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xls" ContentType="application/vnd.ms-excel"/>
  <Default Extension="rels" ContentType="application/vnd.openxmlformats-package.relationships+xml"/>
  <Default Extension="xml" ContentType="application/xml"/>
  <Default Extension="vml" ContentType="application/vnd.openxmlformats-officedocument.vmlDrawing"/>
  <Default Extension="doc" ContentType="application/msword"/>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6.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84" r:id="rId2"/>
    <p:sldMasterId id="2147483701" r:id="rId3"/>
    <p:sldMasterId id="2147483726" r:id="rId4"/>
    <p:sldMasterId id="2147483750" r:id="rId5"/>
    <p:sldMasterId id="2147483763" r:id="rId6"/>
    <p:sldMasterId id="2147483776" r:id="rId7"/>
  </p:sldMasterIdLst>
  <p:notesMasterIdLst>
    <p:notesMasterId r:id="rId112"/>
  </p:notesMasterIdLst>
  <p:sldIdLst>
    <p:sldId id="1292" r:id="rId8"/>
    <p:sldId id="1660" r:id="rId9"/>
    <p:sldId id="1661" r:id="rId10"/>
    <p:sldId id="1829" r:id="rId11"/>
    <p:sldId id="1667" r:id="rId12"/>
    <p:sldId id="1718" r:id="rId13"/>
    <p:sldId id="1669" r:id="rId14"/>
    <p:sldId id="1671" r:id="rId15"/>
    <p:sldId id="1672" r:id="rId16"/>
    <p:sldId id="1674" r:id="rId17"/>
    <p:sldId id="1676" r:id="rId18"/>
    <p:sldId id="1677" r:id="rId19"/>
    <p:sldId id="1679" r:id="rId20"/>
    <p:sldId id="1680" r:id="rId21"/>
    <p:sldId id="1681" r:id="rId22"/>
    <p:sldId id="1683" r:id="rId23"/>
    <p:sldId id="1818" r:id="rId24"/>
    <p:sldId id="1828" r:id="rId25"/>
    <p:sldId id="1694" r:id="rId26"/>
    <p:sldId id="1696" r:id="rId27"/>
    <p:sldId id="1697" r:id="rId28"/>
    <p:sldId id="1698" r:id="rId29"/>
    <p:sldId id="1699" r:id="rId30"/>
    <p:sldId id="1701" r:id="rId31"/>
    <p:sldId id="1702" r:id="rId32"/>
    <p:sldId id="1704" r:id="rId33"/>
    <p:sldId id="1705" r:id="rId34"/>
    <p:sldId id="1706" r:id="rId35"/>
    <p:sldId id="1708" r:id="rId36"/>
    <p:sldId id="1709" r:id="rId37"/>
    <p:sldId id="1711" r:id="rId38"/>
    <p:sldId id="1712" r:id="rId39"/>
    <p:sldId id="1713" r:id="rId40"/>
    <p:sldId id="1714" r:id="rId41"/>
    <p:sldId id="1823" r:id="rId42"/>
    <p:sldId id="1725" r:id="rId43"/>
    <p:sldId id="1727" r:id="rId44"/>
    <p:sldId id="1728" r:id="rId45"/>
    <p:sldId id="1730" r:id="rId46"/>
    <p:sldId id="1731" r:id="rId47"/>
    <p:sldId id="1732" r:id="rId48"/>
    <p:sldId id="1734" r:id="rId49"/>
    <p:sldId id="1735" r:id="rId50"/>
    <p:sldId id="1737" r:id="rId51"/>
    <p:sldId id="1739" r:id="rId52"/>
    <p:sldId id="1740" r:id="rId53"/>
    <p:sldId id="1741" r:id="rId54"/>
    <p:sldId id="1742" r:id="rId55"/>
    <p:sldId id="1743" r:id="rId56"/>
    <p:sldId id="1745" r:id="rId57"/>
    <p:sldId id="1747" r:id="rId58"/>
    <p:sldId id="1748" r:id="rId59"/>
    <p:sldId id="1749" r:id="rId60"/>
    <p:sldId id="1750" r:id="rId61"/>
    <p:sldId id="1751" r:id="rId62"/>
    <p:sldId id="1753" r:id="rId63"/>
    <p:sldId id="1754" r:id="rId64"/>
    <p:sldId id="1755" r:id="rId65"/>
    <p:sldId id="1756" r:id="rId66"/>
    <p:sldId id="1824" r:id="rId67"/>
    <p:sldId id="1761" r:id="rId68"/>
    <p:sldId id="1763" r:id="rId69"/>
    <p:sldId id="1765" r:id="rId70"/>
    <p:sldId id="1766" r:id="rId71"/>
    <p:sldId id="1767" r:id="rId72"/>
    <p:sldId id="1768" r:id="rId73"/>
    <p:sldId id="1770" r:id="rId74"/>
    <p:sldId id="1771" r:id="rId75"/>
    <p:sldId id="1772" r:id="rId76"/>
    <p:sldId id="1774" r:id="rId77"/>
    <p:sldId id="1776" r:id="rId78"/>
    <p:sldId id="1777" r:id="rId79"/>
    <p:sldId id="1779" r:id="rId80"/>
    <p:sldId id="1780" r:id="rId81"/>
    <p:sldId id="1781" r:id="rId82"/>
    <p:sldId id="1782" r:id="rId83"/>
    <p:sldId id="1825" r:id="rId84"/>
    <p:sldId id="1787" r:id="rId85"/>
    <p:sldId id="1789" r:id="rId86"/>
    <p:sldId id="1791" r:id="rId87"/>
    <p:sldId id="1793" r:id="rId88"/>
    <p:sldId id="1794" r:id="rId89"/>
    <p:sldId id="1796" r:id="rId90"/>
    <p:sldId id="1797" r:id="rId91"/>
    <p:sldId id="1799" r:id="rId92"/>
    <p:sldId id="1800" r:id="rId93"/>
    <p:sldId id="1802" r:id="rId94"/>
    <p:sldId id="1803" r:id="rId95"/>
    <p:sldId id="1805" r:id="rId96"/>
    <p:sldId id="1806" r:id="rId97"/>
    <p:sldId id="1808" r:id="rId98"/>
    <p:sldId id="1810" r:id="rId99"/>
    <p:sldId id="1811" r:id="rId100"/>
    <p:sldId id="1813" r:id="rId101"/>
    <p:sldId id="1814" r:id="rId102"/>
    <p:sldId id="1826" r:id="rId103"/>
    <p:sldId id="1827" r:id="rId104"/>
    <p:sldId id="1607" r:id="rId105"/>
    <p:sldId id="1717" r:id="rId106"/>
    <p:sldId id="1759" r:id="rId107"/>
    <p:sldId id="1785" r:id="rId108"/>
    <p:sldId id="1817" r:id="rId109"/>
    <p:sldId id="1662" r:id="rId110"/>
    <p:sldId id="1663" r:id="rId111"/>
  </p:sldIdLst>
  <p:sldSz cx="12192000" cy="6858000"/>
  <p:notesSz cx="7010400" cy="9296400"/>
  <p:defaultTextStyle>
    <a:defPPr>
      <a:defRPr lang="en-US"/>
    </a:defPPr>
    <a:lvl1pPr marL="0" algn="l" defTabSz="457178" rtl="0" eaLnBrk="1" latinLnBrk="0" hangingPunct="1">
      <a:defRPr sz="1900" kern="1200">
        <a:solidFill>
          <a:schemeClr val="tx1"/>
        </a:solidFill>
        <a:latin typeface="+mn-lt"/>
        <a:ea typeface="+mn-ea"/>
        <a:cs typeface="+mn-cs"/>
      </a:defRPr>
    </a:lvl1pPr>
    <a:lvl2pPr marL="457178" algn="l" defTabSz="457178" rtl="0" eaLnBrk="1" latinLnBrk="0" hangingPunct="1">
      <a:defRPr sz="1900" kern="1200">
        <a:solidFill>
          <a:schemeClr val="tx1"/>
        </a:solidFill>
        <a:latin typeface="+mn-lt"/>
        <a:ea typeface="+mn-ea"/>
        <a:cs typeface="+mn-cs"/>
      </a:defRPr>
    </a:lvl2pPr>
    <a:lvl3pPr marL="914354" algn="l" defTabSz="457178" rtl="0" eaLnBrk="1" latinLnBrk="0" hangingPunct="1">
      <a:defRPr sz="1900" kern="1200">
        <a:solidFill>
          <a:schemeClr val="tx1"/>
        </a:solidFill>
        <a:latin typeface="+mn-lt"/>
        <a:ea typeface="+mn-ea"/>
        <a:cs typeface="+mn-cs"/>
      </a:defRPr>
    </a:lvl3pPr>
    <a:lvl4pPr marL="1371532" algn="l" defTabSz="457178" rtl="0" eaLnBrk="1" latinLnBrk="0" hangingPunct="1">
      <a:defRPr sz="1900" kern="1200">
        <a:solidFill>
          <a:schemeClr val="tx1"/>
        </a:solidFill>
        <a:latin typeface="+mn-lt"/>
        <a:ea typeface="+mn-ea"/>
        <a:cs typeface="+mn-cs"/>
      </a:defRPr>
    </a:lvl4pPr>
    <a:lvl5pPr marL="1828709" algn="l" defTabSz="457178" rtl="0" eaLnBrk="1" latinLnBrk="0" hangingPunct="1">
      <a:defRPr sz="1900" kern="1200">
        <a:solidFill>
          <a:schemeClr val="tx1"/>
        </a:solidFill>
        <a:latin typeface="+mn-lt"/>
        <a:ea typeface="+mn-ea"/>
        <a:cs typeface="+mn-cs"/>
      </a:defRPr>
    </a:lvl5pPr>
    <a:lvl6pPr marL="2285886" algn="l" defTabSz="457178" rtl="0" eaLnBrk="1" latinLnBrk="0" hangingPunct="1">
      <a:defRPr sz="1900" kern="1200">
        <a:solidFill>
          <a:schemeClr val="tx1"/>
        </a:solidFill>
        <a:latin typeface="+mn-lt"/>
        <a:ea typeface="+mn-ea"/>
        <a:cs typeface="+mn-cs"/>
      </a:defRPr>
    </a:lvl6pPr>
    <a:lvl7pPr marL="2743062" algn="l" defTabSz="457178" rtl="0" eaLnBrk="1" latinLnBrk="0" hangingPunct="1">
      <a:defRPr sz="1900" kern="1200">
        <a:solidFill>
          <a:schemeClr val="tx1"/>
        </a:solidFill>
        <a:latin typeface="+mn-lt"/>
        <a:ea typeface="+mn-ea"/>
        <a:cs typeface="+mn-cs"/>
      </a:defRPr>
    </a:lvl7pPr>
    <a:lvl8pPr marL="3200240" algn="l" defTabSz="457178" rtl="0" eaLnBrk="1" latinLnBrk="0" hangingPunct="1">
      <a:defRPr sz="1900" kern="1200">
        <a:solidFill>
          <a:schemeClr val="tx1"/>
        </a:solidFill>
        <a:latin typeface="+mn-lt"/>
        <a:ea typeface="+mn-ea"/>
        <a:cs typeface="+mn-cs"/>
      </a:defRPr>
    </a:lvl8pPr>
    <a:lvl9pPr marL="3657418" algn="l" defTabSz="457178"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ueqing Liu" initials="XL" lastIdx="34"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8312"/>
    <a:srgbClr val="94A088"/>
    <a:srgbClr val="F0CDBC"/>
    <a:srgbClr val="008080"/>
    <a:srgbClr val="0033CC"/>
    <a:srgbClr val="0000CC"/>
    <a:srgbClr val="BD582C"/>
    <a:srgbClr val="7F7F7F"/>
    <a:srgbClr val="8656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61" autoAdjust="0"/>
    <p:restoredTop sz="89744" autoAdjust="0"/>
  </p:normalViewPr>
  <p:slideViewPr>
    <p:cSldViewPr snapToGrid="0">
      <p:cViewPr varScale="1">
        <p:scale>
          <a:sx n="100" d="100"/>
          <a:sy n="100" d="100"/>
        </p:scale>
        <p:origin x="90" y="72"/>
      </p:cViewPr>
      <p:guideLst>
        <p:guide orient="horz" pos="2160"/>
        <p:guide pos="3840"/>
      </p:guideLst>
    </p:cSldViewPr>
  </p:slideViewPr>
  <p:outlineViewPr>
    <p:cViewPr>
      <p:scale>
        <a:sx n="33" d="100"/>
        <a:sy n="33" d="100"/>
      </p:scale>
      <p:origin x="0" y="-8358"/>
    </p:cViewPr>
  </p:outlin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17" Type="http://schemas.openxmlformats.org/officeDocument/2006/relationships/tableStyles" Target="tableStyles.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notesMaster" Target="notesMasters/notesMaster1.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5" Type="http://schemas.openxmlformats.org/officeDocument/2006/relationships/slideMaster" Target="slideMasters/slideMaster5.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commentAuthors" Target="commentAuthors.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presProps" Target="presProp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viewProps" Target="viewProps.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wmf"/><Relationship Id="rId1" Type="http://schemas.openxmlformats.org/officeDocument/2006/relationships/image" Target="../media/image28.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 Id="rId5" Type="http://schemas.openxmlformats.org/officeDocument/2006/relationships/image" Target="../media/image35.wmf"/><Relationship Id="rId4" Type="http://schemas.openxmlformats.org/officeDocument/2006/relationships/image" Target="../media/image34.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image" Target="../media/image63.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image" Target="../media/image63.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 Id="rId4" Type="http://schemas.openxmlformats.org/officeDocument/2006/relationships/image" Target="../media/image75.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wmf"/><Relationship Id="rId1" Type="http://schemas.openxmlformats.org/officeDocument/2006/relationships/image" Target="../media/image76.wmf"/><Relationship Id="rId6" Type="http://schemas.openxmlformats.org/officeDocument/2006/relationships/image" Target="../media/image81.wmf"/><Relationship Id="rId5" Type="http://schemas.openxmlformats.org/officeDocument/2006/relationships/image" Target="../media/image80.wmf"/><Relationship Id="rId4" Type="http://schemas.openxmlformats.org/officeDocument/2006/relationships/image" Target="../media/image79.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98.wmf"/><Relationship Id="rId3" Type="http://schemas.openxmlformats.org/officeDocument/2006/relationships/image" Target="../media/image93.wmf"/><Relationship Id="rId7" Type="http://schemas.openxmlformats.org/officeDocument/2006/relationships/image" Target="../media/image97.wmf"/><Relationship Id="rId2" Type="http://schemas.openxmlformats.org/officeDocument/2006/relationships/image" Target="../media/image92.wmf"/><Relationship Id="rId1" Type="http://schemas.openxmlformats.org/officeDocument/2006/relationships/image" Target="../media/image91.wmf"/><Relationship Id="rId6" Type="http://schemas.openxmlformats.org/officeDocument/2006/relationships/image" Target="../media/image96.wmf"/><Relationship Id="rId5" Type="http://schemas.openxmlformats.org/officeDocument/2006/relationships/image" Target="../media/image95.wmf"/><Relationship Id="rId10" Type="http://schemas.openxmlformats.org/officeDocument/2006/relationships/image" Target="../media/image100.wmf"/><Relationship Id="rId4" Type="http://schemas.openxmlformats.org/officeDocument/2006/relationships/image" Target="../media/image94.wmf"/><Relationship Id="rId9" Type="http://schemas.openxmlformats.org/officeDocument/2006/relationships/image" Target="../media/image99.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image" Target="../media/image103.wmf"/><Relationship Id="rId1" Type="http://schemas.openxmlformats.org/officeDocument/2006/relationships/image" Target="../media/image102.wmf"/><Relationship Id="rId5" Type="http://schemas.openxmlformats.org/officeDocument/2006/relationships/image" Target="../media/image106.wmf"/><Relationship Id="rId4" Type="http://schemas.openxmlformats.org/officeDocument/2006/relationships/image" Target="../media/image105.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image" Target="../media/image108.wmf"/><Relationship Id="rId1" Type="http://schemas.openxmlformats.org/officeDocument/2006/relationships/image" Target="../media/image107.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image" Target="../media/image111.wmf"/><Relationship Id="rId1" Type="http://schemas.openxmlformats.org/officeDocument/2006/relationships/image" Target="../media/image110.wmf"/><Relationship Id="rId5" Type="http://schemas.openxmlformats.org/officeDocument/2006/relationships/image" Target="../media/image114.wmf"/><Relationship Id="rId4" Type="http://schemas.openxmlformats.org/officeDocument/2006/relationships/image" Target="../media/image113.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 Id="rId4" Type="http://schemas.openxmlformats.org/officeDocument/2006/relationships/image" Target="../media/image2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67" tIns="46584" rIns="93167" bIns="46584"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67" tIns="46584" rIns="93167" bIns="46584" rtlCol="0"/>
          <a:lstStyle>
            <a:lvl1pPr algn="r">
              <a:defRPr sz="1200"/>
            </a:lvl1pPr>
          </a:lstStyle>
          <a:p>
            <a:fld id="{F87AF23C-6CAB-4A6A-B3BC-A88F610E0570}" type="datetimeFigureOut">
              <a:rPr lang="en-US" smtClean="0"/>
              <a:t>11/16/2016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67" tIns="46584" rIns="93167" bIns="46584"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67" tIns="46584" rIns="93167" bIns="46584"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9"/>
            <a:ext cx="3037840" cy="466433"/>
          </a:xfrm>
          <a:prstGeom prst="rect">
            <a:avLst/>
          </a:prstGeom>
        </p:spPr>
        <p:txBody>
          <a:bodyPr vert="horz" lIns="93167" tIns="46584" rIns="93167" bIns="46584"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9"/>
            <a:ext cx="3037840" cy="466433"/>
          </a:xfrm>
          <a:prstGeom prst="rect">
            <a:avLst/>
          </a:prstGeom>
        </p:spPr>
        <p:txBody>
          <a:bodyPr vert="horz" lIns="93167" tIns="46584" rIns="93167" bIns="46584" rtlCol="0" anchor="b"/>
          <a:lstStyle>
            <a:lvl1pPr algn="r">
              <a:defRPr sz="1200"/>
            </a:lvl1pPr>
          </a:lstStyle>
          <a:p>
            <a:fld id="{A6F8110F-5CB8-4B7A-89C2-96B671E6053B}" type="slidenum">
              <a:rPr lang="en-US" smtClean="0"/>
              <a:t>‹#›</a:t>
            </a:fld>
            <a:endParaRPr lang="en-US"/>
          </a:p>
        </p:txBody>
      </p:sp>
    </p:spTree>
    <p:extLst>
      <p:ext uri="{BB962C8B-B14F-4D97-AF65-F5344CB8AC3E}">
        <p14:creationId xmlns:p14="http://schemas.microsoft.com/office/powerpoint/2010/main" val="1849144875"/>
      </p:ext>
    </p:extLst>
  </p:cSld>
  <p:clrMap bg1="lt1" tx1="dk1" bg2="lt2" tx2="dk2" accent1="accent1" accent2="accent2" accent3="accent3" accent4="accent4" accent5="accent5" accent6="accent6" hlink="hlink" folHlink="folHlink"/>
  <p:notesStyle>
    <a:lvl1pPr marL="0" algn="l" defTabSz="914354" rtl="0" eaLnBrk="1" latinLnBrk="0" hangingPunct="1">
      <a:defRPr sz="1200" kern="1200">
        <a:solidFill>
          <a:schemeClr val="tx1"/>
        </a:solidFill>
        <a:latin typeface="+mn-lt"/>
        <a:ea typeface="+mn-ea"/>
        <a:cs typeface="+mn-cs"/>
      </a:defRPr>
    </a:lvl1pPr>
    <a:lvl2pPr marL="457178" algn="l" defTabSz="914354" rtl="0" eaLnBrk="1" latinLnBrk="0" hangingPunct="1">
      <a:defRPr sz="1200" kern="1200">
        <a:solidFill>
          <a:schemeClr val="tx1"/>
        </a:solidFill>
        <a:latin typeface="+mn-lt"/>
        <a:ea typeface="+mn-ea"/>
        <a:cs typeface="+mn-cs"/>
      </a:defRPr>
    </a:lvl2pPr>
    <a:lvl3pPr marL="914354" algn="l" defTabSz="914354" rtl="0" eaLnBrk="1" latinLnBrk="0" hangingPunct="1">
      <a:defRPr sz="1200" kern="1200">
        <a:solidFill>
          <a:schemeClr val="tx1"/>
        </a:solidFill>
        <a:latin typeface="+mn-lt"/>
        <a:ea typeface="+mn-ea"/>
        <a:cs typeface="+mn-cs"/>
      </a:defRPr>
    </a:lvl3pPr>
    <a:lvl4pPr marL="1371532" algn="l" defTabSz="914354" rtl="0" eaLnBrk="1" latinLnBrk="0" hangingPunct="1">
      <a:defRPr sz="1200" kern="1200">
        <a:solidFill>
          <a:schemeClr val="tx1"/>
        </a:solidFill>
        <a:latin typeface="+mn-lt"/>
        <a:ea typeface="+mn-ea"/>
        <a:cs typeface="+mn-cs"/>
      </a:defRPr>
    </a:lvl4pPr>
    <a:lvl5pPr marL="1828709" algn="l" defTabSz="914354" rtl="0" eaLnBrk="1" latinLnBrk="0" hangingPunct="1">
      <a:defRPr sz="1200" kern="1200">
        <a:solidFill>
          <a:schemeClr val="tx1"/>
        </a:solidFill>
        <a:latin typeface="+mn-lt"/>
        <a:ea typeface="+mn-ea"/>
        <a:cs typeface="+mn-cs"/>
      </a:defRPr>
    </a:lvl5pPr>
    <a:lvl6pPr marL="2285886" algn="l" defTabSz="914354" rtl="0" eaLnBrk="1" latinLnBrk="0" hangingPunct="1">
      <a:defRPr sz="1200" kern="1200">
        <a:solidFill>
          <a:schemeClr val="tx1"/>
        </a:solidFill>
        <a:latin typeface="+mn-lt"/>
        <a:ea typeface="+mn-ea"/>
        <a:cs typeface="+mn-cs"/>
      </a:defRPr>
    </a:lvl6pPr>
    <a:lvl7pPr marL="2743062"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8" algn="l" defTabSz="9143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t>1</a:t>
            </a:fld>
            <a:endParaRPr lang="en-US"/>
          </a:p>
        </p:txBody>
      </p:sp>
    </p:spTree>
    <p:extLst>
      <p:ext uri="{BB962C8B-B14F-4D97-AF65-F5344CB8AC3E}">
        <p14:creationId xmlns:p14="http://schemas.microsoft.com/office/powerpoint/2010/main" val="3051167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12</a:t>
            </a:fld>
            <a:endParaRPr lang="en-US" altLang="en-US" smtClean="0">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Tree>
    <p:extLst>
      <p:ext uri="{BB962C8B-B14F-4D97-AF65-F5344CB8AC3E}">
        <p14:creationId xmlns:p14="http://schemas.microsoft.com/office/powerpoint/2010/main" val="1999008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13</a:t>
            </a:fld>
            <a:endParaRPr lang="en-US" altLang="en-US" smtClean="0">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8707846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14</a:t>
            </a:fld>
            <a:endParaRPr lang="en-US" altLang="en-US" smtClean="0">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84911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15</a:t>
            </a:fld>
            <a:endParaRPr lang="en-US" altLang="en-US" smtClean="0">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4124840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16</a:t>
            </a:fld>
            <a:endParaRPr lang="en-US" altLang="en-US" smtClean="0">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0507411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spcBef>
                <a:spcPct val="30000"/>
              </a:spcBef>
              <a:defRPr sz="1200">
                <a:solidFill>
                  <a:schemeClr val="tx1"/>
                </a:solidFill>
                <a:latin typeface="Times New Roman" panose="02020603050405020304" pitchFamily="18" charset="0"/>
              </a:defRPr>
            </a:lvl1pPr>
            <a:lvl2pPr marL="742950" indent="-285750" defTabSz="928688" eaLnBrk="0" hangingPunct="0">
              <a:spcBef>
                <a:spcPct val="30000"/>
              </a:spcBef>
              <a:defRPr sz="1200">
                <a:solidFill>
                  <a:schemeClr val="tx1"/>
                </a:solidFill>
                <a:latin typeface="Times New Roman" panose="02020603050405020304" pitchFamily="18" charset="0"/>
              </a:defRPr>
            </a:lvl2pPr>
            <a:lvl3pPr marL="1143000" indent="-228600" defTabSz="928688" eaLnBrk="0" hangingPunct="0">
              <a:spcBef>
                <a:spcPct val="30000"/>
              </a:spcBef>
              <a:defRPr sz="1200">
                <a:solidFill>
                  <a:schemeClr val="tx1"/>
                </a:solidFill>
                <a:latin typeface="Times New Roman" panose="02020603050405020304" pitchFamily="18" charset="0"/>
              </a:defRPr>
            </a:lvl3pPr>
            <a:lvl4pPr marL="1600200" indent="-228600" defTabSz="928688" eaLnBrk="0" hangingPunct="0">
              <a:spcBef>
                <a:spcPct val="30000"/>
              </a:spcBef>
              <a:defRPr sz="1200">
                <a:solidFill>
                  <a:schemeClr val="tx1"/>
                </a:solidFill>
                <a:latin typeface="Times New Roman" panose="02020603050405020304" pitchFamily="18" charset="0"/>
              </a:defRPr>
            </a:lvl4pPr>
            <a:lvl5pPr marL="2057400" indent="-228600" defTabSz="928688" eaLnBrk="0" hangingPunct="0">
              <a:spcBef>
                <a:spcPct val="30000"/>
              </a:spcBef>
              <a:defRPr sz="1200">
                <a:solidFill>
                  <a:schemeClr val="tx1"/>
                </a:solidFill>
                <a:latin typeface="Times New Roman" panose="02020603050405020304" pitchFamily="18" charset="0"/>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90122EE5-3006-4489-8337-065A89DEBAF2}" type="slidenum">
              <a:rPr lang="en-US" altLang="zh-CN"/>
              <a:pPr algn="r">
                <a:spcBef>
                  <a:spcPct val="0"/>
                </a:spcBef>
              </a:pPr>
              <a:t>17</a:t>
            </a:fld>
            <a:endParaRPr lang="en-US" altLang="zh-CN"/>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2077141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7452592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19</a:t>
            </a:fld>
            <a:endParaRPr lang="en-US" altLang="zh-CN">
              <a:solidFill>
                <a:prstClr val="black"/>
              </a:solidFill>
            </a:endParaRPr>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553363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22957BB-E313-4345-92B5-A9BEA03D221C}" type="slidenum">
              <a:rPr lang="en-US" altLang="zh-CN">
                <a:solidFill>
                  <a:prstClr val="black"/>
                </a:solidFill>
              </a:rPr>
              <a:pPr>
                <a:spcBef>
                  <a:spcPct val="0"/>
                </a:spcBef>
              </a:pPr>
              <a:t>20</a:t>
            </a:fld>
            <a:endParaRPr lang="en-US" altLang="zh-CN">
              <a:solidFill>
                <a:prstClr val="black"/>
              </a:solidFill>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3318689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22957BB-E313-4345-92B5-A9BEA03D221C}" type="slidenum">
              <a:rPr lang="en-US" altLang="zh-CN">
                <a:solidFill>
                  <a:prstClr val="black"/>
                </a:solidFill>
              </a:rPr>
              <a:pPr>
                <a:spcBef>
                  <a:spcPct val="0"/>
                </a:spcBef>
              </a:pPr>
              <a:t>21</a:t>
            </a:fld>
            <a:endParaRPr lang="en-US" altLang="zh-CN">
              <a:solidFill>
                <a:prstClr val="black"/>
              </a:solidFill>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1598047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spcBef>
                <a:spcPct val="30000"/>
              </a:spcBef>
              <a:defRPr sz="1200">
                <a:solidFill>
                  <a:schemeClr val="tx1"/>
                </a:solidFill>
                <a:latin typeface="Times New Roman" panose="02020603050405020304" pitchFamily="18" charset="0"/>
              </a:defRPr>
            </a:lvl1pPr>
            <a:lvl2pPr marL="742950" indent="-285750" defTabSz="928688" eaLnBrk="0" hangingPunct="0">
              <a:spcBef>
                <a:spcPct val="30000"/>
              </a:spcBef>
              <a:defRPr sz="1200">
                <a:solidFill>
                  <a:schemeClr val="tx1"/>
                </a:solidFill>
                <a:latin typeface="Times New Roman" panose="02020603050405020304" pitchFamily="18" charset="0"/>
              </a:defRPr>
            </a:lvl2pPr>
            <a:lvl3pPr marL="1143000" indent="-228600" defTabSz="928688" eaLnBrk="0" hangingPunct="0">
              <a:spcBef>
                <a:spcPct val="30000"/>
              </a:spcBef>
              <a:defRPr sz="1200">
                <a:solidFill>
                  <a:schemeClr val="tx1"/>
                </a:solidFill>
                <a:latin typeface="Times New Roman" panose="02020603050405020304" pitchFamily="18" charset="0"/>
              </a:defRPr>
            </a:lvl3pPr>
            <a:lvl4pPr marL="1600200" indent="-228600" defTabSz="928688" eaLnBrk="0" hangingPunct="0">
              <a:spcBef>
                <a:spcPct val="30000"/>
              </a:spcBef>
              <a:defRPr sz="1200">
                <a:solidFill>
                  <a:schemeClr val="tx1"/>
                </a:solidFill>
                <a:latin typeface="Times New Roman" panose="02020603050405020304" pitchFamily="18" charset="0"/>
              </a:defRPr>
            </a:lvl4pPr>
            <a:lvl5pPr marL="2057400" indent="-228600" defTabSz="928688" eaLnBrk="0" hangingPunct="0">
              <a:spcBef>
                <a:spcPct val="30000"/>
              </a:spcBef>
              <a:defRPr sz="1200">
                <a:solidFill>
                  <a:schemeClr val="tx1"/>
                </a:solidFill>
                <a:latin typeface="Times New Roman" panose="02020603050405020304" pitchFamily="18" charset="0"/>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90122EE5-3006-4489-8337-065A89DEBAF2}" type="slidenum">
              <a:rPr lang="en-US" altLang="zh-CN"/>
              <a:pPr algn="r">
                <a:spcBef>
                  <a:spcPct val="0"/>
                </a:spcBef>
              </a:pPr>
              <a:t>3</a:t>
            </a:fld>
            <a:endParaRPr lang="en-US" altLang="zh-CN"/>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42756718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258A9C7-866E-4BCD-B81B-13E834E3A7F8}" type="slidenum">
              <a:rPr lang="en-US" altLang="zh-CN">
                <a:solidFill>
                  <a:prstClr val="black"/>
                </a:solidFill>
              </a:rPr>
              <a:pPr>
                <a:spcBef>
                  <a:spcPct val="0"/>
                </a:spcBef>
              </a:pPr>
              <a:t>22</a:t>
            </a:fld>
            <a:endParaRPr lang="en-US" altLang="zh-CN">
              <a:solidFill>
                <a:prstClr val="black"/>
              </a:solidFill>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39566320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986651A-0B6B-4561-8ECF-C4A19BA57E88}" type="slidenum">
              <a:rPr lang="en-US" altLang="zh-CN">
                <a:solidFill>
                  <a:prstClr val="black"/>
                </a:solidFill>
              </a:rPr>
              <a:pPr>
                <a:spcBef>
                  <a:spcPct val="0"/>
                </a:spcBef>
              </a:pPr>
              <a:t>23</a:t>
            </a:fld>
            <a:endParaRPr lang="en-US" altLang="zh-CN">
              <a:solidFill>
                <a:prstClr val="black"/>
              </a:solidFill>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1221994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258A9C7-866E-4BCD-B81B-13E834E3A7F8}" type="slidenum">
              <a:rPr lang="en-US" altLang="zh-CN">
                <a:solidFill>
                  <a:prstClr val="black"/>
                </a:solidFill>
              </a:rPr>
              <a:pPr>
                <a:spcBef>
                  <a:spcPct val="0"/>
                </a:spcBef>
              </a:pPr>
              <a:t>24</a:t>
            </a:fld>
            <a:endParaRPr lang="en-US" altLang="zh-CN">
              <a:solidFill>
                <a:prstClr val="black"/>
              </a:solidFill>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27527418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258A9C7-866E-4BCD-B81B-13E834E3A7F8}" type="slidenum">
              <a:rPr lang="en-US" altLang="zh-CN">
                <a:solidFill>
                  <a:prstClr val="black"/>
                </a:solidFill>
              </a:rPr>
              <a:pPr>
                <a:spcBef>
                  <a:spcPct val="0"/>
                </a:spcBef>
              </a:pPr>
              <a:t>25</a:t>
            </a:fld>
            <a:endParaRPr lang="en-US" altLang="zh-CN">
              <a:solidFill>
                <a:prstClr val="black"/>
              </a:solidFill>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smtClean="0"/>
          </a:p>
        </p:txBody>
      </p:sp>
    </p:spTree>
    <p:extLst>
      <p:ext uri="{BB962C8B-B14F-4D97-AF65-F5344CB8AC3E}">
        <p14:creationId xmlns:p14="http://schemas.microsoft.com/office/powerpoint/2010/main" val="2497507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6F832AA-AC57-4D44-ABCE-8037B05D613C}" type="slidenum">
              <a:rPr lang="en-US" altLang="zh-CN">
                <a:solidFill>
                  <a:prstClr val="black"/>
                </a:solidFill>
              </a:rPr>
              <a:pPr>
                <a:spcBef>
                  <a:spcPct val="0"/>
                </a:spcBef>
              </a:pPr>
              <a:t>26</a:t>
            </a:fld>
            <a:endParaRPr lang="en-US" altLang="zh-CN">
              <a:solidFill>
                <a:prstClr val="black"/>
              </a:solidFill>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10062664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spcBef>
                <a:spcPct val="30000"/>
              </a:spcBef>
              <a:defRPr sz="1200">
                <a:solidFill>
                  <a:schemeClr val="tx1"/>
                </a:solidFill>
                <a:latin typeface="Times New Roman" panose="02020603050405020304" pitchFamily="18" charset="0"/>
              </a:defRPr>
            </a:lvl1pPr>
            <a:lvl2pPr marL="742950" indent="-285750" defTabSz="928688" eaLnBrk="0" hangingPunct="0">
              <a:spcBef>
                <a:spcPct val="30000"/>
              </a:spcBef>
              <a:defRPr sz="1200">
                <a:solidFill>
                  <a:schemeClr val="tx1"/>
                </a:solidFill>
                <a:latin typeface="Times New Roman" panose="02020603050405020304" pitchFamily="18" charset="0"/>
              </a:defRPr>
            </a:lvl2pPr>
            <a:lvl3pPr marL="1143000" indent="-228600" defTabSz="928688" eaLnBrk="0" hangingPunct="0">
              <a:spcBef>
                <a:spcPct val="30000"/>
              </a:spcBef>
              <a:defRPr sz="1200">
                <a:solidFill>
                  <a:schemeClr val="tx1"/>
                </a:solidFill>
                <a:latin typeface="Times New Roman" panose="02020603050405020304" pitchFamily="18" charset="0"/>
              </a:defRPr>
            </a:lvl3pPr>
            <a:lvl4pPr marL="1600200" indent="-228600" defTabSz="928688" eaLnBrk="0" hangingPunct="0">
              <a:spcBef>
                <a:spcPct val="30000"/>
              </a:spcBef>
              <a:defRPr sz="1200">
                <a:solidFill>
                  <a:schemeClr val="tx1"/>
                </a:solidFill>
                <a:latin typeface="Times New Roman" panose="02020603050405020304" pitchFamily="18" charset="0"/>
              </a:defRPr>
            </a:lvl4pPr>
            <a:lvl5pPr marL="2057400" indent="-228600" defTabSz="928688" eaLnBrk="0" hangingPunct="0">
              <a:spcBef>
                <a:spcPct val="30000"/>
              </a:spcBef>
              <a:defRPr sz="1200">
                <a:solidFill>
                  <a:schemeClr val="tx1"/>
                </a:solidFill>
                <a:latin typeface="Times New Roman" panose="02020603050405020304" pitchFamily="18" charset="0"/>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99017736-4655-4CB8-A3E7-64E68342109D}" type="slidenum">
              <a:rPr lang="en-US" altLang="zh-CN">
                <a:solidFill>
                  <a:prstClr val="black"/>
                </a:solidFill>
              </a:rPr>
              <a:pPr algn="r">
                <a:spcBef>
                  <a:spcPct val="0"/>
                </a:spcBef>
              </a:pPr>
              <a:t>27</a:t>
            </a:fld>
            <a:endParaRPr lang="en-US" altLang="zh-CN">
              <a:solidFill>
                <a:prstClr val="black"/>
              </a:solidFill>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smtClean="0"/>
          </a:p>
        </p:txBody>
      </p:sp>
    </p:spTree>
    <p:extLst>
      <p:ext uri="{BB962C8B-B14F-4D97-AF65-F5344CB8AC3E}">
        <p14:creationId xmlns:p14="http://schemas.microsoft.com/office/powerpoint/2010/main" val="13026301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9CDB5A2-A35D-45C6-843A-361D0C28BD03}" type="slidenum">
              <a:rPr lang="en-US" altLang="zh-CN">
                <a:solidFill>
                  <a:prstClr val="black"/>
                </a:solidFill>
              </a:rPr>
              <a:pPr>
                <a:spcBef>
                  <a:spcPct val="0"/>
                </a:spcBef>
              </a:pPr>
              <a:t>28</a:t>
            </a:fld>
            <a:endParaRPr lang="en-US" altLang="zh-CN">
              <a:solidFill>
                <a:prstClr val="black"/>
              </a:solidFill>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17965560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6F832AA-AC57-4D44-ABCE-8037B05D613C}" type="slidenum">
              <a:rPr lang="en-US" altLang="zh-CN">
                <a:solidFill>
                  <a:prstClr val="black"/>
                </a:solidFill>
              </a:rPr>
              <a:pPr>
                <a:spcBef>
                  <a:spcPct val="0"/>
                </a:spcBef>
              </a:pPr>
              <a:t>29</a:t>
            </a:fld>
            <a:endParaRPr lang="en-US" altLang="zh-CN">
              <a:solidFill>
                <a:prstClr val="black"/>
              </a:solidFill>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smtClean="0"/>
          </a:p>
        </p:txBody>
      </p:sp>
    </p:spTree>
    <p:extLst>
      <p:ext uri="{BB962C8B-B14F-4D97-AF65-F5344CB8AC3E}">
        <p14:creationId xmlns:p14="http://schemas.microsoft.com/office/powerpoint/2010/main" val="40934162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986651A-0B6B-4561-8ECF-C4A19BA57E88}" type="slidenum">
              <a:rPr lang="en-US" altLang="zh-CN">
                <a:solidFill>
                  <a:prstClr val="black"/>
                </a:solidFill>
              </a:rPr>
              <a:pPr>
                <a:spcBef>
                  <a:spcPct val="0"/>
                </a:spcBef>
              </a:pPr>
              <a:t>30</a:t>
            </a:fld>
            <a:endParaRPr lang="en-US" altLang="zh-CN">
              <a:solidFill>
                <a:prstClr val="black"/>
              </a:solidFill>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17424842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6F832AA-AC57-4D44-ABCE-8037B05D613C}" type="slidenum">
              <a:rPr lang="en-US" altLang="zh-CN">
                <a:solidFill>
                  <a:prstClr val="black"/>
                </a:solidFill>
              </a:rPr>
              <a:pPr>
                <a:spcBef>
                  <a:spcPct val="0"/>
                </a:spcBef>
              </a:pPr>
              <a:t>31</a:t>
            </a:fld>
            <a:endParaRPr lang="en-US" altLang="zh-CN">
              <a:solidFill>
                <a:prstClr val="black"/>
              </a:solidFill>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1904028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5</a:t>
            </a:fld>
            <a:endParaRPr lang="en-US" altLang="en-US" smtClean="0">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0514533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6F832AA-AC57-4D44-ABCE-8037B05D613C}" type="slidenum">
              <a:rPr lang="en-US" altLang="zh-CN">
                <a:solidFill>
                  <a:prstClr val="black"/>
                </a:solidFill>
              </a:rPr>
              <a:pPr>
                <a:spcBef>
                  <a:spcPct val="0"/>
                </a:spcBef>
              </a:pPr>
              <a:t>32</a:t>
            </a:fld>
            <a:endParaRPr lang="en-US" altLang="zh-CN">
              <a:solidFill>
                <a:prstClr val="black"/>
              </a:solidFill>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smtClean="0"/>
          </a:p>
        </p:txBody>
      </p:sp>
    </p:spTree>
    <p:extLst>
      <p:ext uri="{BB962C8B-B14F-4D97-AF65-F5344CB8AC3E}">
        <p14:creationId xmlns:p14="http://schemas.microsoft.com/office/powerpoint/2010/main" val="31099766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6F832AA-AC57-4D44-ABCE-8037B05D613C}" type="slidenum">
              <a:rPr lang="en-US" altLang="zh-CN">
                <a:solidFill>
                  <a:prstClr val="black"/>
                </a:solidFill>
              </a:rPr>
              <a:pPr>
                <a:spcBef>
                  <a:spcPct val="0"/>
                </a:spcBef>
              </a:pPr>
              <a:t>33</a:t>
            </a:fld>
            <a:endParaRPr lang="en-US" altLang="zh-CN">
              <a:solidFill>
                <a:prstClr val="black"/>
              </a:solidFill>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smtClean="0"/>
          </a:p>
        </p:txBody>
      </p:sp>
    </p:spTree>
    <p:extLst>
      <p:ext uri="{BB962C8B-B14F-4D97-AF65-F5344CB8AC3E}">
        <p14:creationId xmlns:p14="http://schemas.microsoft.com/office/powerpoint/2010/main" val="32193686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258A9C7-866E-4BCD-B81B-13E834E3A7F8}" type="slidenum">
              <a:rPr lang="en-US" altLang="zh-CN">
                <a:solidFill>
                  <a:prstClr val="black"/>
                </a:solidFill>
              </a:rPr>
              <a:pPr>
                <a:spcBef>
                  <a:spcPct val="0"/>
                </a:spcBef>
              </a:pPr>
              <a:t>34</a:t>
            </a:fld>
            <a:endParaRPr lang="en-US" altLang="zh-CN">
              <a:solidFill>
                <a:prstClr val="black"/>
              </a:solidFill>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23523633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spcBef>
                <a:spcPct val="30000"/>
              </a:spcBef>
              <a:defRPr sz="1200">
                <a:solidFill>
                  <a:schemeClr val="tx1"/>
                </a:solidFill>
                <a:latin typeface="Times New Roman" panose="02020603050405020304" pitchFamily="18" charset="0"/>
              </a:defRPr>
            </a:lvl1pPr>
            <a:lvl2pPr marL="742950" indent="-285750" defTabSz="928688" eaLnBrk="0" hangingPunct="0">
              <a:spcBef>
                <a:spcPct val="30000"/>
              </a:spcBef>
              <a:defRPr sz="1200">
                <a:solidFill>
                  <a:schemeClr val="tx1"/>
                </a:solidFill>
                <a:latin typeface="Times New Roman" panose="02020603050405020304" pitchFamily="18" charset="0"/>
              </a:defRPr>
            </a:lvl2pPr>
            <a:lvl3pPr marL="1143000" indent="-228600" defTabSz="928688" eaLnBrk="0" hangingPunct="0">
              <a:spcBef>
                <a:spcPct val="30000"/>
              </a:spcBef>
              <a:defRPr sz="1200">
                <a:solidFill>
                  <a:schemeClr val="tx1"/>
                </a:solidFill>
                <a:latin typeface="Times New Roman" panose="02020603050405020304" pitchFamily="18" charset="0"/>
              </a:defRPr>
            </a:lvl3pPr>
            <a:lvl4pPr marL="1600200" indent="-228600" defTabSz="928688" eaLnBrk="0" hangingPunct="0">
              <a:spcBef>
                <a:spcPct val="30000"/>
              </a:spcBef>
              <a:defRPr sz="1200">
                <a:solidFill>
                  <a:schemeClr val="tx1"/>
                </a:solidFill>
                <a:latin typeface="Times New Roman" panose="02020603050405020304" pitchFamily="18" charset="0"/>
              </a:defRPr>
            </a:lvl4pPr>
            <a:lvl5pPr marL="2057400" indent="-228600" defTabSz="928688" eaLnBrk="0" hangingPunct="0">
              <a:spcBef>
                <a:spcPct val="30000"/>
              </a:spcBef>
              <a:defRPr sz="1200">
                <a:solidFill>
                  <a:schemeClr val="tx1"/>
                </a:solidFill>
                <a:latin typeface="Times New Roman" panose="02020603050405020304" pitchFamily="18" charset="0"/>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90122EE5-3006-4489-8337-065A89DEBAF2}" type="slidenum">
              <a:rPr lang="en-US" altLang="zh-CN">
                <a:solidFill>
                  <a:prstClr val="black"/>
                </a:solidFill>
              </a:rPr>
              <a:pPr algn="r">
                <a:spcBef>
                  <a:spcPct val="0"/>
                </a:spcBef>
              </a:pPr>
              <a:t>35</a:t>
            </a:fld>
            <a:endParaRPr lang="en-US" altLang="zh-CN">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18815036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38</a:t>
            </a:fld>
            <a:endParaRPr lang="en-US" altLang="en-US" smtClean="0">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6115813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40</a:t>
            </a:fld>
            <a:endParaRPr lang="en-US" altLang="en-US" smtClean="0">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p>
        </p:txBody>
      </p:sp>
    </p:spTree>
    <p:extLst>
      <p:ext uri="{BB962C8B-B14F-4D97-AF65-F5344CB8AC3E}">
        <p14:creationId xmlns:p14="http://schemas.microsoft.com/office/powerpoint/2010/main" val="21900695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41</a:t>
            </a:fld>
            <a:endParaRPr lang="en-US" altLang="en-US" smtClean="0">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8471127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44</a:t>
            </a:fld>
            <a:endParaRPr lang="en-US" altLang="en-US" smtClean="0">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2156033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45</a:t>
            </a:fld>
            <a:endParaRPr lang="en-US" altLang="en-US" smtClean="0">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7761099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46</a:t>
            </a:fld>
            <a:endParaRPr lang="en-US" altLang="en-US" smtClean="0">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085198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6</a:t>
            </a:fld>
            <a:endParaRPr lang="en-US" altLang="en-US" smtClean="0">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6744940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47</a:t>
            </a:fld>
            <a:endParaRPr lang="en-US" altLang="en-US" smtClean="0">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7110513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48</a:t>
            </a:fld>
            <a:endParaRPr lang="en-US" altLang="en-US" smtClean="0">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smtClean="0"/>
          </a:p>
        </p:txBody>
      </p:sp>
    </p:spTree>
    <p:extLst>
      <p:ext uri="{BB962C8B-B14F-4D97-AF65-F5344CB8AC3E}">
        <p14:creationId xmlns:p14="http://schemas.microsoft.com/office/powerpoint/2010/main" val="11623848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50</a:t>
            </a:fld>
            <a:endParaRPr lang="en-US" altLang="en-US" smtClean="0">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6093840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51</a:t>
            </a:fld>
            <a:endParaRPr lang="en-US" altLang="en-US" smtClean="0">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645114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52</a:t>
            </a:fld>
            <a:endParaRPr lang="en-US" altLang="en-US" smtClean="0">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02631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53</a:t>
            </a:fld>
            <a:endParaRPr lang="en-US" altLang="en-US" smtClean="0">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2750695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54</a:t>
            </a:fld>
            <a:endParaRPr lang="en-US" altLang="en-US" smtClean="0">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40320766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55</a:t>
            </a:fld>
            <a:endParaRPr lang="en-US" altLang="en-US" smtClean="0">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404860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56</a:t>
            </a:fld>
            <a:endParaRPr lang="en-US" altLang="en-US" smtClean="0">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1853398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57</a:t>
            </a:fld>
            <a:endParaRPr lang="en-US" altLang="en-US" smtClean="0">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86413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7</a:t>
            </a:fld>
            <a:endParaRPr lang="en-US" altLang="en-US" smtClean="0">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1768313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58</a:t>
            </a:fld>
            <a:endParaRPr lang="en-US" altLang="en-US" smtClean="0">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0933761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59</a:t>
            </a:fld>
            <a:endParaRPr lang="en-US" altLang="en-US" smtClean="0">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414946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spcBef>
                <a:spcPct val="30000"/>
              </a:spcBef>
              <a:defRPr sz="1200">
                <a:solidFill>
                  <a:schemeClr val="tx1"/>
                </a:solidFill>
                <a:latin typeface="Times New Roman" panose="02020603050405020304" pitchFamily="18" charset="0"/>
              </a:defRPr>
            </a:lvl1pPr>
            <a:lvl2pPr marL="742950" indent="-285750" defTabSz="928688" eaLnBrk="0" hangingPunct="0">
              <a:spcBef>
                <a:spcPct val="30000"/>
              </a:spcBef>
              <a:defRPr sz="1200">
                <a:solidFill>
                  <a:schemeClr val="tx1"/>
                </a:solidFill>
                <a:latin typeface="Times New Roman" panose="02020603050405020304" pitchFamily="18" charset="0"/>
              </a:defRPr>
            </a:lvl2pPr>
            <a:lvl3pPr marL="1143000" indent="-228600" defTabSz="928688" eaLnBrk="0" hangingPunct="0">
              <a:spcBef>
                <a:spcPct val="30000"/>
              </a:spcBef>
              <a:defRPr sz="1200">
                <a:solidFill>
                  <a:schemeClr val="tx1"/>
                </a:solidFill>
                <a:latin typeface="Times New Roman" panose="02020603050405020304" pitchFamily="18" charset="0"/>
              </a:defRPr>
            </a:lvl3pPr>
            <a:lvl4pPr marL="1600200" indent="-228600" defTabSz="928688" eaLnBrk="0" hangingPunct="0">
              <a:spcBef>
                <a:spcPct val="30000"/>
              </a:spcBef>
              <a:defRPr sz="1200">
                <a:solidFill>
                  <a:schemeClr val="tx1"/>
                </a:solidFill>
                <a:latin typeface="Times New Roman" panose="02020603050405020304" pitchFamily="18" charset="0"/>
              </a:defRPr>
            </a:lvl4pPr>
            <a:lvl5pPr marL="2057400" indent="-228600" defTabSz="928688" eaLnBrk="0" hangingPunct="0">
              <a:spcBef>
                <a:spcPct val="30000"/>
              </a:spcBef>
              <a:defRPr sz="1200">
                <a:solidFill>
                  <a:schemeClr val="tx1"/>
                </a:solidFill>
                <a:latin typeface="Times New Roman" panose="02020603050405020304" pitchFamily="18" charset="0"/>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90122EE5-3006-4489-8337-065A89DEBAF2}" type="slidenum">
              <a:rPr lang="en-US" altLang="zh-CN">
                <a:solidFill>
                  <a:prstClr val="black"/>
                </a:solidFill>
              </a:rPr>
              <a:pPr algn="r">
                <a:spcBef>
                  <a:spcPct val="0"/>
                </a:spcBef>
              </a:pPr>
              <a:t>60</a:t>
            </a:fld>
            <a:endParaRPr lang="en-US" altLang="zh-CN">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16958625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61</a:t>
            </a:fld>
            <a:endParaRPr lang="en-US">
              <a:solidFill>
                <a:prstClr val="black"/>
              </a:solidFill>
            </a:endParaRPr>
          </a:p>
        </p:txBody>
      </p:sp>
    </p:spTree>
    <p:extLst>
      <p:ext uri="{BB962C8B-B14F-4D97-AF65-F5344CB8AC3E}">
        <p14:creationId xmlns:p14="http://schemas.microsoft.com/office/powerpoint/2010/main" val="18373491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62</a:t>
            </a:fld>
            <a:endParaRPr lang="en-US" altLang="zh-CN">
              <a:solidFill>
                <a:prstClr val="black"/>
              </a:solidFill>
            </a:endParaRPr>
          </a:p>
        </p:txBody>
      </p:sp>
    </p:spTree>
    <p:extLst>
      <p:ext uri="{BB962C8B-B14F-4D97-AF65-F5344CB8AC3E}">
        <p14:creationId xmlns:p14="http://schemas.microsoft.com/office/powerpoint/2010/main" val="10278354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22957BB-E313-4345-92B5-A9BEA03D221C}" type="slidenum">
              <a:rPr lang="en-US" altLang="zh-CN">
                <a:solidFill>
                  <a:prstClr val="black"/>
                </a:solidFill>
              </a:rPr>
              <a:pPr>
                <a:spcBef>
                  <a:spcPct val="0"/>
                </a:spcBef>
              </a:pPr>
              <a:t>63</a:t>
            </a:fld>
            <a:endParaRPr lang="en-US" altLang="zh-CN">
              <a:solidFill>
                <a:prstClr val="black"/>
              </a:solidFill>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smtClean="0"/>
          </a:p>
        </p:txBody>
      </p:sp>
    </p:spTree>
    <p:extLst>
      <p:ext uri="{BB962C8B-B14F-4D97-AF65-F5344CB8AC3E}">
        <p14:creationId xmlns:p14="http://schemas.microsoft.com/office/powerpoint/2010/main" val="16326283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22957BB-E313-4345-92B5-A9BEA03D221C}" type="slidenum">
              <a:rPr lang="en-US" altLang="zh-CN">
                <a:solidFill>
                  <a:prstClr val="black"/>
                </a:solidFill>
              </a:rPr>
              <a:pPr>
                <a:spcBef>
                  <a:spcPct val="0"/>
                </a:spcBef>
              </a:pPr>
              <a:t>64</a:t>
            </a:fld>
            <a:endParaRPr lang="en-US" altLang="zh-CN">
              <a:solidFill>
                <a:prstClr val="black"/>
              </a:solidFill>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22827746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65</a:t>
            </a:fld>
            <a:endParaRPr lang="en-US" altLang="zh-CN">
              <a:solidFill>
                <a:prstClr val="black"/>
              </a:solidFill>
            </a:endParaRPr>
          </a:p>
        </p:txBody>
      </p:sp>
    </p:spTree>
    <p:extLst>
      <p:ext uri="{BB962C8B-B14F-4D97-AF65-F5344CB8AC3E}">
        <p14:creationId xmlns:p14="http://schemas.microsoft.com/office/powerpoint/2010/main" val="18875364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66</a:t>
            </a:fld>
            <a:endParaRPr lang="en-US" altLang="zh-CN">
              <a:solidFill>
                <a:prstClr val="black"/>
              </a:solidFill>
            </a:endParaRPr>
          </a:p>
        </p:txBody>
      </p:sp>
    </p:spTree>
    <p:extLst>
      <p:ext uri="{BB962C8B-B14F-4D97-AF65-F5344CB8AC3E}">
        <p14:creationId xmlns:p14="http://schemas.microsoft.com/office/powerpoint/2010/main" val="32865556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67</a:t>
            </a:fld>
            <a:endParaRPr lang="en-US" altLang="zh-CN">
              <a:solidFill>
                <a:prstClr val="black"/>
              </a:solidFill>
            </a:endParaRPr>
          </a:p>
        </p:txBody>
      </p:sp>
    </p:spTree>
    <p:extLst>
      <p:ext uri="{BB962C8B-B14F-4D97-AF65-F5344CB8AC3E}">
        <p14:creationId xmlns:p14="http://schemas.microsoft.com/office/powerpoint/2010/main" val="2349134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8</a:t>
            </a:fld>
            <a:endParaRPr lang="en-US" altLang="en-US" smtClean="0">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6263890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68</a:t>
            </a:fld>
            <a:endParaRPr lang="en-US" altLang="zh-CN">
              <a:solidFill>
                <a:prstClr val="black"/>
              </a:solidFill>
            </a:endParaRPr>
          </a:p>
        </p:txBody>
      </p:sp>
    </p:spTree>
    <p:extLst>
      <p:ext uri="{BB962C8B-B14F-4D97-AF65-F5344CB8AC3E}">
        <p14:creationId xmlns:p14="http://schemas.microsoft.com/office/powerpoint/2010/main" val="8239034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69</a:t>
            </a:fld>
            <a:endParaRPr lang="en-US" altLang="zh-CN">
              <a:solidFill>
                <a:prstClr val="black"/>
              </a:solidFill>
            </a:endParaRPr>
          </a:p>
        </p:txBody>
      </p:sp>
    </p:spTree>
    <p:extLst>
      <p:ext uri="{BB962C8B-B14F-4D97-AF65-F5344CB8AC3E}">
        <p14:creationId xmlns:p14="http://schemas.microsoft.com/office/powerpoint/2010/main" val="17666430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70</a:t>
            </a:fld>
            <a:endParaRPr lang="en-US" altLang="zh-CN">
              <a:solidFill>
                <a:prstClr val="black"/>
              </a:solidFill>
            </a:endParaRPr>
          </a:p>
        </p:txBody>
      </p:sp>
    </p:spTree>
    <p:extLst>
      <p:ext uri="{BB962C8B-B14F-4D97-AF65-F5344CB8AC3E}">
        <p14:creationId xmlns:p14="http://schemas.microsoft.com/office/powerpoint/2010/main" val="18231998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71</a:t>
            </a:fld>
            <a:endParaRPr lang="en-US" altLang="zh-CN">
              <a:solidFill>
                <a:prstClr val="black"/>
              </a:solidFill>
            </a:endParaRPr>
          </a:p>
        </p:txBody>
      </p:sp>
    </p:spTree>
    <p:extLst>
      <p:ext uri="{BB962C8B-B14F-4D97-AF65-F5344CB8AC3E}">
        <p14:creationId xmlns:p14="http://schemas.microsoft.com/office/powerpoint/2010/main" val="42177784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72</a:t>
            </a:fld>
            <a:endParaRPr lang="en-US" altLang="zh-CN">
              <a:solidFill>
                <a:prstClr val="black"/>
              </a:solidFill>
            </a:endParaRPr>
          </a:p>
        </p:txBody>
      </p:sp>
    </p:spTree>
    <p:extLst>
      <p:ext uri="{BB962C8B-B14F-4D97-AF65-F5344CB8AC3E}">
        <p14:creationId xmlns:p14="http://schemas.microsoft.com/office/powerpoint/2010/main" val="22840285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73</a:t>
            </a:fld>
            <a:endParaRPr lang="en-US" altLang="zh-CN">
              <a:solidFill>
                <a:prstClr val="black"/>
              </a:solidFill>
            </a:endParaRPr>
          </a:p>
        </p:txBody>
      </p:sp>
    </p:spTree>
    <p:extLst>
      <p:ext uri="{BB962C8B-B14F-4D97-AF65-F5344CB8AC3E}">
        <p14:creationId xmlns:p14="http://schemas.microsoft.com/office/powerpoint/2010/main" val="26085527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74</a:t>
            </a:fld>
            <a:endParaRPr lang="en-US" altLang="zh-CN">
              <a:solidFill>
                <a:prstClr val="black"/>
              </a:solidFill>
            </a:endParaRPr>
          </a:p>
        </p:txBody>
      </p:sp>
    </p:spTree>
    <p:extLst>
      <p:ext uri="{BB962C8B-B14F-4D97-AF65-F5344CB8AC3E}">
        <p14:creationId xmlns:p14="http://schemas.microsoft.com/office/powerpoint/2010/main" val="9654473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75</a:t>
            </a:fld>
            <a:endParaRPr lang="en-US" altLang="zh-CN">
              <a:solidFill>
                <a:prstClr val="black"/>
              </a:solidFill>
            </a:endParaRPr>
          </a:p>
        </p:txBody>
      </p:sp>
    </p:spTree>
    <p:extLst>
      <p:ext uri="{BB962C8B-B14F-4D97-AF65-F5344CB8AC3E}">
        <p14:creationId xmlns:p14="http://schemas.microsoft.com/office/powerpoint/2010/main" val="38048612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76</a:t>
            </a:fld>
            <a:endParaRPr lang="en-US" altLang="zh-CN">
              <a:solidFill>
                <a:prstClr val="black"/>
              </a:solidFill>
            </a:endParaRPr>
          </a:p>
        </p:txBody>
      </p:sp>
    </p:spTree>
    <p:extLst>
      <p:ext uri="{BB962C8B-B14F-4D97-AF65-F5344CB8AC3E}">
        <p14:creationId xmlns:p14="http://schemas.microsoft.com/office/powerpoint/2010/main" val="28551791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spcBef>
                <a:spcPct val="30000"/>
              </a:spcBef>
              <a:defRPr sz="1200">
                <a:solidFill>
                  <a:schemeClr val="tx1"/>
                </a:solidFill>
                <a:latin typeface="Times New Roman" panose="02020603050405020304" pitchFamily="18" charset="0"/>
              </a:defRPr>
            </a:lvl1pPr>
            <a:lvl2pPr marL="742950" indent="-285750" defTabSz="928688" eaLnBrk="0" hangingPunct="0">
              <a:spcBef>
                <a:spcPct val="30000"/>
              </a:spcBef>
              <a:defRPr sz="1200">
                <a:solidFill>
                  <a:schemeClr val="tx1"/>
                </a:solidFill>
                <a:latin typeface="Times New Roman" panose="02020603050405020304" pitchFamily="18" charset="0"/>
              </a:defRPr>
            </a:lvl2pPr>
            <a:lvl3pPr marL="1143000" indent="-228600" defTabSz="928688" eaLnBrk="0" hangingPunct="0">
              <a:spcBef>
                <a:spcPct val="30000"/>
              </a:spcBef>
              <a:defRPr sz="1200">
                <a:solidFill>
                  <a:schemeClr val="tx1"/>
                </a:solidFill>
                <a:latin typeface="Times New Roman" panose="02020603050405020304" pitchFamily="18" charset="0"/>
              </a:defRPr>
            </a:lvl3pPr>
            <a:lvl4pPr marL="1600200" indent="-228600" defTabSz="928688" eaLnBrk="0" hangingPunct="0">
              <a:spcBef>
                <a:spcPct val="30000"/>
              </a:spcBef>
              <a:defRPr sz="1200">
                <a:solidFill>
                  <a:schemeClr val="tx1"/>
                </a:solidFill>
                <a:latin typeface="Times New Roman" panose="02020603050405020304" pitchFamily="18" charset="0"/>
              </a:defRPr>
            </a:lvl4pPr>
            <a:lvl5pPr marL="2057400" indent="-228600" defTabSz="928688" eaLnBrk="0" hangingPunct="0">
              <a:spcBef>
                <a:spcPct val="30000"/>
              </a:spcBef>
              <a:defRPr sz="1200">
                <a:solidFill>
                  <a:schemeClr val="tx1"/>
                </a:solidFill>
                <a:latin typeface="Times New Roman" panose="02020603050405020304" pitchFamily="18" charset="0"/>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90122EE5-3006-4489-8337-065A89DEBAF2}" type="slidenum">
              <a:rPr lang="en-US" altLang="zh-CN">
                <a:solidFill>
                  <a:prstClr val="black"/>
                </a:solidFill>
              </a:rPr>
              <a:pPr algn="r">
                <a:spcBef>
                  <a:spcPct val="0"/>
                </a:spcBef>
              </a:pPr>
              <a:t>77</a:t>
            </a:fld>
            <a:endParaRPr lang="en-US" altLang="zh-CN">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694709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9</a:t>
            </a:fld>
            <a:endParaRPr lang="en-US" altLang="en-US" smtClean="0">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758053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t>78</a:t>
            </a:fld>
            <a:endParaRPr lang="en-US"/>
          </a:p>
        </p:txBody>
      </p:sp>
    </p:spTree>
    <p:extLst>
      <p:ext uri="{BB962C8B-B14F-4D97-AF65-F5344CB8AC3E}">
        <p14:creationId xmlns:p14="http://schemas.microsoft.com/office/powerpoint/2010/main" val="4739618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79</a:t>
            </a:fld>
            <a:endParaRPr lang="en-US" altLang="zh-CN">
              <a:solidFill>
                <a:prstClr val="black"/>
              </a:solidFill>
            </a:endParaRPr>
          </a:p>
        </p:txBody>
      </p:sp>
    </p:spTree>
    <p:extLst>
      <p:ext uri="{BB962C8B-B14F-4D97-AF65-F5344CB8AC3E}">
        <p14:creationId xmlns:p14="http://schemas.microsoft.com/office/powerpoint/2010/main" val="351072452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80</a:t>
            </a:fld>
            <a:endParaRPr lang="en-US" altLang="zh-CN">
              <a:solidFill>
                <a:prstClr val="black"/>
              </a:solidFill>
            </a:endParaRPr>
          </a:p>
        </p:txBody>
      </p:sp>
    </p:spTree>
    <p:extLst>
      <p:ext uri="{BB962C8B-B14F-4D97-AF65-F5344CB8AC3E}">
        <p14:creationId xmlns:p14="http://schemas.microsoft.com/office/powerpoint/2010/main" val="8186181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81</a:t>
            </a:fld>
            <a:endParaRPr lang="en-US" altLang="zh-CN">
              <a:solidFill>
                <a:prstClr val="black"/>
              </a:solidFill>
            </a:endParaRPr>
          </a:p>
        </p:txBody>
      </p:sp>
    </p:spTree>
    <p:extLst>
      <p:ext uri="{BB962C8B-B14F-4D97-AF65-F5344CB8AC3E}">
        <p14:creationId xmlns:p14="http://schemas.microsoft.com/office/powerpoint/2010/main" val="15040559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82</a:t>
            </a:fld>
            <a:endParaRPr lang="en-US" altLang="zh-CN">
              <a:solidFill>
                <a:prstClr val="black"/>
              </a:solidFill>
            </a:endParaRPr>
          </a:p>
        </p:txBody>
      </p:sp>
    </p:spTree>
    <p:extLst>
      <p:ext uri="{BB962C8B-B14F-4D97-AF65-F5344CB8AC3E}">
        <p14:creationId xmlns:p14="http://schemas.microsoft.com/office/powerpoint/2010/main" val="36413809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83</a:t>
            </a:fld>
            <a:endParaRPr lang="en-US" altLang="zh-CN">
              <a:solidFill>
                <a:prstClr val="black"/>
              </a:solidFill>
            </a:endParaRPr>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65460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84</a:t>
            </a:fld>
            <a:endParaRPr lang="en-US" altLang="zh-CN">
              <a:solidFill>
                <a:prstClr val="black"/>
              </a:solidFill>
            </a:endParaRPr>
          </a:p>
        </p:txBody>
      </p:sp>
    </p:spTree>
    <p:extLst>
      <p:ext uri="{BB962C8B-B14F-4D97-AF65-F5344CB8AC3E}">
        <p14:creationId xmlns:p14="http://schemas.microsoft.com/office/powerpoint/2010/main" val="173549381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85</a:t>
            </a:fld>
            <a:endParaRPr lang="en-US" altLang="zh-CN">
              <a:solidFill>
                <a:prstClr val="black"/>
              </a:solidFill>
            </a:endParaRPr>
          </a:p>
        </p:txBody>
      </p:sp>
    </p:spTree>
    <p:extLst>
      <p:ext uri="{BB962C8B-B14F-4D97-AF65-F5344CB8AC3E}">
        <p14:creationId xmlns:p14="http://schemas.microsoft.com/office/powerpoint/2010/main" val="114703310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86</a:t>
            </a:fld>
            <a:endParaRPr lang="en-US" altLang="zh-CN">
              <a:solidFill>
                <a:prstClr val="black"/>
              </a:solidFill>
            </a:endParaRPr>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647852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87</a:t>
            </a:fld>
            <a:endParaRPr lang="en-US" altLang="zh-CN">
              <a:solidFill>
                <a:prstClr val="black"/>
              </a:solidFill>
            </a:endParaRPr>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6577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10</a:t>
            </a:fld>
            <a:endParaRPr lang="en-US" altLang="en-US" smtClean="0">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9903109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88</a:t>
            </a:fld>
            <a:endParaRPr lang="en-US" altLang="zh-CN">
              <a:solidFill>
                <a:prstClr val="black"/>
              </a:solidFill>
            </a:endParaRPr>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762042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89</a:t>
            </a:fld>
            <a:endParaRPr lang="en-US" altLang="zh-CN">
              <a:solidFill>
                <a:prstClr val="black"/>
              </a:solidFill>
            </a:endParaRPr>
          </a:p>
        </p:txBody>
      </p:sp>
    </p:spTree>
    <p:extLst>
      <p:ext uri="{BB962C8B-B14F-4D97-AF65-F5344CB8AC3E}">
        <p14:creationId xmlns:p14="http://schemas.microsoft.com/office/powerpoint/2010/main" val="288512798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90</a:t>
            </a:fld>
            <a:endParaRPr lang="en-US" altLang="zh-CN">
              <a:solidFill>
                <a:prstClr val="black"/>
              </a:solidFill>
            </a:endParaRPr>
          </a:p>
        </p:txBody>
      </p:sp>
    </p:spTree>
    <p:extLst>
      <p:ext uri="{BB962C8B-B14F-4D97-AF65-F5344CB8AC3E}">
        <p14:creationId xmlns:p14="http://schemas.microsoft.com/office/powerpoint/2010/main" val="399630062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91</a:t>
            </a:fld>
            <a:endParaRPr lang="en-US" altLang="zh-CN">
              <a:solidFill>
                <a:prstClr val="black"/>
              </a:solidFill>
            </a:endParaRPr>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605248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92</a:t>
            </a:fld>
            <a:endParaRPr lang="en-US" altLang="zh-CN">
              <a:solidFill>
                <a:prstClr val="black"/>
              </a:solidFill>
            </a:endParaRPr>
          </a:p>
        </p:txBody>
      </p:sp>
    </p:spTree>
    <p:extLst>
      <p:ext uri="{BB962C8B-B14F-4D97-AF65-F5344CB8AC3E}">
        <p14:creationId xmlns:p14="http://schemas.microsoft.com/office/powerpoint/2010/main" val="351937137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93</a:t>
            </a:fld>
            <a:endParaRPr lang="en-US" altLang="zh-CN">
              <a:solidFill>
                <a:prstClr val="black"/>
              </a:solidFill>
            </a:endParaRPr>
          </a:p>
        </p:txBody>
      </p:sp>
    </p:spTree>
    <p:extLst>
      <p:ext uri="{BB962C8B-B14F-4D97-AF65-F5344CB8AC3E}">
        <p14:creationId xmlns:p14="http://schemas.microsoft.com/office/powerpoint/2010/main" val="90729483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94</a:t>
            </a:fld>
            <a:endParaRPr lang="en-US" altLang="zh-CN">
              <a:solidFill>
                <a:prstClr val="black"/>
              </a:solidFill>
            </a:endParaRPr>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1593730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95</a:t>
            </a:fld>
            <a:endParaRPr lang="en-US" altLang="zh-CN">
              <a:solidFill>
                <a:prstClr val="black"/>
              </a:solidFill>
            </a:endParaRPr>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24330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spcBef>
                <a:spcPct val="30000"/>
              </a:spcBef>
              <a:defRPr sz="1200">
                <a:solidFill>
                  <a:schemeClr val="tx1"/>
                </a:solidFill>
                <a:latin typeface="Times New Roman" panose="02020603050405020304" pitchFamily="18" charset="0"/>
              </a:defRPr>
            </a:lvl1pPr>
            <a:lvl2pPr marL="742950" indent="-285750" defTabSz="928688" eaLnBrk="0" hangingPunct="0">
              <a:spcBef>
                <a:spcPct val="30000"/>
              </a:spcBef>
              <a:defRPr sz="1200">
                <a:solidFill>
                  <a:schemeClr val="tx1"/>
                </a:solidFill>
                <a:latin typeface="Times New Roman" panose="02020603050405020304" pitchFamily="18" charset="0"/>
              </a:defRPr>
            </a:lvl2pPr>
            <a:lvl3pPr marL="1143000" indent="-228600" defTabSz="928688" eaLnBrk="0" hangingPunct="0">
              <a:spcBef>
                <a:spcPct val="30000"/>
              </a:spcBef>
              <a:defRPr sz="1200">
                <a:solidFill>
                  <a:schemeClr val="tx1"/>
                </a:solidFill>
                <a:latin typeface="Times New Roman" panose="02020603050405020304" pitchFamily="18" charset="0"/>
              </a:defRPr>
            </a:lvl3pPr>
            <a:lvl4pPr marL="1600200" indent="-228600" defTabSz="928688" eaLnBrk="0" hangingPunct="0">
              <a:spcBef>
                <a:spcPct val="30000"/>
              </a:spcBef>
              <a:defRPr sz="1200">
                <a:solidFill>
                  <a:schemeClr val="tx1"/>
                </a:solidFill>
                <a:latin typeface="Times New Roman" panose="02020603050405020304" pitchFamily="18" charset="0"/>
              </a:defRPr>
            </a:lvl4pPr>
            <a:lvl5pPr marL="2057400" indent="-228600" defTabSz="928688" eaLnBrk="0" hangingPunct="0">
              <a:spcBef>
                <a:spcPct val="30000"/>
              </a:spcBef>
              <a:defRPr sz="1200">
                <a:solidFill>
                  <a:schemeClr val="tx1"/>
                </a:solidFill>
                <a:latin typeface="Times New Roman" panose="02020603050405020304" pitchFamily="18" charset="0"/>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90122EE5-3006-4489-8337-065A89DEBAF2}" type="slidenum">
              <a:rPr lang="en-US" altLang="zh-CN">
                <a:solidFill>
                  <a:prstClr val="black"/>
                </a:solidFill>
              </a:rPr>
              <a:pPr algn="r">
                <a:spcBef>
                  <a:spcPct val="0"/>
                </a:spcBef>
              </a:pPr>
              <a:t>96</a:t>
            </a:fld>
            <a:endParaRPr lang="en-US" altLang="zh-CN">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402021836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spcBef>
                <a:spcPct val="30000"/>
              </a:spcBef>
              <a:defRPr sz="1200">
                <a:solidFill>
                  <a:schemeClr val="tx1"/>
                </a:solidFill>
                <a:latin typeface="Times New Roman" panose="02020603050405020304" pitchFamily="18" charset="0"/>
              </a:defRPr>
            </a:lvl1pPr>
            <a:lvl2pPr marL="742950" indent="-285750" defTabSz="928688" eaLnBrk="0" hangingPunct="0">
              <a:spcBef>
                <a:spcPct val="30000"/>
              </a:spcBef>
              <a:defRPr sz="1200">
                <a:solidFill>
                  <a:schemeClr val="tx1"/>
                </a:solidFill>
                <a:latin typeface="Times New Roman" panose="02020603050405020304" pitchFamily="18" charset="0"/>
              </a:defRPr>
            </a:lvl2pPr>
            <a:lvl3pPr marL="1143000" indent="-228600" defTabSz="928688" eaLnBrk="0" hangingPunct="0">
              <a:spcBef>
                <a:spcPct val="30000"/>
              </a:spcBef>
              <a:defRPr sz="1200">
                <a:solidFill>
                  <a:schemeClr val="tx1"/>
                </a:solidFill>
                <a:latin typeface="Times New Roman" panose="02020603050405020304" pitchFamily="18" charset="0"/>
              </a:defRPr>
            </a:lvl3pPr>
            <a:lvl4pPr marL="1600200" indent="-228600" defTabSz="928688" eaLnBrk="0" hangingPunct="0">
              <a:spcBef>
                <a:spcPct val="30000"/>
              </a:spcBef>
              <a:defRPr sz="1200">
                <a:solidFill>
                  <a:schemeClr val="tx1"/>
                </a:solidFill>
                <a:latin typeface="Times New Roman" panose="02020603050405020304" pitchFamily="18" charset="0"/>
              </a:defRPr>
            </a:lvl4pPr>
            <a:lvl5pPr marL="2057400" indent="-228600" defTabSz="928688" eaLnBrk="0" hangingPunct="0">
              <a:spcBef>
                <a:spcPct val="30000"/>
              </a:spcBef>
              <a:defRPr sz="1200">
                <a:solidFill>
                  <a:schemeClr val="tx1"/>
                </a:solidFill>
                <a:latin typeface="Times New Roman" panose="02020603050405020304" pitchFamily="18" charset="0"/>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90122EE5-3006-4489-8337-065A89DEBAF2}" type="slidenum">
              <a:rPr lang="en-US" altLang="zh-CN">
                <a:solidFill>
                  <a:prstClr val="black"/>
                </a:solidFill>
              </a:rPr>
              <a:pPr algn="r">
                <a:spcBef>
                  <a:spcPct val="0"/>
                </a:spcBef>
              </a:pPr>
              <a:t>97</a:t>
            </a:fld>
            <a:endParaRPr lang="en-US" altLang="zh-CN">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1567712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11</a:t>
            </a:fld>
            <a:endParaRPr lang="en-US" altLang="en-US" smtClean="0">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75360899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28EBA007-3FA3-461C-A931-99FB60057C03}" type="slidenum">
              <a:rPr lang="en-US" altLang="en-US" smtClean="0"/>
              <a:pPr>
                <a:spcBef>
                  <a:spcPct val="0"/>
                </a:spcBef>
              </a:pPr>
              <a:t>98</a:t>
            </a:fld>
            <a:endParaRPr lang="en-US" altLang="en-US" smtClean="0"/>
          </a:p>
        </p:txBody>
      </p:sp>
      <p:sp>
        <p:nvSpPr>
          <p:cNvPr id="25603" name="Rectangle 2"/>
          <p:cNvSpPr>
            <a:spLocks noGrp="1" noRot="1" noChangeAspect="1" noChangeArrowheads="1" noTextEdit="1"/>
          </p:cNvSpPr>
          <p:nvPr>
            <p:ph type="sldImg"/>
          </p:nvPr>
        </p:nvSpPr>
        <p:spPr>
          <a:xfrm>
            <a:off x="717550" y="1162050"/>
            <a:ext cx="5575300" cy="3136900"/>
          </a:xfrm>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44441567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99</a:t>
            </a:fld>
            <a:endParaRPr lang="en-US" altLang="en-US" smtClean="0">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48278898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100</a:t>
            </a:fld>
            <a:endParaRPr lang="en-US" altLang="en-US" smtClean="0">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70147742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101</a:t>
            </a:fld>
            <a:endParaRPr lang="en-US" altLang="en-US" smtClean="0">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52945264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102</a:t>
            </a:fld>
            <a:endParaRPr lang="en-US" altLang="en-US" smtClean="0">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60991692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Rot="1" noChangeAspect="1" noChangeArrowheads="1" noTextEdit="1"/>
          </p:cNvSpPr>
          <p:nvPr>
            <p:ph type="sldImg"/>
          </p:nvPr>
        </p:nvSpPr>
        <p:spPr>
          <a:ln/>
        </p:spPr>
      </p:sp>
      <p:sp>
        <p:nvSpPr>
          <p:cNvPr id="1843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Tree>
    <p:extLst>
      <p:ext uri="{BB962C8B-B14F-4D97-AF65-F5344CB8AC3E}">
        <p14:creationId xmlns:p14="http://schemas.microsoft.com/office/powerpoint/2010/main" val="24830034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44500" y="2343945"/>
            <a:ext cx="11303000" cy="1034256"/>
          </a:xfrm>
        </p:spPr>
        <p:txBody>
          <a:bodyPr anchor="b">
            <a:noAutofit/>
          </a:bodyPr>
          <a:lstStyle>
            <a:lvl1pPr algn="ctr">
              <a:lnSpc>
                <a:spcPct val="85000"/>
              </a:lnSpc>
              <a:defRPr sz="6600" spc="-51" baseline="0">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a:xfrm>
            <a:off x="1095871" y="3529775"/>
            <a:ext cx="10058400" cy="782070"/>
          </a:xfrm>
        </p:spPr>
        <p:txBody>
          <a:bodyPr lIns="91436" rIns="91436">
            <a:normAutofit/>
          </a:bodyPr>
          <a:lstStyle>
            <a:lvl1pPr marL="0" indent="0" algn="ctr">
              <a:buNone/>
              <a:defRPr sz="2400" b="1" cap="none" spc="200" baseline="0">
                <a:solidFill>
                  <a:schemeClr val="tx1"/>
                </a:solidFill>
                <a:latin typeface="Berlin Sans FB Demi" panose="020E0802020502020306" pitchFamily="34"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smtClean="0"/>
              <a:t>Click to edit master subtitle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18" y="0"/>
            <a:ext cx="12244106" cy="228147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18" y="4463419"/>
            <a:ext cx="12192000" cy="2396150"/>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4"/>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8053036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4"/>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3"/>
          </a:xfrm>
        </p:spPr>
        <p:txBody>
          <a:bodyPr lIns="91438" rIns="91438" anchor="ctr">
            <a:normAutofit/>
          </a:bodyPr>
          <a:lstStyle>
            <a:lvl1pPr marL="0" indent="0">
              <a:buNone/>
              <a:defRPr sz="2000" b="0" cap="all" baseline="0">
                <a:solidFill>
                  <a:schemeClr val="tx2"/>
                </a:solidFill>
              </a:defRPr>
            </a:lvl1pPr>
            <a:lvl2pPr marL="457189" indent="0">
              <a:buNone/>
              <a:defRPr sz="2000" b="1"/>
            </a:lvl2pPr>
            <a:lvl3pPr marL="914377" indent="0">
              <a:buNone/>
              <a:defRPr sz="19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5"/>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3"/>
          </a:xfrm>
        </p:spPr>
        <p:txBody>
          <a:bodyPr lIns="91438" rIns="91438" anchor="ctr">
            <a:normAutofit/>
          </a:bodyPr>
          <a:lstStyle>
            <a:lvl1pPr marL="0" indent="0">
              <a:buNone/>
              <a:defRPr sz="2000" b="0" cap="all" baseline="0">
                <a:solidFill>
                  <a:schemeClr val="tx2"/>
                </a:solidFill>
              </a:defRPr>
            </a:lvl1pPr>
            <a:lvl2pPr marL="457189" indent="0">
              <a:buNone/>
              <a:defRPr sz="2000" b="1"/>
            </a:lvl2pPr>
            <a:lvl3pPr marL="914377" indent="0">
              <a:buNone/>
              <a:defRPr sz="19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5"/>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087038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Footer Placeholder 3"/>
          <p:cNvSpPr>
            <a:spLocks noGrp="1"/>
          </p:cNvSpPr>
          <p:nvPr>
            <p:ph type="ftr" sz="quarter" idx="11"/>
          </p:nvPr>
        </p:nvSpPr>
        <p:spPr>
          <a:xfrm>
            <a:off x="3686186" y="6459786"/>
            <a:ext cx="4822804" cy="365125"/>
          </a:xfrm>
          <a:prstGeom prst="rect">
            <a:avLst/>
          </a:prstGeom>
        </p:spPr>
        <p:txBody>
          <a:bodyPr lIns="91438" tIns="45719" rIns="91438" bIns="45719"/>
          <a:lstStyle/>
          <a:p>
            <a:pPr defTabSz="457189"/>
            <a:endParaRPr lang="en-US" dirty="0">
              <a:solidFill>
                <a:srgbClr val="000000"/>
              </a:solidFill>
            </a:endParaRPr>
          </a:p>
        </p:txBody>
      </p:sp>
    </p:spTree>
    <p:extLst>
      <p:ext uri="{BB962C8B-B14F-4D97-AF65-F5344CB8AC3E}">
        <p14:creationId xmlns:p14="http://schemas.microsoft.com/office/powerpoint/2010/main" val="57129566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1235826" y="6492876"/>
            <a:ext cx="2472271" cy="365125"/>
          </a:xfrm>
          <a:prstGeom prst="rect">
            <a:avLst/>
          </a:prstGeom>
        </p:spPr>
        <p:txBody>
          <a:bodyPr lIns="91438" tIns="45719" rIns="91438" bIns="45719"/>
          <a:lstStyle/>
          <a:p>
            <a:pPr defTabSz="457189"/>
            <a:fld id="{49B74239-73C9-4B55-8B1C-66BCA0FCF2F2}" type="datetime1">
              <a:rPr lang="en-US" smtClean="0">
                <a:solidFill>
                  <a:srgbClr val="000000"/>
                </a:solidFill>
              </a:rPr>
              <a:pPr defTabSz="457189"/>
              <a:t>11/16/2016</a:t>
            </a:fld>
            <a:endParaRPr lang="en-US" dirty="0">
              <a:solidFill>
                <a:srgbClr val="000000"/>
              </a:solidFill>
            </a:endParaRPr>
          </a:p>
        </p:txBody>
      </p:sp>
      <p:sp>
        <p:nvSpPr>
          <p:cNvPr id="8" name="Footer Placeholder 7"/>
          <p:cNvSpPr>
            <a:spLocks noGrp="1"/>
          </p:cNvSpPr>
          <p:nvPr>
            <p:ph type="ftr" sz="quarter" idx="11"/>
          </p:nvPr>
        </p:nvSpPr>
        <p:spPr>
          <a:xfrm>
            <a:off x="3686186" y="6459786"/>
            <a:ext cx="4822804" cy="365125"/>
          </a:xfrm>
          <a:prstGeom prst="rect">
            <a:avLst/>
          </a:prstGeom>
        </p:spPr>
        <p:txBody>
          <a:bodyPr lIns="91438" tIns="45719" rIns="91438" bIns="45719"/>
          <a:lstStyle>
            <a:lvl1pPr>
              <a:defRPr>
                <a:solidFill>
                  <a:srgbClr val="FFFFFF"/>
                </a:solidFill>
              </a:defRPr>
            </a:lvl1pPr>
          </a:lstStyle>
          <a:p>
            <a:pPr defTabSz="457189"/>
            <a:endParaRPr lang="en-US" dirty="0"/>
          </a:p>
        </p:txBody>
      </p:sp>
      <p:sp>
        <p:nvSpPr>
          <p:cNvPr id="9" name="Slide Number Placeholder 8"/>
          <p:cNvSpPr>
            <a:spLocks noGrp="1"/>
          </p:cNvSpPr>
          <p:nvPr>
            <p:ph type="sldNum" sz="quarter" idx="12"/>
          </p:nvPr>
        </p:nvSpPr>
        <p:spPr>
          <a:xfrm>
            <a:off x="1" y="6492876"/>
            <a:ext cx="1312025" cy="365125"/>
          </a:xfrm>
          <a:prstGeom prst="rect">
            <a:avLst/>
          </a:prstGeom>
        </p:spPr>
        <p:txBody>
          <a:bodyPr lIns="91438" tIns="45719" rIns="91438" bIns="45719"/>
          <a:lstStyle/>
          <a:p>
            <a:pPr defTabSz="457189"/>
            <a:fld id="{4FAB73BC-B049-4115-A692-8D63A059BFB8}" type="slidenum">
              <a:rPr lang="en-US" dirty="0">
                <a:solidFill>
                  <a:srgbClr val="000000"/>
                </a:solidFill>
              </a:rPr>
              <a:pPr defTabSz="457189"/>
              <a:t>‹#›</a:t>
            </a:fld>
            <a:endParaRPr lang="en-US" dirty="0">
              <a:solidFill>
                <a:srgbClr val="000000"/>
              </a:solidFill>
            </a:endParaRPr>
          </a:p>
        </p:txBody>
      </p:sp>
    </p:spTree>
    <p:extLst>
      <p:ext uri="{BB962C8B-B14F-4D97-AF65-F5344CB8AC3E}">
        <p14:creationId xmlns:p14="http://schemas.microsoft.com/office/powerpoint/2010/main" val="61690022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8"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1"/>
            <a:ext cx="3200400" cy="3379124"/>
          </a:xfrm>
        </p:spPr>
        <p:txBody>
          <a:bodyPr lIns="91438" rIns="91438">
            <a:normAutofit/>
          </a:bodyPr>
          <a:lstStyle>
            <a:lvl1pPr marL="0" indent="0">
              <a:buNone/>
              <a:defRPr sz="1500">
                <a:solidFill>
                  <a:srgbClr val="FFFFFF"/>
                </a:solidFill>
              </a:defRPr>
            </a:lvl1pPr>
            <a:lvl2pPr marL="457189" indent="0">
              <a:buNone/>
              <a:defRPr sz="1200"/>
            </a:lvl2pPr>
            <a:lvl3pPr marL="914377" indent="0">
              <a:buNone/>
              <a:defRPr sz="11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3" y="6459786"/>
            <a:ext cx="2618511" cy="365125"/>
          </a:xfrm>
          <a:prstGeom prst="rect">
            <a:avLst/>
          </a:prstGeom>
        </p:spPr>
        <p:txBody>
          <a:bodyPr lIns="91438" tIns="45719" rIns="91438" bIns="45719"/>
          <a:lstStyle>
            <a:lvl1pPr algn="l">
              <a:defRPr/>
            </a:lvl1pPr>
          </a:lstStyle>
          <a:p>
            <a:pPr defTabSz="457189"/>
            <a:fld id="{CBBD38C9-86BE-42BA-90B7-7B0F222A966C}" type="datetime1">
              <a:rPr lang="en-US" smtClean="0">
                <a:solidFill>
                  <a:srgbClr val="000000"/>
                </a:solidFill>
              </a:rPr>
              <a:pPr defTabSz="457189"/>
              <a:t>11/16/2016</a:t>
            </a:fld>
            <a:endParaRPr lang="en-US" dirty="0">
              <a:solidFill>
                <a:srgbClr val="000000"/>
              </a:solidFill>
            </a:endParaRPr>
          </a:p>
        </p:txBody>
      </p:sp>
      <p:sp>
        <p:nvSpPr>
          <p:cNvPr id="6" name="Footer Placeholder 5"/>
          <p:cNvSpPr>
            <a:spLocks noGrp="1"/>
          </p:cNvSpPr>
          <p:nvPr>
            <p:ph type="ftr" sz="quarter" idx="11"/>
          </p:nvPr>
        </p:nvSpPr>
        <p:spPr>
          <a:xfrm>
            <a:off x="4800600" y="6459786"/>
            <a:ext cx="4648200" cy="365125"/>
          </a:xfrm>
          <a:prstGeom prst="rect">
            <a:avLst/>
          </a:prstGeom>
        </p:spPr>
        <p:txBody>
          <a:bodyPr lIns="91438" tIns="45719" rIns="91438" bIns="45719"/>
          <a:lstStyle>
            <a:lvl1pPr algn="l">
              <a:defRPr>
                <a:solidFill>
                  <a:schemeClr val="tx2"/>
                </a:solidFill>
              </a:defRPr>
            </a:lvl1pPr>
          </a:lstStyle>
          <a:p>
            <a:pPr defTabSz="457189"/>
            <a:endParaRPr lang="en-US" dirty="0">
              <a:solidFill>
                <a:srgbClr val="637052"/>
              </a:solidFill>
            </a:endParaRPr>
          </a:p>
        </p:txBody>
      </p:sp>
      <p:sp>
        <p:nvSpPr>
          <p:cNvPr id="7" name="Slide Number Placeholder 6"/>
          <p:cNvSpPr>
            <a:spLocks noGrp="1"/>
          </p:cNvSpPr>
          <p:nvPr>
            <p:ph type="sldNum" sz="quarter" idx="12"/>
          </p:nvPr>
        </p:nvSpPr>
        <p:spPr>
          <a:xfrm>
            <a:off x="1" y="6492876"/>
            <a:ext cx="1312025" cy="365125"/>
          </a:xfrm>
          <a:prstGeom prst="rect">
            <a:avLst/>
          </a:prstGeom>
        </p:spPr>
        <p:txBody>
          <a:bodyPr lIns="91438" tIns="45719" rIns="91438" bIns="45719"/>
          <a:lstStyle>
            <a:lvl1pPr>
              <a:defRPr>
                <a:solidFill>
                  <a:schemeClr val="tx2"/>
                </a:solidFill>
              </a:defRPr>
            </a:lvl1pPr>
          </a:lstStyle>
          <a:p>
            <a:pPr defTabSz="457189"/>
            <a:fld id="{4FAB73BC-B049-4115-A692-8D63A059BFB8}" type="slidenum">
              <a:rPr lang="en-US" dirty="0">
                <a:solidFill>
                  <a:srgbClr val="637052"/>
                </a:solidFill>
              </a:rPr>
              <a:pPr defTabSz="457189"/>
              <a:t>‹#›</a:t>
            </a:fld>
            <a:endParaRPr lang="en-US" dirty="0">
              <a:solidFill>
                <a:srgbClr val="637052"/>
              </a:solidFill>
            </a:endParaRPr>
          </a:p>
        </p:txBody>
      </p:sp>
    </p:spTree>
    <p:extLst>
      <p:ext uri="{BB962C8B-B14F-4D97-AF65-F5344CB8AC3E}">
        <p14:creationId xmlns:p14="http://schemas.microsoft.com/office/powerpoint/2010/main" val="320318352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7"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38" tIns="0" rIns="91438"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7" y="1"/>
            <a:ext cx="12191985" cy="4915076"/>
          </a:xfrm>
          <a:blipFill>
            <a:blip r:embed="rId2"/>
            <a:stretch>
              <a:fillRect/>
            </a:stretch>
          </a:blipFill>
        </p:spPr>
        <p:txBody>
          <a:bodyPr lIns="457189" tIns="457189" anchor="t"/>
          <a:lstStyle>
            <a:lvl1pPr marL="0" indent="0">
              <a:buNone/>
              <a:defRPr sz="3200">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38" tIns="0" rIns="91438" bIns="0">
            <a:normAutofit/>
          </a:bodyPr>
          <a:lstStyle>
            <a:lvl1pPr marL="0" indent="0">
              <a:spcBef>
                <a:spcPts val="0"/>
              </a:spcBef>
              <a:spcAft>
                <a:spcPts val="600"/>
              </a:spcAft>
              <a:buNone/>
              <a:defRPr sz="1500">
                <a:solidFill>
                  <a:srgbClr val="FFFFFF"/>
                </a:solidFill>
              </a:defRPr>
            </a:lvl1pPr>
            <a:lvl2pPr marL="457189" indent="0">
              <a:buNone/>
              <a:defRPr sz="1200"/>
            </a:lvl2pPr>
            <a:lvl3pPr marL="914377" indent="0">
              <a:buNone/>
              <a:defRPr sz="11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1235826" y="6492876"/>
            <a:ext cx="2472271" cy="365125"/>
          </a:xfrm>
          <a:prstGeom prst="rect">
            <a:avLst/>
          </a:prstGeom>
        </p:spPr>
        <p:txBody>
          <a:bodyPr lIns="91438" tIns="45719" rIns="91438" bIns="45719"/>
          <a:lstStyle/>
          <a:p>
            <a:pPr defTabSz="457189"/>
            <a:fld id="{4B6B361E-9349-48BF-A2EB-601B2C053CB0}" type="datetime1">
              <a:rPr lang="en-US" smtClean="0">
                <a:solidFill>
                  <a:srgbClr val="000000"/>
                </a:solidFill>
              </a:rPr>
              <a:pPr defTabSz="457189"/>
              <a:t>11/16/2016</a:t>
            </a:fld>
            <a:endParaRPr lang="en-US" dirty="0">
              <a:solidFill>
                <a:srgbClr val="000000"/>
              </a:solidFill>
            </a:endParaRPr>
          </a:p>
        </p:txBody>
      </p:sp>
      <p:sp>
        <p:nvSpPr>
          <p:cNvPr id="6" name="Footer Placeholder 5"/>
          <p:cNvSpPr>
            <a:spLocks noGrp="1"/>
          </p:cNvSpPr>
          <p:nvPr>
            <p:ph type="ftr" sz="quarter" idx="11"/>
          </p:nvPr>
        </p:nvSpPr>
        <p:spPr>
          <a:xfrm>
            <a:off x="3686186" y="6459786"/>
            <a:ext cx="4822804" cy="365125"/>
          </a:xfrm>
          <a:prstGeom prst="rect">
            <a:avLst/>
          </a:prstGeom>
        </p:spPr>
        <p:txBody>
          <a:bodyPr lIns="91438" tIns="45719" rIns="91438" bIns="45719"/>
          <a:lstStyle/>
          <a:p>
            <a:pPr defTabSz="457189"/>
            <a:endParaRPr lang="en-US" dirty="0">
              <a:solidFill>
                <a:srgbClr val="000000"/>
              </a:solidFill>
            </a:endParaRPr>
          </a:p>
        </p:txBody>
      </p:sp>
      <p:sp>
        <p:nvSpPr>
          <p:cNvPr id="7" name="Slide Number Placeholder 6"/>
          <p:cNvSpPr>
            <a:spLocks noGrp="1"/>
          </p:cNvSpPr>
          <p:nvPr>
            <p:ph type="sldNum" sz="quarter" idx="12"/>
          </p:nvPr>
        </p:nvSpPr>
        <p:spPr>
          <a:xfrm>
            <a:off x="1" y="6492876"/>
            <a:ext cx="1312025" cy="365125"/>
          </a:xfrm>
          <a:prstGeom prst="rect">
            <a:avLst/>
          </a:prstGeom>
        </p:spPr>
        <p:txBody>
          <a:bodyPr lIns="91438" tIns="45719" rIns="91438" bIns="45719"/>
          <a:lstStyle/>
          <a:p>
            <a:pPr defTabSz="457189"/>
            <a:fld id="{4FAB73BC-B049-4115-A692-8D63A059BFB8}" type="slidenum">
              <a:rPr lang="en-US" dirty="0">
                <a:solidFill>
                  <a:srgbClr val="000000"/>
                </a:solidFill>
              </a:rPr>
              <a:pPr defTabSz="457189"/>
              <a:t>‹#›</a:t>
            </a:fld>
            <a:endParaRPr lang="en-US" dirty="0">
              <a:solidFill>
                <a:srgbClr val="000000"/>
              </a:solidFill>
            </a:endParaRPr>
          </a:p>
        </p:txBody>
      </p:sp>
    </p:spTree>
    <p:extLst>
      <p:ext uri="{BB962C8B-B14F-4D97-AF65-F5344CB8AC3E}">
        <p14:creationId xmlns:p14="http://schemas.microsoft.com/office/powerpoint/2010/main" val="232041786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19" tIns="0" rIns="45719"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47990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414779"/>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1" y="414778"/>
            <a:ext cx="7734300" cy="5757423"/>
          </a:xfrm>
        </p:spPr>
        <p:txBody>
          <a:bodyPr vert="eaVert" lIns="45719" tIns="0" rIns="45719"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235826" y="6492876"/>
            <a:ext cx="2472271" cy="365125"/>
          </a:xfrm>
          <a:prstGeom prst="rect">
            <a:avLst/>
          </a:prstGeom>
        </p:spPr>
        <p:txBody>
          <a:bodyPr lIns="91438" tIns="45719" rIns="91438" bIns="45719"/>
          <a:lstStyle/>
          <a:p>
            <a:pPr defTabSz="457189"/>
            <a:fld id="{1F56B9F7-9E1C-4C33-AB30-BDE552BC588B}" type="datetime1">
              <a:rPr lang="en-US" smtClean="0">
                <a:solidFill>
                  <a:srgbClr val="000000"/>
                </a:solidFill>
              </a:rPr>
              <a:pPr defTabSz="457189"/>
              <a:t>11/16/2016</a:t>
            </a:fld>
            <a:endParaRPr lang="en-US" dirty="0">
              <a:solidFill>
                <a:srgbClr val="000000"/>
              </a:solidFill>
            </a:endParaRPr>
          </a:p>
        </p:txBody>
      </p:sp>
      <p:sp>
        <p:nvSpPr>
          <p:cNvPr id="5" name="Footer Placeholder 4"/>
          <p:cNvSpPr>
            <a:spLocks noGrp="1"/>
          </p:cNvSpPr>
          <p:nvPr>
            <p:ph type="ftr" sz="quarter" idx="11"/>
          </p:nvPr>
        </p:nvSpPr>
        <p:spPr>
          <a:xfrm>
            <a:off x="3686186" y="6459786"/>
            <a:ext cx="4822804" cy="365125"/>
          </a:xfrm>
          <a:prstGeom prst="rect">
            <a:avLst/>
          </a:prstGeom>
        </p:spPr>
        <p:txBody>
          <a:bodyPr lIns="91438" tIns="45719" rIns="91438" bIns="45719"/>
          <a:lstStyle/>
          <a:p>
            <a:pPr defTabSz="457189"/>
            <a:endParaRPr lang="en-US" dirty="0">
              <a:solidFill>
                <a:srgbClr val="000000"/>
              </a:solidFill>
            </a:endParaRPr>
          </a:p>
        </p:txBody>
      </p:sp>
      <p:sp>
        <p:nvSpPr>
          <p:cNvPr id="6" name="Slide Number Placeholder 5"/>
          <p:cNvSpPr>
            <a:spLocks noGrp="1"/>
          </p:cNvSpPr>
          <p:nvPr>
            <p:ph type="sldNum" sz="quarter" idx="12"/>
          </p:nvPr>
        </p:nvSpPr>
        <p:spPr>
          <a:xfrm>
            <a:off x="1" y="6492876"/>
            <a:ext cx="1312025" cy="365125"/>
          </a:xfrm>
          <a:prstGeom prst="rect">
            <a:avLst/>
          </a:prstGeom>
        </p:spPr>
        <p:txBody>
          <a:bodyPr lIns="91438" tIns="45719" rIns="91438" bIns="45719"/>
          <a:lstStyle/>
          <a:p>
            <a:pPr defTabSz="457189"/>
            <a:fld id="{4FAB73BC-B049-4115-A692-8D63A059BFB8}" type="slidenum">
              <a:rPr lang="en-US" dirty="0">
                <a:solidFill>
                  <a:srgbClr val="000000"/>
                </a:solidFill>
              </a:rPr>
              <a:pPr defTabSz="457189"/>
              <a:t>‹#›</a:t>
            </a:fld>
            <a:endParaRPr lang="en-US" dirty="0">
              <a:solidFill>
                <a:srgbClr val="000000"/>
              </a:solidFill>
            </a:endParaRPr>
          </a:p>
        </p:txBody>
      </p:sp>
    </p:spTree>
    <p:extLst>
      <p:ext uri="{BB962C8B-B14F-4D97-AF65-F5344CB8AC3E}">
        <p14:creationId xmlns:p14="http://schemas.microsoft.com/office/powerpoint/2010/main" val="58038426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6400" y="381000"/>
            <a:ext cx="11203517" cy="609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06400" y="1371600"/>
            <a:ext cx="55372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46800" y="1371600"/>
            <a:ext cx="55372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061"/>
          <p:cNvSpPr>
            <a:spLocks noGrp="1" noChangeArrowheads="1"/>
          </p:cNvSpPr>
          <p:nvPr>
            <p:ph type="sldNum" sz="quarter" idx="10"/>
          </p:nvPr>
        </p:nvSpPr>
        <p:spPr>
          <a:xfrm>
            <a:off x="9652000" y="6477000"/>
            <a:ext cx="2540000" cy="381000"/>
          </a:xfrm>
          <a:prstGeom prst="rect">
            <a:avLst/>
          </a:prstGeom>
          <a:ln/>
        </p:spPr>
        <p:txBody>
          <a:bodyPr/>
          <a:lstStyle>
            <a:lvl1pPr>
              <a:defRPr/>
            </a:lvl1pPr>
          </a:lstStyle>
          <a:p>
            <a:pPr defTabSz="457189"/>
            <a:fld id="{F8AEC942-2407-433B-A893-91FC14D7604A}" type="slidenum">
              <a:rPr lang="en-US" altLang="en-US">
                <a:solidFill>
                  <a:srgbClr val="000000"/>
                </a:solidFill>
              </a:rPr>
              <a:pPr defTabSz="457189"/>
              <a:t>‹#›</a:t>
            </a:fld>
            <a:endParaRPr lang="en-US" altLang="en-US">
              <a:solidFill>
                <a:srgbClr val="000000"/>
              </a:solidFill>
            </a:endParaRPr>
          </a:p>
        </p:txBody>
      </p:sp>
    </p:spTree>
    <p:extLst>
      <p:ext uri="{BB962C8B-B14F-4D97-AF65-F5344CB8AC3E}">
        <p14:creationId xmlns:p14="http://schemas.microsoft.com/office/powerpoint/2010/main" val="2194707530"/>
      </p:ext>
    </p:extLst>
  </p:cSld>
  <p:clrMapOvr>
    <a:masterClrMapping/>
  </p:clrMapOvr>
  <p:transition>
    <p:zo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1" baseline="0">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38" rIns="91438">
            <a:normAutofit/>
          </a:bodyPr>
          <a:lstStyle>
            <a:lvl1pPr marL="0" indent="0" algn="l">
              <a:buNone/>
              <a:defRPr sz="2400" cap="all" spc="200" baseline="0">
                <a:solidFill>
                  <a:schemeClr val="tx2"/>
                </a:solidFill>
                <a:latin typeface="+mj-lt"/>
              </a:defRPr>
            </a:lvl1pPr>
            <a:lvl2pPr marL="457189" indent="0" algn="ctr">
              <a:buNone/>
              <a:defRPr sz="2400"/>
            </a:lvl2pPr>
            <a:lvl3pPr marL="914377" indent="0" algn="ctr">
              <a:buNone/>
              <a:defRPr sz="2400"/>
            </a:lvl3pPr>
            <a:lvl4pPr marL="1371566" indent="0" algn="ctr">
              <a:buNone/>
              <a:defRPr sz="2000"/>
            </a:lvl4pPr>
            <a:lvl5pPr marL="1828754" indent="0" algn="ctr">
              <a:buNone/>
              <a:defRPr sz="2000"/>
            </a:lvl5pPr>
            <a:lvl6pPr marL="2285943" indent="0" algn="ctr">
              <a:buNone/>
              <a:defRPr sz="2000"/>
            </a:lvl6pPr>
            <a:lvl7pPr marL="2743131" indent="0" algn="ctr">
              <a:buNone/>
              <a:defRPr sz="2000"/>
            </a:lvl7pPr>
            <a:lvl8pPr marL="3200320" indent="0" algn="ctr">
              <a:buNone/>
              <a:defRPr sz="2000"/>
            </a:lvl8pPr>
            <a:lvl9pPr marL="3657509"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1235826" y="6492876"/>
            <a:ext cx="2472271" cy="365125"/>
          </a:xfrm>
          <a:prstGeom prst="rect">
            <a:avLst/>
          </a:prstGeom>
        </p:spPr>
        <p:txBody>
          <a:bodyPr lIns="91438" tIns="45719" rIns="91438" bIns="45719"/>
          <a:lstStyle/>
          <a:p>
            <a:pPr defTabSz="457189"/>
            <a:fld id="{A74FD837-5F73-463E-A392-08FE1038F11B}" type="datetime1">
              <a:rPr lang="en-US" smtClean="0">
                <a:solidFill>
                  <a:srgbClr val="000000"/>
                </a:solidFill>
              </a:rPr>
              <a:pPr defTabSz="457189"/>
              <a:t>11/16/2016</a:t>
            </a:fld>
            <a:endParaRPr lang="en-US" dirty="0">
              <a:solidFill>
                <a:srgbClr val="000000"/>
              </a:solidFill>
            </a:endParaRPr>
          </a:p>
        </p:txBody>
      </p:sp>
      <p:sp>
        <p:nvSpPr>
          <p:cNvPr id="6" name="Slide Number Placeholder 5"/>
          <p:cNvSpPr>
            <a:spLocks noGrp="1"/>
          </p:cNvSpPr>
          <p:nvPr>
            <p:ph type="sldNum" sz="quarter" idx="12"/>
          </p:nvPr>
        </p:nvSpPr>
        <p:spPr>
          <a:xfrm>
            <a:off x="1" y="6492876"/>
            <a:ext cx="1312025" cy="365125"/>
          </a:xfrm>
          <a:prstGeom prst="rect">
            <a:avLst/>
          </a:prstGeom>
        </p:spPr>
        <p:txBody>
          <a:bodyPr lIns="91438" tIns="45719" rIns="91438" bIns="45719"/>
          <a:lstStyle/>
          <a:p>
            <a:pPr defTabSz="457189"/>
            <a:fld id="{4FAB73BC-B049-4115-A692-8D63A059BFB8}" type="slidenum">
              <a:rPr lang="en-US" dirty="0">
                <a:solidFill>
                  <a:srgbClr val="000000"/>
                </a:solidFill>
              </a:rPr>
              <a:pPr defTabSz="457189"/>
              <a:t>‹#›</a:t>
            </a:fld>
            <a:endParaRPr lang="en-US" dirty="0">
              <a:solidFill>
                <a:srgbClr val="000000"/>
              </a:solidFill>
            </a:endParaRPr>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146509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0985" y="221676"/>
            <a:ext cx="11369963" cy="738909"/>
          </a:xfrm>
        </p:spPr>
        <p:txBody>
          <a:bodyPr/>
          <a:lstStyle>
            <a:lvl1pPr marL="0">
              <a:defRPr/>
            </a:lvl1pPr>
          </a:lstStyle>
          <a:p>
            <a:r>
              <a:rPr lang="en-US" dirty="0" smtClean="0"/>
              <a:t>Click to edit Master title style</a:t>
            </a:r>
            <a:endParaRPr lang="en-US" dirty="0"/>
          </a:p>
        </p:txBody>
      </p:sp>
      <p:sp>
        <p:nvSpPr>
          <p:cNvPr id="3" name="Content Placeholder 2"/>
          <p:cNvSpPr>
            <a:spLocks noGrp="1"/>
          </p:cNvSpPr>
          <p:nvPr>
            <p:ph idx="1"/>
          </p:nvPr>
        </p:nvSpPr>
        <p:spPr>
          <a:xfrm>
            <a:off x="350983" y="1219200"/>
            <a:ext cx="11406908" cy="5384800"/>
          </a:xfrm>
        </p:spPr>
        <p:txBody>
          <a:bodyPr/>
          <a:lstStyle>
            <a:lvl1pPr marL="461951" indent="-461951">
              <a:defRPr sz="2800"/>
            </a:lvl1pPr>
            <a:lvl2pPr marL="738170" indent="-538149">
              <a:defRPr sz="2800"/>
            </a:lvl2pPr>
            <a:lvl3pPr marL="858817" indent="-474651">
              <a:defRPr sz="2800"/>
            </a:lvl3pPr>
            <a:lvl4pPr marL="1144559" indent="-522275">
              <a:defRPr sz="2800"/>
            </a:lvl4pPr>
            <a:lvl5pPr marL="1376328" indent="-507987">
              <a:defRPr sz="2800"/>
            </a:lvl5pPr>
          </a:lstStyle>
          <a:p>
            <a:pPr lvl="0"/>
            <a:r>
              <a:rPr lang="en-US" dirty="0" smtClean="0"/>
              <a:t>Click to edit Master text styles</a:t>
            </a:r>
          </a:p>
          <a:p>
            <a:pPr lvl="1"/>
            <a:r>
              <a:rPr lang="en-US" dirty="0" smtClean="0"/>
              <a:t>Second level</a:t>
            </a:r>
          </a:p>
          <a:p>
            <a:pPr lvl="2"/>
            <a:r>
              <a:rPr lang="en-US" dirty="0" smtClean="0"/>
              <a:t> Third level</a:t>
            </a:r>
          </a:p>
          <a:p>
            <a:pPr lvl="3"/>
            <a:r>
              <a:rPr lang="en-US" dirty="0" smtClean="0"/>
              <a:t> Fourth level</a:t>
            </a:r>
          </a:p>
          <a:p>
            <a:pPr lvl="4"/>
            <a:r>
              <a:rPr lang="en-US" dirty="0" smtClean="0"/>
              <a:t> Fifth level</a:t>
            </a:r>
            <a:endParaRPr lang="en-US"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0983" y="221674"/>
            <a:ext cx="11369963" cy="738909"/>
          </a:xfrm>
        </p:spPr>
        <p:txBody>
          <a:bodyPr/>
          <a:lstStyle>
            <a:lvl1pPr marL="0">
              <a:defRPr/>
            </a:lvl1pPr>
          </a:lstStyle>
          <a:p>
            <a:r>
              <a:rPr lang="en-US" dirty="0" smtClean="0"/>
              <a:t>Click to edit Master title style</a:t>
            </a:r>
            <a:endParaRPr lang="en-US" dirty="0"/>
          </a:p>
        </p:txBody>
      </p:sp>
      <p:sp>
        <p:nvSpPr>
          <p:cNvPr id="3" name="Content Placeholder 2"/>
          <p:cNvSpPr>
            <a:spLocks noGrp="1"/>
          </p:cNvSpPr>
          <p:nvPr>
            <p:ph idx="1" hasCustomPrompt="1"/>
          </p:nvPr>
        </p:nvSpPr>
        <p:spPr>
          <a:xfrm>
            <a:off x="350983" y="1219200"/>
            <a:ext cx="11406908" cy="5384800"/>
          </a:xfrm>
        </p:spPr>
        <p:txBody>
          <a:bodyPr/>
          <a:lstStyle>
            <a:lvl1pPr marL="285744" indent="-285744">
              <a:defRPr sz="2800"/>
            </a:lvl1pPr>
            <a:lvl2pPr>
              <a:defRPr sz="2800"/>
            </a:lvl2pPr>
            <a:lvl3pPr>
              <a:defRPr sz="2800"/>
            </a:lvl3pPr>
            <a:lvl4pPr>
              <a:defRPr sz="2800"/>
            </a:lvl4pPr>
            <a:lvl5pPr>
              <a:defRPr sz="2800"/>
            </a:lvl5pPr>
          </a:lstStyle>
          <a:p>
            <a:pPr lvl="0"/>
            <a:r>
              <a:rPr lang="en-US" dirty="0" smtClean="0"/>
              <a:t> Click to edit Master text styles</a:t>
            </a:r>
          </a:p>
          <a:p>
            <a:pPr lvl="1"/>
            <a:r>
              <a:rPr lang="en-US" dirty="0" smtClean="0"/>
              <a:t> Second level</a:t>
            </a:r>
          </a:p>
          <a:p>
            <a:pPr lvl="2"/>
            <a:r>
              <a:rPr lang="en-US" dirty="0" smtClean="0"/>
              <a:t> Third level</a:t>
            </a:r>
          </a:p>
          <a:p>
            <a:pPr lvl="3"/>
            <a:r>
              <a:rPr lang="en-US" dirty="0" smtClean="0"/>
              <a:t> Fourth level</a:t>
            </a:r>
          </a:p>
          <a:p>
            <a:pPr lvl="4"/>
            <a:r>
              <a:rPr lang="en-US" dirty="0" smtClean="0"/>
              <a:t> Fifth level</a:t>
            </a:r>
            <a:endParaRPr lang="en-US" dirty="0"/>
          </a:p>
        </p:txBody>
      </p:sp>
    </p:spTree>
    <p:extLst>
      <p:ext uri="{BB962C8B-B14F-4D97-AF65-F5344CB8AC3E}">
        <p14:creationId xmlns:p14="http://schemas.microsoft.com/office/powerpoint/2010/main" val="11810218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38" rIns="91438" anchor="t" anchorCtr="0">
            <a:normAutofit/>
          </a:bodyPr>
          <a:lstStyle>
            <a:lvl1pPr marL="0" indent="0" algn="ctr">
              <a:buNone/>
              <a:defRPr sz="2800" cap="all" spc="200" baseline="0">
                <a:solidFill>
                  <a:schemeClr val="tx1"/>
                </a:solidFill>
                <a:latin typeface="+mj-lt"/>
              </a:defRPr>
            </a:lvl1pPr>
            <a:lvl2pPr marL="457189" indent="0">
              <a:buNone/>
              <a:defRPr sz="1900">
                <a:solidFill>
                  <a:schemeClr val="tx1">
                    <a:tint val="75000"/>
                  </a:schemeClr>
                </a:solidFill>
              </a:defRPr>
            </a:lvl2pPr>
            <a:lvl3pPr marL="914377" indent="0">
              <a:buNone/>
              <a:defRPr sz="1600">
                <a:solidFill>
                  <a:schemeClr val="tx1">
                    <a:tint val="75000"/>
                  </a:schemeClr>
                </a:solidFill>
              </a:defRPr>
            </a:lvl3pPr>
            <a:lvl4pPr marL="1371566" indent="0">
              <a:buNone/>
              <a:defRPr sz="1500">
                <a:solidFill>
                  <a:schemeClr val="tx1">
                    <a:tint val="75000"/>
                  </a:schemeClr>
                </a:solidFill>
              </a:defRPr>
            </a:lvl4pPr>
            <a:lvl5pPr marL="1828754" indent="0">
              <a:buNone/>
              <a:defRPr sz="1500">
                <a:solidFill>
                  <a:schemeClr val="tx1">
                    <a:tint val="75000"/>
                  </a:schemeClr>
                </a:solidFill>
              </a:defRPr>
            </a:lvl5pPr>
            <a:lvl6pPr marL="2285943" indent="0">
              <a:buNone/>
              <a:defRPr sz="1500">
                <a:solidFill>
                  <a:schemeClr val="tx1">
                    <a:tint val="75000"/>
                  </a:schemeClr>
                </a:solidFill>
              </a:defRPr>
            </a:lvl6pPr>
            <a:lvl7pPr marL="2743131" indent="0">
              <a:buNone/>
              <a:defRPr sz="1500">
                <a:solidFill>
                  <a:schemeClr val="tx1">
                    <a:tint val="75000"/>
                  </a:schemeClr>
                </a:solidFill>
              </a:defRPr>
            </a:lvl7pPr>
            <a:lvl8pPr marL="3200320" indent="0">
              <a:buNone/>
              <a:defRPr sz="1500">
                <a:solidFill>
                  <a:schemeClr val="tx1">
                    <a:tint val="75000"/>
                  </a:schemeClr>
                </a:solidFill>
              </a:defRPr>
            </a:lvl8pPr>
            <a:lvl9pPr marL="3657509" indent="0">
              <a:buNone/>
              <a:defRPr sz="1500">
                <a:solidFill>
                  <a:schemeClr val="tx1">
                    <a:tint val="75000"/>
                  </a:schemeClr>
                </a:solidFill>
              </a:defRPr>
            </a:lvl9pPr>
          </a:lstStyle>
          <a:p>
            <a:pPr lvl="0"/>
            <a:r>
              <a:rPr lang="en-US" dirty="0" smtClean="0"/>
              <a:t>Click to edit Master text styles</a:t>
            </a:r>
          </a:p>
        </p:txBody>
      </p:sp>
      <p:sp>
        <p:nvSpPr>
          <p:cNvPr id="6" name="Slide Number Placeholder 5"/>
          <p:cNvSpPr>
            <a:spLocks noGrp="1"/>
          </p:cNvSpPr>
          <p:nvPr>
            <p:ph type="sldNum" sz="quarter" idx="12"/>
          </p:nvPr>
        </p:nvSpPr>
        <p:spPr>
          <a:xfrm>
            <a:off x="1" y="6492876"/>
            <a:ext cx="1312025" cy="365125"/>
          </a:xfrm>
          <a:prstGeom prst="rect">
            <a:avLst/>
          </a:prstGeom>
        </p:spPr>
        <p:txBody>
          <a:bodyPr lIns="91438" tIns="45719" rIns="91438" bIns="45719"/>
          <a:lstStyle/>
          <a:p>
            <a:pPr defTabSz="457189"/>
            <a:fld id="{4FAB73BC-B049-4115-A692-8D63A059BFB8}" type="slidenum">
              <a:rPr lang="en-US" dirty="0">
                <a:solidFill>
                  <a:srgbClr val="000000"/>
                </a:solidFill>
              </a:rPr>
              <a:pPr defTabSz="457189"/>
              <a:t>‹#›</a:t>
            </a:fld>
            <a:endParaRPr lang="en-US" dirty="0">
              <a:solidFill>
                <a:srgbClr val="000000"/>
              </a:solidFill>
            </a:endParaRPr>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891351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4"/>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51206904"/>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4"/>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3"/>
          </a:xfrm>
        </p:spPr>
        <p:txBody>
          <a:bodyPr lIns="91438" rIns="91438" anchor="ctr">
            <a:normAutofit/>
          </a:bodyPr>
          <a:lstStyle>
            <a:lvl1pPr marL="0" indent="0">
              <a:buNone/>
              <a:defRPr sz="2000" b="0" cap="all" baseline="0">
                <a:solidFill>
                  <a:schemeClr val="tx2"/>
                </a:solidFill>
              </a:defRPr>
            </a:lvl1pPr>
            <a:lvl2pPr marL="457189" indent="0">
              <a:buNone/>
              <a:defRPr sz="2000" b="1"/>
            </a:lvl2pPr>
            <a:lvl3pPr marL="914377" indent="0">
              <a:buNone/>
              <a:defRPr sz="19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5"/>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3"/>
          </a:xfrm>
        </p:spPr>
        <p:txBody>
          <a:bodyPr lIns="91438" rIns="91438" anchor="ctr">
            <a:normAutofit/>
          </a:bodyPr>
          <a:lstStyle>
            <a:lvl1pPr marL="0" indent="0">
              <a:buNone/>
              <a:defRPr sz="2000" b="0" cap="all" baseline="0">
                <a:solidFill>
                  <a:schemeClr val="tx2"/>
                </a:solidFill>
              </a:defRPr>
            </a:lvl1pPr>
            <a:lvl2pPr marL="457189" indent="0">
              <a:buNone/>
              <a:defRPr sz="2000" b="1"/>
            </a:lvl2pPr>
            <a:lvl3pPr marL="914377" indent="0">
              <a:buNone/>
              <a:defRPr sz="19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5"/>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364956"/>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Footer Placeholder 3"/>
          <p:cNvSpPr>
            <a:spLocks noGrp="1"/>
          </p:cNvSpPr>
          <p:nvPr>
            <p:ph type="ftr" sz="quarter" idx="11"/>
          </p:nvPr>
        </p:nvSpPr>
        <p:spPr>
          <a:xfrm>
            <a:off x="3686186" y="6459786"/>
            <a:ext cx="4822804" cy="365125"/>
          </a:xfrm>
          <a:prstGeom prst="rect">
            <a:avLst/>
          </a:prstGeom>
        </p:spPr>
        <p:txBody>
          <a:bodyPr lIns="91438" tIns="45719" rIns="91438" bIns="45719"/>
          <a:lstStyle/>
          <a:p>
            <a:pPr defTabSz="457189"/>
            <a:endParaRPr lang="en-US" dirty="0">
              <a:solidFill>
                <a:srgbClr val="000000"/>
              </a:solidFill>
            </a:endParaRPr>
          </a:p>
        </p:txBody>
      </p:sp>
    </p:spTree>
    <p:extLst>
      <p:ext uri="{BB962C8B-B14F-4D97-AF65-F5344CB8AC3E}">
        <p14:creationId xmlns:p14="http://schemas.microsoft.com/office/powerpoint/2010/main" val="4106032754"/>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1235826" y="6492876"/>
            <a:ext cx="2472271" cy="365125"/>
          </a:xfrm>
          <a:prstGeom prst="rect">
            <a:avLst/>
          </a:prstGeom>
        </p:spPr>
        <p:txBody>
          <a:bodyPr lIns="91438" tIns="45719" rIns="91438" bIns="45719"/>
          <a:lstStyle/>
          <a:p>
            <a:pPr defTabSz="457189"/>
            <a:fld id="{49B74239-73C9-4B55-8B1C-66BCA0FCF2F2}" type="datetime1">
              <a:rPr lang="en-US" smtClean="0">
                <a:solidFill>
                  <a:srgbClr val="000000"/>
                </a:solidFill>
              </a:rPr>
              <a:pPr defTabSz="457189"/>
              <a:t>11/16/2016</a:t>
            </a:fld>
            <a:endParaRPr lang="en-US" dirty="0">
              <a:solidFill>
                <a:srgbClr val="000000"/>
              </a:solidFill>
            </a:endParaRPr>
          </a:p>
        </p:txBody>
      </p:sp>
      <p:sp>
        <p:nvSpPr>
          <p:cNvPr id="8" name="Footer Placeholder 7"/>
          <p:cNvSpPr>
            <a:spLocks noGrp="1"/>
          </p:cNvSpPr>
          <p:nvPr>
            <p:ph type="ftr" sz="quarter" idx="11"/>
          </p:nvPr>
        </p:nvSpPr>
        <p:spPr>
          <a:xfrm>
            <a:off x="3686186" y="6459786"/>
            <a:ext cx="4822804" cy="365125"/>
          </a:xfrm>
          <a:prstGeom prst="rect">
            <a:avLst/>
          </a:prstGeom>
        </p:spPr>
        <p:txBody>
          <a:bodyPr lIns="91438" tIns="45719" rIns="91438" bIns="45719"/>
          <a:lstStyle>
            <a:lvl1pPr>
              <a:defRPr>
                <a:solidFill>
                  <a:srgbClr val="FFFFFF"/>
                </a:solidFill>
              </a:defRPr>
            </a:lvl1pPr>
          </a:lstStyle>
          <a:p>
            <a:pPr defTabSz="457189"/>
            <a:endParaRPr lang="en-US" dirty="0"/>
          </a:p>
        </p:txBody>
      </p:sp>
      <p:sp>
        <p:nvSpPr>
          <p:cNvPr id="9" name="Slide Number Placeholder 8"/>
          <p:cNvSpPr>
            <a:spLocks noGrp="1"/>
          </p:cNvSpPr>
          <p:nvPr>
            <p:ph type="sldNum" sz="quarter" idx="12"/>
          </p:nvPr>
        </p:nvSpPr>
        <p:spPr>
          <a:xfrm>
            <a:off x="1" y="6492876"/>
            <a:ext cx="1312025" cy="365125"/>
          </a:xfrm>
          <a:prstGeom prst="rect">
            <a:avLst/>
          </a:prstGeom>
        </p:spPr>
        <p:txBody>
          <a:bodyPr lIns="91438" tIns="45719" rIns="91438" bIns="45719"/>
          <a:lstStyle/>
          <a:p>
            <a:pPr defTabSz="457189"/>
            <a:fld id="{4FAB73BC-B049-4115-A692-8D63A059BFB8}" type="slidenum">
              <a:rPr lang="en-US" dirty="0">
                <a:solidFill>
                  <a:srgbClr val="000000"/>
                </a:solidFill>
              </a:rPr>
              <a:pPr defTabSz="457189"/>
              <a:t>‹#›</a:t>
            </a:fld>
            <a:endParaRPr lang="en-US" dirty="0">
              <a:solidFill>
                <a:srgbClr val="000000"/>
              </a:solidFill>
            </a:endParaRPr>
          </a:p>
        </p:txBody>
      </p:sp>
    </p:spTree>
    <p:extLst>
      <p:ext uri="{BB962C8B-B14F-4D97-AF65-F5344CB8AC3E}">
        <p14:creationId xmlns:p14="http://schemas.microsoft.com/office/powerpoint/2010/main" val="742684403"/>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8"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1"/>
            <a:ext cx="3200400" cy="3379124"/>
          </a:xfrm>
        </p:spPr>
        <p:txBody>
          <a:bodyPr lIns="91438" rIns="91438">
            <a:normAutofit/>
          </a:bodyPr>
          <a:lstStyle>
            <a:lvl1pPr marL="0" indent="0">
              <a:buNone/>
              <a:defRPr sz="1500">
                <a:solidFill>
                  <a:srgbClr val="FFFFFF"/>
                </a:solidFill>
              </a:defRPr>
            </a:lvl1pPr>
            <a:lvl2pPr marL="457189" indent="0">
              <a:buNone/>
              <a:defRPr sz="1200"/>
            </a:lvl2pPr>
            <a:lvl3pPr marL="914377" indent="0">
              <a:buNone/>
              <a:defRPr sz="11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3" y="6459786"/>
            <a:ext cx="2618511" cy="365125"/>
          </a:xfrm>
          <a:prstGeom prst="rect">
            <a:avLst/>
          </a:prstGeom>
        </p:spPr>
        <p:txBody>
          <a:bodyPr lIns="91438" tIns="45719" rIns="91438" bIns="45719"/>
          <a:lstStyle>
            <a:lvl1pPr algn="l">
              <a:defRPr/>
            </a:lvl1pPr>
          </a:lstStyle>
          <a:p>
            <a:pPr defTabSz="457189"/>
            <a:fld id="{CBBD38C9-86BE-42BA-90B7-7B0F222A966C}" type="datetime1">
              <a:rPr lang="en-US" smtClean="0">
                <a:solidFill>
                  <a:srgbClr val="000000"/>
                </a:solidFill>
              </a:rPr>
              <a:pPr defTabSz="457189"/>
              <a:t>11/16/2016</a:t>
            </a:fld>
            <a:endParaRPr lang="en-US" dirty="0">
              <a:solidFill>
                <a:srgbClr val="000000"/>
              </a:solidFill>
            </a:endParaRPr>
          </a:p>
        </p:txBody>
      </p:sp>
      <p:sp>
        <p:nvSpPr>
          <p:cNvPr id="6" name="Footer Placeholder 5"/>
          <p:cNvSpPr>
            <a:spLocks noGrp="1"/>
          </p:cNvSpPr>
          <p:nvPr>
            <p:ph type="ftr" sz="quarter" idx="11"/>
          </p:nvPr>
        </p:nvSpPr>
        <p:spPr>
          <a:xfrm>
            <a:off x="4800600" y="6459786"/>
            <a:ext cx="4648200" cy="365125"/>
          </a:xfrm>
          <a:prstGeom prst="rect">
            <a:avLst/>
          </a:prstGeom>
        </p:spPr>
        <p:txBody>
          <a:bodyPr lIns="91438" tIns="45719" rIns="91438" bIns="45719"/>
          <a:lstStyle>
            <a:lvl1pPr algn="l">
              <a:defRPr>
                <a:solidFill>
                  <a:schemeClr val="tx2"/>
                </a:solidFill>
              </a:defRPr>
            </a:lvl1pPr>
          </a:lstStyle>
          <a:p>
            <a:pPr defTabSz="457189"/>
            <a:endParaRPr lang="en-US" dirty="0">
              <a:solidFill>
                <a:srgbClr val="637052"/>
              </a:solidFill>
            </a:endParaRPr>
          </a:p>
        </p:txBody>
      </p:sp>
      <p:sp>
        <p:nvSpPr>
          <p:cNvPr id="7" name="Slide Number Placeholder 6"/>
          <p:cNvSpPr>
            <a:spLocks noGrp="1"/>
          </p:cNvSpPr>
          <p:nvPr>
            <p:ph type="sldNum" sz="quarter" idx="12"/>
          </p:nvPr>
        </p:nvSpPr>
        <p:spPr>
          <a:xfrm>
            <a:off x="1" y="6492876"/>
            <a:ext cx="1312025" cy="365125"/>
          </a:xfrm>
          <a:prstGeom prst="rect">
            <a:avLst/>
          </a:prstGeom>
        </p:spPr>
        <p:txBody>
          <a:bodyPr lIns="91438" tIns="45719" rIns="91438" bIns="45719"/>
          <a:lstStyle>
            <a:lvl1pPr>
              <a:defRPr>
                <a:solidFill>
                  <a:schemeClr val="tx2"/>
                </a:solidFill>
              </a:defRPr>
            </a:lvl1pPr>
          </a:lstStyle>
          <a:p>
            <a:pPr defTabSz="457189"/>
            <a:fld id="{4FAB73BC-B049-4115-A692-8D63A059BFB8}" type="slidenum">
              <a:rPr lang="en-US" dirty="0">
                <a:solidFill>
                  <a:srgbClr val="637052"/>
                </a:solidFill>
              </a:rPr>
              <a:pPr defTabSz="457189"/>
              <a:t>‹#›</a:t>
            </a:fld>
            <a:endParaRPr lang="en-US" dirty="0">
              <a:solidFill>
                <a:srgbClr val="637052"/>
              </a:solidFill>
            </a:endParaRPr>
          </a:p>
        </p:txBody>
      </p:sp>
    </p:spTree>
    <p:extLst>
      <p:ext uri="{BB962C8B-B14F-4D97-AF65-F5344CB8AC3E}">
        <p14:creationId xmlns:p14="http://schemas.microsoft.com/office/powerpoint/2010/main" val="219133920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7"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38" tIns="0" rIns="91438"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7" y="1"/>
            <a:ext cx="12191985" cy="4915076"/>
          </a:xfrm>
          <a:blipFill>
            <a:blip r:embed="rId2"/>
            <a:stretch>
              <a:fillRect/>
            </a:stretch>
          </a:blipFill>
        </p:spPr>
        <p:txBody>
          <a:bodyPr lIns="457189" tIns="457189" anchor="t"/>
          <a:lstStyle>
            <a:lvl1pPr marL="0" indent="0">
              <a:buNone/>
              <a:defRPr sz="3200">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38" tIns="0" rIns="91438" bIns="0">
            <a:normAutofit/>
          </a:bodyPr>
          <a:lstStyle>
            <a:lvl1pPr marL="0" indent="0">
              <a:spcBef>
                <a:spcPts val="0"/>
              </a:spcBef>
              <a:spcAft>
                <a:spcPts val="600"/>
              </a:spcAft>
              <a:buNone/>
              <a:defRPr sz="1500">
                <a:solidFill>
                  <a:srgbClr val="FFFFFF"/>
                </a:solidFill>
              </a:defRPr>
            </a:lvl1pPr>
            <a:lvl2pPr marL="457189" indent="0">
              <a:buNone/>
              <a:defRPr sz="1200"/>
            </a:lvl2pPr>
            <a:lvl3pPr marL="914377" indent="0">
              <a:buNone/>
              <a:defRPr sz="11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1235826" y="6492876"/>
            <a:ext cx="2472271" cy="365125"/>
          </a:xfrm>
          <a:prstGeom prst="rect">
            <a:avLst/>
          </a:prstGeom>
        </p:spPr>
        <p:txBody>
          <a:bodyPr lIns="91438" tIns="45719" rIns="91438" bIns="45719"/>
          <a:lstStyle/>
          <a:p>
            <a:pPr defTabSz="457189"/>
            <a:fld id="{4B6B361E-9349-48BF-A2EB-601B2C053CB0}" type="datetime1">
              <a:rPr lang="en-US" smtClean="0">
                <a:solidFill>
                  <a:srgbClr val="000000"/>
                </a:solidFill>
              </a:rPr>
              <a:pPr defTabSz="457189"/>
              <a:t>11/16/2016</a:t>
            </a:fld>
            <a:endParaRPr lang="en-US" dirty="0">
              <a:solidFill>
                <a:srgbClr val="000000"/>
              </a:solidFill>
            </a:endParaRPr>
          </a:p>
        </p:txBody>
      </p:sp>
      <p:sp>
        <p:nvSpPr>
          <p:cNvPr id="6" name="Footer Placeholder 5"/>
          <p:cNvSpPr>
            <a:spLocks noGrp="1"/>
          </p:cNvSpPr>
          <p:nvPr>
            <p:ph type="ftr" sz="quarter" idx="11"/>
          </p:nvPr>
        </p:nvSpPr>
        <p:spPr>
          <a:xfrm>
            <a:off x="3686186" y="6459786"/>
            <a:ext cx="4822804" cy="365125"/>
          </a:xfrm>
          <a:prstGeom prst="rect">
            <a:avLst/>
          </a:prstGeom>
        </p:spPr>
        <p:txBody>
          <a:bodyPr lIns="91438" tIns="45719" rIns="91438" bIns="45719"/>
          <a:lstStyle/>
          <a:p>
            <a:pPr defTabSz="457189"/>
            <a:endParaRPr lang="en-US" dirty="0">
              <a:solidFill>
                <a:srgbClr val="000000"/>
              </a:solidFill>
            </a:endParaRPr>
          </a:p>
        </p:txBody>
      </p:sp>
      <p:sp>
        <p:nvSpPr>
          <p:cNvPr id="7" name="Slide Number Placeholder 6"/>
          <p:cNvSpPr>
            <a:spLocks noGrp="1"/>
          </p:cNvSpPr>
          <p:nvPr>
            <p:ph type="sldNum" sz="quarter" idx="12"/>
          </p:nvPr>
        </p:nvSpPr>
        <p:spPr>
          <a:xfrm>
            <a:off x="1" y="6492876"/>
            <a:ext cx="1312025" cy="365125"/>
          </a:xfrm>
          <a:prstGeom prst="rect">
            <a:avLst/>
          </a:prstGeom>
        </p:spPr>
        <p:txBody>
          <a:bodyPr lIns="91438" tIns="45719" rIns="91438" bIns="45719"/>
          <a:lstStyle/>
          <a:p>
            <a:pPr defTabSz="457189"/>
            <a:fld id="{4FAB73BC-B049-4115-A692-8D63A059BFB8}" type="slidenum">
              <a:rPr lang="en-US" dirty="0">
                <a:solidFill>
                  <a:srgbClr val="000000"/>
                </a:solidFill>
              </a:rPr>
              <a:pPr defTabSz="457189"/>
              <a:t>‹#›</a:t>
            </a:fld>
            <a:endParaRPr lang="en-US" dirty="0">
              <a:solidFill>
                <a:srgbClr val="000000"/>
              </a:solidFill>
            </a:endParaRPr>
          </a:p>
        </p:txBody>
      </p:sp>
    </p:spTree>
    <p:extLst>
      <p:ext uri="{BB962C8B-B14F-4D97-AF65-F5344CB8AC3E}">
        <p14:creationId xmlns:p14="http://schemas.microsoft.com/office/powerpoint/2010/main" val="3960731785"/>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19" tIns="0" rIns="45719"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03595815"/>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414779"/>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1" y="414778"/>
            <a:ext cx="7734300" cy="5757423"/>
          </a:xfrm>
        </p:spPr>
        <p:txBody>
          <a:bodyPr vert="eaVert" lIns="45719" tIns="0" rIns="45719"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235826" y="6492876"/>
            <a:ext cx="2472271" cy="365125"/>
          </a:xfrm>
          <a:prstGeom prst="rect">
            <a:avLst/>
          </a:prstGeom>
        </p:spPr>
        <p:txBody>
          <a:bodyPr lIns="91438" tIns="45719" rIns="91438" bIns="45719"/>
          <a:lstStyle/>
          <a:p>
            <a:pPr defTabSz="457189"/>
            <a:fld id="{1F56B9F7-9E1C-4C33-AB30-BDE552BC588B}" type="datetime1">
              <a:rPr lang="en-US" smtClean="0">
                <a:solidFill>
                  <a:srgbClr val="000000"/>
                </a:solidFill>
              </a:rPr>
              <a:pPr defTabSz="457189"/>
              <a:t>11/16/2016</a:t>
            </a:fld>
            <a:endParaRPr lang="en-US" dirty="0">
              <a:solidFill>
                <a:srgbClr val="000000"/>
              </a:solidFill>
            </a:endParaRPr>
          </a:p>
        </p:txBody>
      </p:sp>
      <p:sp>
        <p:nvSpPr>
          <p:cNvPr id="5" name="Footer Placeholder 4"/>
          <p:cNvSpPr>
            <a:spLocks noGrp="1"/>
          </p:cNvSpPr>
          <p:nvPr>
            <p:ph type="ftr" sz="quarter" idx="11"/>
          </p:nvPr>
        </p:nvSpPr>
        <p:spPr>
          <a:xfrm>
            <a:off x="3686186" y="6459786"/>
            <a:ext cx="4822804" cy="365125"/>
          </a:xfrm>
          <a:prstGeom prst="rect">
            <a:avLst/>
          </a:prstGeom>
        </p:spPr>
        <p:txBody>
          <a:bodyPr lIns="91438" tIns="45719" rIns="91438" bIns="45719"/>
          <a:lstStyle/>
          <a:p>
            <a:pPr defTabSz="457189"/>
            <a:endParaRPr lang="en-US" dirty="0">
              <a:solidFill>
                <a:srgbClr val="000000"/>
              </a:solidFill>
            </a:endParaRPr>
          </a:p>
        </p:txBody>
      </p:sp>
      <p:sp>
        <p:nvSpPr>
          <p:cNvPr id="6" name="Slide Number Placeholder 5"/>
          <p:cNvSpPr>
            <a:spLocks noGrp="1"/>
          </p:cNvSpPr>
          <p:nvPr>
            <p:ph type="sldNum" sz="quarter" idx="12"/>
          </p:nvPr>
        </p:nvSpPr>
        <p:spPr>
          <a:xfrm>
            <a:off x="1" y="6492876"/>
            <a:ext cx="1312025" cy="365125"/>
          </a:xfrm>
          <a:prstGeom prst="rect">
            <a:avLst/>
          </a:prstGeom>
        </p:spPr>
        <p:txBody>
          <a:bodyPr lIns="91438" tIns="45719" rIns="91438" bIns="45719"/>
          <a:lstStyle/>
          <a:p>
            <a:pPr defTabSz="457189"/>
            <a:fld id="{4FAB73BC-B049-4115-A692-8D63A059BFB8}" type="slidenum">
              <a:rPr lang="en-US" dirty="0">
                <a:solidFill>
                  <a:srgbClr val="000000"/>
                </a:solidFill>
              </a:rPr>
              <a:pPr defTabSz="457189"/>
              <a:t>‹#›</a:t>
            </a:fld>
            <a:endParaRPr lang="en-US" dirty="0">
              <a:solidFill>
                <a:srgbClr val="000000"/>
              </a:solidFill>
            </a:endParaRPr>
          </a:p>
        </p:txBody>
      </p:sp>
    </p:spTree>
    <p:extLst>
      <p:ext uri="{BB962C8B-B14F-4D97-AF65-F5344CB8AC3E}">
        <p14:creationId xmlns:p14="http://schemas.microsoft.com/office/powerpoint/2010/main" val="54900435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2059"/>
          <p:cNvSpPr>
            <a:spLocks noGrp="1" noChangeArrowheads="1"/>
          </p:cNvSpPr>
          <p:nvPr>
            <p:ph type="dt" sz="half" idx="10"/>
          </p:nvPr>
        </p:nvSpPr>
        <p:spPr>
          <a:xfrm>
            <a:off x="406400" y="6477000"/>
            <a:ext cx="2540000" cy="381000"/>
          </a:xfrm>
          <a:prstGeom prst="rect">
            <a:avLst/>
          </a:prstGeom>
        </p:spPr>
        <p:txBody>
          <a:bodyPr/>
          <a:lstStyle>
            <a:lvl1pPr>
              <a:defRPr/>
            </a:lvl1pPr>
          </a:lstStyle>
          <a:p>
            <a:pPr>
              <a:defRPr/>
            </a:pPr>
            <a:fld id="{D7837AC2-9BE2-444C-8CE6-B0E750792131}" type="datetime4">
              <a:rPr lang="en-US"/>
              <a:pPr>
                <a:defRPr/>
              </a:pPr>
              <a:t>November 16, 2016</a:t>
            </a:fld>
            <a:endParaRPr lang="en-US"/>
          </a:p>
        </p:txBody>
      </p:sp>
      <p:sp>
        <p:nvSpPr>
          <p:cNvPr id="3" name="Rectangle 2060"/>
          <p:cNvSpPr>
            <a:spLocks noGrp="1" noChangeArrowheads="1"/>
          </p:cNvSpPr>
          <p:nvPr>
            <p:ph type="ftr" sz="quarter" idx="11"/>
          </p:nvPr>
        </p:nvSpPr>
        <p:spPr>
          <a:xfrm>
            <a:off x="4470400" y="6477000"/>
            <a:ext cx="3860800" cy="381000"/>
          </a:xfrm>
          <a:prstGeom prst="rect">
            <a:avLst/>
          </a:prstGeom>
        </p:spPr>
        <p:txBody>
          <a:bodyPr/>
          <a:lstStyle>
            <a:lvl1pPr>
              <a:defRPr/>
            </a:lvl1pPr>
          </a:lstStyle>
          <a:p>
            <a:pPr>
              <a:defRPr/>
            </a:pPr>
            <a:r>
              <a:rPr lang="en-US"/>
              <a:t>Data Mining: Concepts and Techniques</a:t>
            </a:r>
          </a:p>
        </p:txBody>
      </p:sp>
      <p:sp>
        <p:nvSpPr>
          <p:cNvPr id="4" name="Rectangle 2061"/>
          <p:cNvSpPr>
            <a:spLocks noGrp="1" noChangeArrowheads="1"/>
          </p:cNvSpPr>
          <p:nvPr>
            <p:ph type="sldNum" sz="quarter" idx="12"/>
          </p:nvPr>
        </p:nvSpPr>
        <p:spPr>
          <a:xfrm>
            <a:off x="9652000" y="6477000"/>
            <a:ext cx="2540000" cy="381000"/>
          </a:xfrm>
          <a:prstGeom prst="rect">
            <a:avLst/>
          </a:prstGeom>
        </p:spPr>
        <p:txBody>
          <a:bodyPr/>
          <a:lstStyle>
            <a:lvl1pPr>
              <a:defRPr/>
            </a:lvl1pPr>
          </a:lstStyle>
          <a:p>
            <a:fld id="{AE9572ED-596B-4F35-A3F4-129CB036085F}" type="slidenum">
              <a:rPr lang="en-US" altLang="en-US"/>
              <a:pPr/>
              <a:t>‹#›</a:t>
            </a:fld>
            <a:endParaRPr lang="en-US" altLang="en-US"/>
          </a:p>
        </p:txBody>
      </p:sp>
    </p:spTree>
    <p:extLst>
      <p:ext uri="{BB962C8B-B14F-4D97-AF65-F5344CB8AC3E}">
        <p14:creationId xmlns:p14="http://schemas.microsoft.com/office/powerpoint/2010/main" val="2925304733"/>
      </p:ext>
    </p:extLst>
  </p:cSld>
  <p:clrMapOvr>
    <a:masterClrMapping/>
  </p:clrMapOvr>
  <p:transition>
    <p:zoom/>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1" baseline="0">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38" rIns="91438">
            <a:normAutofit/>
          </a:bodyPr>
          <a:lstStyle>
            <a:lvl1pPr marL="0" indent="0" algn="l">
              <a:buNone/>
              <a:defRPr sz="2400" cap="all" spc="200" baseline="0">
                <a:solidFill>
                  <a:schemeClr val="tx2"/>
                </a:solidFill>
                <a:latin typeface="+mj-lt"/>
              </a:defRPr>
            </a:lvl1pPr>
            <a:lvl2pPr marL="457189" indent="0" algn="ctr">
              <a:buNone/>
              <a:defRPr sz="2400"/>
            </a:lvl2pPr>
            <a:lvl3pPr marL="914377" indent="0" algn="ctr">
              <a:buNone/>
              <a:defRPr sz="2400"/>
            </a:lvl3pPr>
            <a:lvl4pPr marL="1371566" indent="0" algn="ctr">
              <a:buNone/>
              <a:defRPr sz="2000"/>
            </a:lvl4pPr>
            <a:lvl5pPr marL="1828754" indent="0" algn="ctr">
              <a:buNone/>
              <a:defRPr sz="2000"/>
            </a:lvl5pPr>
            <a:lvl6pPr marL="2285943" indent="0" algn="ctr">
              <a:buNone/>
              <a:defRPr sz="2000"/>
            </a:lvl6pPr>
            <a:lvl7pPr marL="2743131" indent="0" algn="ctr">
              <a:buNone/>
              <a:defRPr sz="2000"/>
            </a:lvl7pPr>
            <a:lvl8pPr marL="3200320" indent="0" algn="ctr">
              <a:buNone/>
              <a:defRPr sz="2000"/>
            </a:lvl8pPr>
            <a:lvl9pPr marL="3657509"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1235826" y="6492876"/>
            <a:ext cx="2472271" cy="365125"/>
          </a:xfrm>
          <a:prstGeom prst="rect">
            <a:avLst/>
          </a:prstGeom>
        </p:spPr>
        <p:txBody>
          <a:bodyPr lIns="91438" tIns="45719" rIns="91438" bIns="45719"/>
          <a:lstStyle/>
          <a:p>
            <a:pPr defTabSz="457189"/>
            <a:fld id="{A74FD837-5F73-463E-A392-08FE1038F11B}" type="datetime1">
              <a:rPr lang="en-US" smtClean="0">
                <a:solidFill>
                  <a:srgbClr val="000000"/>
                </a:solidFill>
              </a:rPr>
              <a:pPr defTabSz="457189"/>
              <a:t>11/16/2016</a:t>
            </a:fld>
            <a:endParaRPr lang="en-US" dirty="0">
              <a:solidFill>
                <a:srgbClr val="000000"/>
              </a:solidFill>
            </a:endParaRPr>
          </a:p>
        </p:txBody>
      </p:sp>
      <p:sp>
        <p:nvSpPr>
          <p:cNvPr id="6" name="Slide Number Placeholder 5"/>
          <p:cNvSpPr>
            <a:spLocks noGrp="1"/>
          </p:cNvSpPr>
          <p:nvPr>
            <p:ph type="sldNum" sz="quarter" idx="12"/>
          </p:nvPr>
        </p:nvSpPr>
        <p:spPr>
          <a:xfrm>
            <a:off x="1" y="6492876"/>
            <a:ext cx="1312025" cy="365125"/>
          </a:xfrm>
          <a:prstGeom prst="rect">
            <a:avLst/>
          </a:prstGeom>
        </p:spPr>
        <p:txBody>
          <a:bodyPr lIns="91438" tIns="45719" rIns="91438" bIns="45719"/>
          <a:lstStyle/>
          <a:p>
            <a:pPr defTabSz="457189"/>
            <a:fld id="{4FAB73BC-B049-4115-A692-8D63A059BFB8}" type="slidenum">
              <a:rPr lang="en-US" dirty="0">
                <a:solidFill>
                  <a:srgbClr val="000000"/>
                </a:solidFill>
              </a:rPr>
              <a:pPr defTabSz="457189"/>
              <a:t>‹#›</a:t>
            </a:fld>
            <a:endParaRPr lang="en-US" dirty="0">
              <a:solidFill>
                <a:srgbClr val="000000"/>
              </a:solidFill>
            </a:endParaRPr>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6739168"/>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0983" y="221674"/>
            <a:ext cx="11369963" cy="738909"/>
          </a:xfrm>
        </p:spPr>
        <p:txBody>
          <a:bodyPr/>
          <a:lstStyle>
            <a:lvl1pPr marL="0">
              <a:defRPr/>
            </a:lvl1pPr>
          </a:lstStyle>
          <a:p>
            <a:r>
              <a:rPr lang="en-US" dirty="0" smtClean="0"/>
              <a:t>Click to edit Master title style</a:t>
            </a:r>
            <a:endParaRPr lang="en-US" dirty="0"/>
          </a:p>
        </p:txBody>
      </p:sp>
      <p:sp>
        <p:nvSpPr>
          <p:cNvPr id="3" name="Content Placeholder 2"/>
          <p:cNvSpPr>
            <a:spLocks noGrp="1"/>
          </p:cNvSpPr>
          <p:nvPr>
            <p:ph idx="1" hasCustomPrompt="1"/>
          </p:nvPr>
        </p:nvSpPr>
        <p:spPr>
          <a:xfrm>
            <a:off x="350983" y="1219200"/>
            <a:ext cx="11406908" cy="5384800"/>
          </a:xfrm>
        </p:spPr>
        <p:txBody>
          <a:bodyPr/>
          <a:lstStyle>
            <a:lvl1pPr marL="285744" indent="-285744">
              <a:defRPr sz="2800"/>
            </a:lvl1pPr>
            <a:lvl2pPr>
              <a:defRPr sz="2800"/>
            </a:lvl2pPr>
            <a:lvl3pPr>
              <a:defRPr sz="2800"/>
            </a:lvl3pPr>
            <a:lvl4pPr>
              <a:defRPr sz="2800"/>
            </a:lvl4pPr>
            <a:lvl5pPr>
              <a:defRPr sz="2800"/>
            </a:lvl5pPr>
          </a:lstStyle>
          <a:p>
            <a:pPr lvl="0"/>
            <a:r>
              <a:rPr lang="en-US" dirty="0" smtClean="0"/>
              <a:t> Click to edit Master text styles</a:t>
            </a:r>
          </a:p>
          <a:p>
            <a:pPr lvl="1"/>
            <a:r>
              <a:rPr lang="en-US" dirty="0" smtClean="0"/>
              <a:t> Second level</a:t>
            </a:r>
          </a:p>
          <a:p>
            <a:pPr lvl="2"/>
            <a:r>
              <a:rPr lang="en-US" dirty="0" smtClean="0"/>
              <a:t> Third level</a:t>
            </a:r>
          </a:p>
          <a:p>
            <a:pPr lvl="3"/>
            <a:r>
              <a:rPr lang="en-US" dirty="0" smtClean="0"/>
              <a:t> Fourth level</a:t>
            </a:r>
          </a:p>
          <a:p>
            <a:pPr lvl="4"/>
            <a:r>
              <a:rPr lang="en-US" dirty="0" smtClean="0"/>
              <a:t> Fifth level</a:t>
            </a:r>
            <a:endParaRPr lang="en-US" dirty="0"/>
          </a:p>
        </p:txBody>
      </p:sp>
    </p:spTree>
    <p:extLst>
      <p:ext uri="{BB962C8B-B14F-4D97-AF65-F5344CB8AC3E}">
        <p14:creationId xmlns:p14="http://schemas.microsoft.com/office/powerpoint/2010/main" val="510031012"/>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38" rIns="91438" anchor="t" anchorCtr="0">
            <a:normAutofit/>
          </a:bodyPr>
          <a:lstStyle>
            <a:lvl1pPr marL="0" indent="0" algn="ctr">
              <a:buNone/>
              <a:defRPr sz="2800" cap="all" spc="200" baseline="0">
                <a:solidFill>
                  <a:schemeClr val="tx1"/>
                </a:solidFill>
                <a:latin typeface="+mj-lt"/>
              </a:defRPr>
            </a:lvl1pPr>
            <a:lvl2pPr marL="457189" indent="0">
              <a:buNone/>
              <a:defRPr sz="1900">
                <a:solidFill>
                  <a:schemeClr val="tx1">
                    <a:tint val="75000"/>
                  </a:schemeClr>
                </a:solidFill>
              </a:defRPr>
            </a:lvl2pPr>
            <a:lvl3pPr marL="914377" indent="0">
              <a:buNone/>
              <a:defRPr sz="1600">
                <a:solidFill>
                  <a:schemeClr val="tx1">
                    <a:tint val="75000"/>
                  </a:schemeClr>
                </a:solidFill>
              </a:defRPr>
            </a:lvl3pPr>
            <a:lvl4pPr marL="1371566" indent="0">
              <a:buNone/>
              <a:defRPr sz="1500">
                <a:solidFill>
                  <a:schemeClr val="tx1">
                    <a:tint val="75000"/>
                  </a:schemeClr>
                </a:solidFill>
              </a:defRPr>
            </a:lvl4pPr>
            <a:lvl5pPr marL="1828754" indent="0">
              <a:buNone/>
              <a:defRPr sz="1500">
                <a:solidFill>
                  <a:schemeClr val="tx1">
                    <a:tint val="75000"/>
                  </a:schemeClr>
                </a:solidFill>
              </a:defRPr>
            </a:lvl5pPr>
            <a:lvl6pPr marL="2285943" indent="0">
              <a:buNone/>
              <a:defRPr sz="1500">
                <a:solidFill>
                  <a:schemeClr val="tx1">
                    <a:tint val="75000"/>
                  </a:schemeClr>
                </a:solidFill>
              </a:defRPr>
            </a:lvl6pPr>
            <a:lvl7pPr marL="2743131" indent="0">
              <a:buNone/>
              <a:defRPr sz="1500">
                <a:solidFill>
                  <a:schemeClr val="tx1">
                    <a:tint val="75000"/>
                  </a:schemeClr>
                </a:solidFill>
              </a:defRPr>
            </a:lvl7pPr>
            <a:lvl8pPr marL="3200320" indent="0">
              <a:buNone/>
              <a:defRPr sz="1500">
                <a:solidFill>
                  <a:schemeClr val="tx1">
                    <a:tint val="75000"/>
                  </a:schemeClr>
                </a:solidFill>
              </a:defRPr>
            </a:lvl8pPr>
            <a:lvl9pPr marL="3657509" indent="0">
              <a:buNone/>
              <a:defRPr sz="1500">
                <a:solidFill>
                  <a:schemeClr val="tx1">
                    <a:tint val="75000"/>
                  </a:schemeClr>
                </a:solidFill>
              </a:defRPr>
            </a:lvl9pPr>
          </a:lstStyle>
          <a:p>
            <a:pPr lvl="0"/>
            <a:r>
              <a:rPr lang="en-US" dirty="0" smtClean="0"/>
              <a:t>Click to edit Master text styles</a:t>
            </a:r>
          </a:p>
        </p:txBody>
      </p:sp>
      <p:sp>
        <p:nvSpPr>
          <p:cNvPr id="6" name="Slide Number Placeholder 5"/>
          <p:cNvSpPr>
            <a:spLocks noGrp="1"/>
          </p:cNvSpPr>
          <p:nvPr>
            <p:ph type="sldNum" sz="quarter" idx="12"/>
          </p:nvPr>
        </p:nvSpPr>
        <p:spPr>
          <a:xfrm>
            <a:off x="1" y="6492876"/>
            <a:ext cx="1312025" cy="365125"/>
          </a:xfrm>
          <a:prstGeom prst="rect">
            <a:avLst/>
          </a:prstGeom>
        </p:spPr>
        <p:txBody>
          <a:bodyPr lIns="91438" tIns="45719" rIns="91438" bIns="45719"/>
          <a:lstStyle/>
          <a:p>
            <a:pPr defTabSz="457189"/>
            <a:fld id="{4FAB73BC-B049-4115-A692-8D63A059BFB8}" type="slidenum">
              <a:rPr lang="en-US" dirty="0">
                <a:solidFill>
                  <a:srgbClr val="000000"/>
                </a:solidFill>
              </a:rPr>
              <a:pPr defTabSz="457189"/>
              <a:t>‹#›</a:t>
            </a:fld>
            <a:endParaRPr lang="en-US" dirty="0">
              <a:solidFill>
                <a:srgbClr val="000000"/>
              </a:solidFill>
            </a:endParaRPr>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925501"/>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4"/>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13878154"/>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4"/>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3"/>
          </a:xfrm>
        </p:spPr>
        <p:txBody>
          <a:bodyPr lIns="91438" rIns="91438" anchor="ctr">
            <a:normAutofit/>
          </a:bodyPr>
          <a:lstStyle>
            <a:lvl1pPr marL="0" indent="0">
              <a:buNone/>
              <a:defRPr sz="2000" b="0" cap="all" baseline="0">
                <a:solidFill>
                  <a:schemeClr val="tx2"/>
                </a:solidFill>
              </a:defRPr>
            </a:lvl1pPr>
            <a:lvl2pPr marL="457189" indent="0">
              <a:buNone/>
              <a:defRPr sz="2000" b="1"/>
            </a:lvl2pPr>
            <a:lvl3pPr marL="914377" indent="0">
              <a:buNone/>
              <a:defRPr sz="19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5"/>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3"/>
          </a:xfrm>
        </p:spPr>
        <p:txBody>
          <a:bodyPr lIns="91438" rIns="91438" anchor="ctr">
            <a:normAutofit/>
          </a:bodyPr>
          <a:lstStyle>
            <a:lvl1pPr marL="0" indent="0">
              <a:buNone/>
              <a:defRPr sz="2000" b="0" cap="all" baseline="0">
                <a:solidFill>
                  <a:schemeClr val="tx2"/>
                </a:solidFill>
              </a:defRPr>
            </a:lvl1pPr>
            <a:lvl2pPr marL="457189" indent="0">
              <a:buNone/>
              <a:defRPr sz="2000" b="1"/>
            </a:lvl2pPr>
            <a:lvl3pPr marL="914377" indent="0">
              <a:buNone/>
              <a:defRPr sz="19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5"/>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27854186"/>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Footer Placeholder 3"/>
          <p:cNvSpPr>
            <a:spLocks noGrp="1"/>
          </p:cNvSpPr>
          <p:nvPr>
            <p:ph type="ftr" sz="quarter" idx="11"/>
          </p:nvPr>
        </p:nvSpPr>
        <p:spPr>
          <a:xfrm>
            <a:off x="3686186" y="6459786"/>
            <a:ext cx="4822804" cy="365125"/>
          </a:xfrm>
          <a:prstGeom prst="rect">
            <a:avLst/>
          </a:prstGeom>
        </p:spPr>
        <p:txBody>
          <a:bodyPr lIns="91438" tIns="45719" rIns="91438" bIns="45719"/>
          <a:lstStyle/>
          <a:p>
            <a:pPr defTabSz="457189"/>
            <a:endParaRPr lang="en-US" dirty="0">
              <a:solidFill>
                <a:srgbClr val="000000"/>
              </a:solidFill>
            </a:endParaRPr>
          </a:p>
        </p:txBody>
      </p:sp>
    </p:spTree>
    <p:extLst>
      <p:ext uri="{BB962C8B-B14F-4D97-AF65-F5344CB8AC3E}">
        <p14:creationId xmlns:p14="http://schemas.microsoft.com/office/powerpoint/2010/main" val="4291575411"/>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1235826" y="6492876"/>
            <a:ext cx="2472271" cy="365125"/>
          </a:xfrm>
          <a:prstGeom prst="rect">
            <a:avLst/>
          </a:prstGeom>
        </p:spPr>
        <p:txBody>
          <a:bodyPr lIns="91438" tIns="45719" rIns="91438" bIns="45719"/>
          <a:lstStyle/>
          <a:p>
            <a:pPr defTabSz="457189"/>
            <a:fld id="{49B74239-73C9-4B55-8B1C-66BCA0FCF2F2}" type="datetime1">
              <a:rPr lang="en-US" smtClean="0">
                <a:solidFill>
                  <a:srgbClr val="000000"/>
                </a:solidFill>
              </a:rPr>
              <a:pPr defTabSz="457189"/>
              <a:t>11/16/2016</a:t>
            </a:fld>
            <a:endParaRPr lang="en-US" dirty="0">
              <a:solidFill>
                <a:srgbClr val="000000"/>
              </a:solidFill>
            </a:endParaRPr>
          </a:p>
        </p:txBody>
      </p:sp>
      <p:sp>
        <p:nvSpPr>
          <p:cNvPr id="8" name="Footer Placeholder 7"/>
          <p:cNvSpPr>
            <a:spLocks noGrp="1"/>
          </p:cNvSpPr>
          <p:nvPr>
            <p:ph type="ftr" sz="quarter" idx="11"/>
          </p:nvPr>
        </p:nvSpPr>
        <p:spPr>
          <a:xfrm>
            <a:off x="3686186" y="6459786"/>
            <a:ext cx="4822804" cy="365125"/>
          </a:xfrm>
          <a:prstGeom prst="rect">
            <a:avLst/>
          </a:prstGeom>
        </p:spPr>
        <p:txBody>
          <a:bodyPr lIns="91438" tIns="45719" rIns="91438" bIns="45719"/>
          <a:lstStyle>
            <a:lvl1pPr>
              <a:defRPr>
                <a:solidFill>
                  <a:srgbClr val="FFFFFF"/>
                </a:solidFill>
              </a:defRPr>
            </a:lvl1pPr>
          </a:lstStyle>
          <a:p>
            <a:pPr defTabSz="457189"/>
            <a:endParaRPr lang="en-US" dirty="0"/>
          </a:p>
        </p:txBody>
      </p:sp>
      <p:sp>
        <p:nvSpPr>
          <p:cNvPr id="9" name="Slide Number Placeholder 8"/>
          <p:cNvSpPr>
            <a:spLocks noGrp="1"/>
          </p:cNvSpPr>
          <p:nvPr>
            <p:ph type="sldNum" sz="quarter" idx="12"/>
          </p:nvPr>
        </p:nvSpPr>
        <p:spPr>
          <a:xfrm>
            <a:off x="1" y="6492876"/>
            <a:ext cx="1312025" cy="365125"/>
          </a:xfrm>
          <a:prstGeom prst="rect">
            <a:avLst/>
          </a:prstGeom>
        </p:spPr>
        <p:txBody>
          <a:bodyPr lIns="91438" tIns="45719" rIns="91438" bIns="45719"/>
          <a:lstStyle/>
          <a:p>
            <a:pPr defTabSz="457189"/>
            <a:fld id="{4FAB73BC-B049-4115-A692-8D63A059BFB8}" type="slidenum">
              <a:rPr lang="en-US" dirty="0">
                <a:solidFill>
                  <a:srgbClr val="000000"/>
                </a:solidFill>
              </a:rPr>
              <a:pPr defTabSz="457189"/>
              <a:t>‹#›</a:t>
            </a:fld>
            <a:endParaRPr lang="en-US" dirty="0">
              <a:solidFill>
                <a:srgbClr val="000000"/>
              </a:solidFill>
            </a:endParaRPr>
          </a:p>
        </p:txBody>
      </p:sp>
    </p:spTree>
    <p:extLst>
      <p:ext uri="{BB962C8B-B14F-4D97-AF65-F5344CB8AC3E}">
        <p14:creationId xmlns:p14="http://schemas.microsoft.com/office/powerpoint/2010/main" val="2637318789"/>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8"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1"/>
            <a:ext cx="3200400" cy="3379124"/>
          </a:xfrm>
        </p:spPr>
        <p:txBody>
          <a:bodyPr lIns="91438" rIns="91438">
            <a:normAutofit/>
          </a:bodyPr>
          <a:lstStyle>
            <a:lvl1pPr marL="0" indent="0">
              <a:buNone/>
              <a:defRPr sz="1500">
                <a:solidFill>
                  <a:srgbClr val="FFFFFF"/>
                </a:solidFill>
              </a:defRPr>
            </a:lvl1pPr>
            <a:lvl2pPr marL="457189" indent="0">
              <a:buNone/>
              <a:defRPr sz="1200"/>
            </a:lvl2pPr>
            <a:lvl3pPr marL="914377" indent="0">
              <a:buNone/>
              <a:defRPr sz="11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3" y="6459786"/>
            <a:ext cx="2618511" cy="365125"/>
          </a:xfrm>
          <a:prstGeom prst="rect">
            <a:avLst/>
          </a:prstGeom>
        </p:spPr>
        <p:txBody>
          <a:bodyPr lIns="91438" tIns="45719" rIns="91438" bIns="45719"/>
          <a:lstStyle>
            <a:lvl1pPr algn="l">
              <a:defRPr/>
            </a:lvl1pPr>
          </a:lstStyle>
          <a:p>
            <a:pPr defTabSz="457189"/>
            <a:fld id="{CBBD38C9-86BE-42BA-90B7-7B0F222A966C}" type="datetime1">
              <a:rPr lang="en-US" smtClean="0">
                <a:solidFill>
                  <a:srgbClr val="000000"/>
                </a:solidFill>
              </a:rPr>
              <a:pPr defTabSz="457189"/>
              <a:t>11/16/2016</a:t>
            </a:fld>
            <a:endParaRPr lang="en-US" dirty="0">
              <a:solidFill>
                <a:srgbClr val="000000"/>
              </a:solidFill>
            </a:endParaRPr>
          </a:p>
        </p:txBody>
      </p:sp>
      <p:sp>
        <p:nvSpPr>
          <p:cNvPr id="6" name="Footer Placeholder 5"/>
          <p:cNvSpPr>
            <a:spLocks noGrp="1"/>
          </p:cNvSpPr>
          <p:nvPr>
            <p:ph type="ftr" sz="quarter" idx="11"/>
          </p:nvPr>
        </p:nvSpPr>
        <p:spPr>
          <a:xfrm>
            <a:off x="4800600" y="6459786"/>
            <a:ext cx="4648200" cy="365125"/>
          </a:xfrm>
          <a:prstGeom prst="rect">
            <a:avLst/>
          </a:prstGeom>
        </p:spPr>
        <p:txBody>
          <a:bodyPr lIns="91438" tIns="45719" rIns="91438" bIns="45719"/>
          <a:lstStyle>
            <a:lvl1pPr algn="l">
              <a:defRPr>
                <a:solidFill>
                  <a:schemeClr val="tx2"/>
                </a:solidFill>
              </a:defRPr>
            </a:lvl1pPr>
          </a:lstStyle>
          <a:p>
            <a:pPr defTabSz="457189"/>
            <a:endParaRPr lang="en-US" dirty="0">
              <a:solidFill>
                <a:srgbClr val="637052"/>
              </a:solidFill>
            </a:endParaRPr>
          </a:p>
        </p:txBody>
      </p:sp>
      <p:sp>
        <p:nvSpPr>
          <p:cNvPr id="7" name="Slide Number Placeholder 6"/>
          <p:cNvSpPr>
            <a:spLocks noGrp="1"/>
          </p:cNvSpPr>
          <p:nvPr>
            <p:ph type="sldNum" sz="quarter" idx="12"/>
          </p:nvPr>
        </p:nvSpPr>
        <p:spPr>
          <a:xfrm>
            <a:off x="1" y="6492876"/>
            <a:ext cx="1312025" cy="365125"/>
          </a:xfrm>
          <a:prstGeom prst="rect">
            <a:avLst/>
          </a:prstGeom>
        </p:spPr>
        <p:txBody>
          <a:bodyPr lIns="91438" tIns="45719" rIns="91438" bIns="45719"/>
          <a:lstStyle>
            <a:lvl1pPr>
              <a:defRPr>
                <a:solidFill>
                  <a:schemeClr val="tx2"/>
                </a:solidFill>
              </a:defRPr>
            </a:lvl1pPr>
          </a:lstStyle>
          <a:p>
            <a:pPr defTabSz="457189"/>
            <a:fld id="{4FAB73BC-B049-4115-A692-8D63A059BFB8}" type="slidenum">
              <a:rPr lang="en-US" dirty="0">
                <a:solidFill>
                  <a:srgbClr val="637052"/>
                </a:solidFill>
              </a:rPr>
              <a:pPr defTabSz="457189"/>
              <a:t>‹#›</a:t>
            </a:fld>
            <a:endParaRPr lang="en-US" dirty="0">
              <a:solidFill>
                <a:srgbClr val="637052"/>
              </a:solidFill>
            </a:endParaRPr>
          </a:p>
        </p:txBody>
      </p:sp>
    </p:spTree>
    <p:extLst>
      <p:ext uri="{BB962C8B-B14F-4D97-AF65-F5344CB8AC3E}">
        <p14:creationId xmlns:p14="http://schemas.microsoft.com/office/powerpoint/2010/main" val="4064184641"/>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7"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38" tIns="0" rIns="91438"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7" y="1"/>
            <a:ext cx="12191985" cy="4915076"/>
          </a:xfrm>
          <a:blipFill>
            <a:blip r:embed="rId2"/>
            <a:stretch>
              <a:fillRect/>
            </a:stretch>
          </a:blipFill>
        </p:spPr>
        <p:txBody>
          <a:bodyPr lIns="457189" tIns="457189" anchor="t"/>
          <a:lstStyle>
            <a:lvl1pPr marL="0" indent="0">
              <a:buNone/>
              <a:defRPr sz="3200">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38" tIns="0" rIns="91438" bIns="0">
            <a:normAutofit/>
          </a:bodyPr>
          <a:lstStyle>
            <a:lvl1pPr marL="0" indent="0">
              <a:spcBef>
                <a:spcPts val="0"/>
              </a:spcBef>
              <a:spcAft>
                <a:spcPts val="600"/>
              </a:spcAft>
              <a:buNone/>
              <a:defRPr sz="1500">
                <a:solidFill>
                  <a:srgbClr val="FFFFFF"/>
                </a:solidFill>
              </a:defRPr>
            </a:lvl1pPr>
            <a:lvl2pPr marL="457189" indent="0">
              <a:buNone/>
              <a:defRPr sz="1200"/>
            </a:lvl2pPr>
            <a:lvl3pPr marL="914377" indent="0">
              <a:buNone/>
              <a:defRPr sz="11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1235826" y="6492876"/>
            <a:ext cx="2472271" cy="365125"/>
          </a:xfrm>
          <a:prstGeom prst="rect">
            <a:avLst/>
          </a:prstGeom>
        </p:spPr>
        <p:txBody>
          <a:bodyPr lIns="91438" tIns="45719" rIns="91438" bIns="45719"/>
          <a:lstStyle/>
          <a:p>
            <a:pPr defTabSz="457189"/>
            <a:fld id="{4B6B361E-9349-48BF-A2EB-601B2C053CB0}" type="datetime1">
              <a:rPr lang="en-US" smtClean="0">
                <a:solidFill>
                  <a:srgbClr val="000000"/>
                </a:solidFill>
              </a:rPr>
              <a:pPr defTabSz="457189"/>
              <a:t>11/16/2016</a:t>
            </a:fld>
            <a:endParaRPr lang="en-US" dirty="0">
              <a:solidFill>
                <a:srgbClr val="000000"/>
              </a:solidFill>
            </a:endParaRPr>
          </a:p>
        </p:txBody>
      </p:sp>
      <p:sp>
        <p:nvSpPr>
          <p:cNvPr id="6" name="Footer Placeholder 5"/>
          <p:cNvSpPr>
            <a:spLocks noGrp="1"/>
          </p:cNvSpPr>
          <p:nvPr>
            <p:ph type="ftr" sz="quarter" idx="11"/>
          </p:nvPr>
        </p:nvSpPr>
        <p:spPr>
          <a:xfrm>
            <a:off x="3686186" y="6459786"/>
            <a:ext cx="4822804" cy="365125"/>
          </a:xfrm>
          <a:prstGeom prst="rect">
            <a:avLst/>
          </a:prstGeom>
        </p:spPr>
        <p:txBody>
          <a:bodyPr lIns="91438" tIns="45719" rIns="91438" bIns="45719"/>
          <a:lstStyle/>
          <a:p>
            <a:pPr defTabSz="457189"/>
            <a:endParaRPr lang="en-US" dirty="0">
              <a:solidFill>
                <a:srgbClr val="000000"/>
              </a:solidFill>
            </a:endParaRPr>
          </a:p>
        </p:txBody>
      </p:sp>
      <p:sp>
        <p:nvSpPr>
          <p:cNvPr id="7" name="Slide Number Placeholder 6"/>
          <p:cNvSpPr>
            <a:spLocks noGrp="1"/>
          </p:cNvSpPr>
          <p:nvPr>
            <p:ph type="sldNum" sz="quarter" idx="12"/>
          </p:nvPr>
        </p:nvSpPr>
        <p:spPr>
          <a:xfrm>
            <a:off x="1" y="6492876"/>
            <a:ext cx="1312025" cy="365125"/>
          </a:xfrm>
          <a:prstGeom prst="rect">
            <a:avLst/>
          </a:prstGeom>
        </p:spPr>
        <p:txBody>
          <a:bodyPr lIns="91438" tIns="45719" rIns="91438" bIns="45719"/>
          <a:lstStyle/>
          <a:p>
            <a:pPr defTabSz="457189"/>
            <a:fld id="{4FAB73BC-B049-4115-A692-8D63A059BFB8}" type="slidenum">
              <a:rPr lang="en-US" dirty="0">
                <a:solidFill>
                  <a:srgbClr val="000000"/>
                </a:solidFill>
              </a:rPr>
              <a:pPr defTabSz="457189"/>
              <a:t>‹#›</a:t>
            </a:fld>
            <a:endParaRPr lang="en-US" dirty="0">
              <a:solidFill>
                <a:srgbClr val="000000"/>
              </a:solidFill>
            </a:endParaRPr>
          </a:p>
        </p:txBody>
      </p:sp>
    </p:spTree>
    <p:extLst>
      <p:ext uri="{BB962C8B-B14F-4D97-AF65-F5344CB8AC3E}">
        <p14:creationId xmlns:p14="http://schemas.microsoft.com/office/powerpoint/2010/main" val="479068275"/>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19" tIns="0" rIns="45719"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3169087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1" baseline="0">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38" rIns="91438">
            <a:normAutofit/>
          </a:bodyPr>
          <a:lstStyle>
            <a:lvl1pPr marL="0" indent="0" algn="l">
              <a:buNone/>
              <a:defRPr sz="2400" cap="all" spc="200" baseline="0">
                <a:solidFill>
                  <a:schemeClr val="tx2"/>
                </a:solidFill>
                <a:latin typeface="+mj-lt"/>
              </a:defRPr>
            </a:lvl1pPr>
            <a:lvl2pPr marL="457189" indent="0" algn="ctr">
              <a:buNone/>
              <a:defRPr sz="2400"/>
            </a:lvl2pPr>
            <a:lvl3pPr marL="914377" indent="0" algn="ctr">
              <a:buNone/>
              <a:defRPr sz="2400"/>
            </a:lvl3pPr>
            <a:lvl4pPr marL="1371566" indent="0" algn="ctr">
              <a:buNone/>
              <a:defRPr sz="2000"/>
            </a:lvl4pPr>
            <a:lvl5pPr marL="1828754" indent="0" algn="ctr">
              <a:buNone/>
              <a:defRPr sz="2000"/>
            </a:lvl5pPr>
            <a:lvl6pPr marL="2285943" indent="0" algn="ctr">
              <a:buNone/>
              <a:defRPr sz="2000"/>
            </a:lvl6pPr>
            <a:lvl7pPr marL="2743131" indent="0" algn="ctr">
              <a:buNone/>
              <a:defRPr sz="2000"/>
            </a:lvl7pPr>
            <a:lvl8pPr marL="3200320" indent="0" algn="ctr">
              <a:buNone/>
              <a:defRPr sz="2000"/>
            </a:lvl8pPr>
            <a:lvl9pPr marL="3657509"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1235826" y="6492876"/>
            <a:ext cx="2472271" cy="365125"/>
          </a:xfrm>
          <a:prstGeom prst="rect">
            <a:avLst/>
          </a:prstGeom>
        </p:spPr>
        <p:txBody>
          <a:bodyPr lIns="91438" tIns="45719" rIns="91438" bIns="45719"/>
          <a:lstStyle/>
          <a:p>
            <a:pPr defTabSz="457189"/>
            <a:fld id="{A74FD837-5F73-463E-A392-08FE1038F11B}" type="datetime1">
              <a:rPr lang="en-US" smtClean="0">
                <a:solidFill>
                  <a:srgbClr val="000000"/>
                </a:solidFill>
              </a:rPr>
              <a:pPr defTabSz="457189"/>
              <a:t>11/16/2016</a:t>
            </a:fld>
            <a:endParaRPr lang="en-US" dirty="0">
              <a:solidFill>
                <a:srgbClr val="000000"/>
              </a:solidFill>
            </a:endParaRPr>
          </a:p>
        </p:txBody>
      </p:sp>
      <p:sp>
        <p:nvSpPr>
          <p:cNvPr id="6" name="Slide Number Placeholder 5"/>
          <p:cNvSpPr>
            <a:spLocks noGrp="1"/>
          </p:cNvSpPr>
          <p:nvPr>
            <p:ph type="sldNum" sz="quarter" idx="12"/>
          </p:nvPr>
        </p:nvSpPr>
        <p:spPr>
          <a:xfrm>
            <a:off x="1" y="6492876"/>
            <a:ext cx="1312025" cy="365125"/>
          </a:xfrm>
          <a:prstGeom prst="rect">
            <a:avLst/>
          </a:prstGeom>
        </p:spPr>
        <p:txBody>
          <a:bodyPr lIns="91438" tIns="45719" rIns="91438" bIns="45719"/>
          <a:lstStyle/>
          <a:p>
            <a:pPr defTabSz="457189"/>
            <a:fld id="{4FAB73BC-B049-4115-A692-8D63A059BFB8}" type="slidenum">
              <a:rPr lang="en-US" dirty="0">
                <a:solidFill>
                  <a:srgbClr val="000000"/>
                </a:solidFill>
              </a:rPr>
              <a:pPr defTabSz="457189"/>
              <a:t>‹#›</a:t>
            </a:fld>
            <a:endParaRPr lang="en-US" dirty="0">
              <a:solidFill>
                <a:srgbClr val="000000"/>
              </a:solidFill>
            </a:endParaRPr>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9733179"/>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414779"/>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1" y="414778"/>
            <a:ext cx="7734300" cy="5757423"/>
          </a:xfrm>
        </p:spPr>
        <p:txBody>
          <a:bodyPr vert="eaVert" lIns="45719" tIns="0" rIns="45719"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235826" y="6492876"/>
            <a:ext cx="2472271" cy="365125"/>
          </a:xfrm>
          <a:prstGeom prst="rect">
            <a:avLst/>
          </a:prstGeom>
        </p:spPr>
        <p:txBody>
          <a:bodyPr lIns="91438" tIns="45719" rIns="91438" bIns="45719"/>
          <a:lstStyle/>
          <a:p>
            <a:pPr defTabSz="457189"/>
            <a:fld id="{1F56B9F7-9E1C-4C33-AB30-BDE552BC588B}" type="datetime1">
              <a:rPr lang="en-US" smtClean="0">
                <a:solidFill>
                  <a:srgbClr val="000000"/>
                </a:solidFill>
              </a:rPr>
              <a:pPr defTabSz="457189"/>
              <a:t>11/16/2016</a:t>
            </a:fld>
            <a:endParaRPr lang="en-US" dirty="0">
              <a:solidFill>
                <a:srgbClr val="000000"/>
              </a:solidFill>
            </a:endParaRPr>
          </a:p>
        </p:txBody>
      </p:sp>
      <p:sp>
        <p:nvSpPr>
          <p:cNvPr id="5" name="Footer Placeholder 4"/>
          <p:cNvSpPr>
            <a:spLocks noGrp="1"/>
          </p:cNvSpPr>
          <p:nvPr>
            <p:ph type="ftr" sz="quarter" idx="11"/>
          </p:nvPr>
        </p:nvSpPr>
        <p:spPr>
          <a:xfrm>
            <a:off x="3686186" y="6459786"/>
            <a:ext cx="4822804" cy="365125"/>
          </a:xfrm>
          <a:prstGeom prst="rect">
            <a:avLst/>
          </a:prstGeom>
        </p:spPr>
        <p:txBody>
          <a:bodyPr lIns="91438" tIns="45719" rIns="91438" bIns="45719"/>
          <a:lstStyle/>
          <a:p>
            <a:pPr defTabSz="457189"/>
            <a:endParaRPr lang="en-US" dirty="0">
              <a:solidFill>
                <a:srgbClr val="000000"/>
              </a:solidFill>
            </a:endParaRPr>
          </a:p>
        </p:txBody>
      </p:sp>
      <p:sp>
        <p:nvSpPr>
          <p:cNvPr id="6" name="Slide Number Placeholder 5"/>
          <p:cNvSpPr>
            <a:spLocks noGrp="1"/>
          </p:cNvSpPr>
          <p:nvPr>
            <p:ph type="sldNum" sz="quarter" idx="12"/>
          </p:nvPr>
        </p:nvSpPr>
        <p:spPr>
          <a:xfrm>
            <a:off x="1" y="6492876"/>
            <a:ext cx="1312025" cy="365125"/>
          </a:xfrm>
          <a:prstGeom prst="rect">
            <a:avLst/>
          </a:prstGeom>
        </p:spPr>
        <p:txBody>
          <a:bodyPr lIns="91438" tIns="45719" rIns="91438" bIns="45719"/>
          <a:lstStyle/>
          <a:p>
            <a:pPr defTabSz="457189"/>
            <a:fld id="{4FAB73BC-B049-4115-A692-8D63A059BFB8}" type="slidenum">
              <a:rPr lang="en-US" dirty="0">
                <a:solidFill>
                  <a:srgbClr val="000000"/>
                </a:solidFill>
              </a:rPr>
              <a:pPr defTabSz="457189"/>
              <a:t>‹#›</a:t>
            </a:fld>
            <a:endParaRPr lang="en-US" dirty="0">
              <a:solidFill>
                <a:srgbClr val="000000"/>
              </a:solidFill>
            </a:endParaRPr>
          </a:p>
        </p:txBody>
      </p:sp>
    </p:spTree>
    <p:extLst>
      <p:ext uri="{BB962C8B-B14F-4D97-AF65-F5344CB8AC3E}">
        <p14:creationId xmlns:p14="http://schemas.microsoft.com/office/powerpoint/2010/main" val="1306796006"/>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6400" y="381000"/>
            <a:ext cx="11203517" cy="609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06400" y="1371600"/>
            <a:ext cx="55372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46800" y="1371600"/>
            <a:ext cx="55372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061"/>
          <p:cNvSpPr>
            <a:spLocks noGrp="1" noChangeArrowheads="1"/>
          </p:cNvSpPr>
          <p:nvPr>
            <p:ph type="sldNum" sz="quarter" idx="10"/>
          </p:nvPr>
        </p:nvSpPr>
        <p:spPr>
          <a:xfrm>
            <a:off x="9652000" y="6477000"/>
            <a:ext cx="2540000" cy="381000"/>
          </a:xfrm>
          <a:prstGeom prst="rect">
            <a:avLst/>
          </a:prstGeom>
          <a:ln/>
        </p:spPr>
        <p:txBody>
          <a:bodyPr/>
          <a:lstStyle>
            <a:lvl1pPr>
              <a:defRPr/>
            </a:lvl1pPr>
          </a:lstStyle>
          <a:p>
            <a:pPr defTabSz="457189"/>
            <a:fld id="{F8AEC942-2407-433B-A893-91FC14D7604A}" type="slidenum">
              <a:rPr lang="en-US" altLang="en-US">
                <a:solidFill>
                  <a:srgbClr val="000000"/>
                </a:solidFill>
              </a:rPr>
              <a:pPr defTabSz="457189"/>
              <a:t>‹#›</a:t>
            </a:fld>
            <a:endParaRPr lang="en-US" altLang="en-US">
              <a:solidFill>
                <a:srgbClr val="000000"/>
              </a:solidFill>
            </a:endParaRPr>
          </a:p>
        </p:txBody>
      </p:sp>
    </p:spTree>
    <p:extLst>
      <p:ext uri="{BB962C8B-B14F-4D97-AF65-F5344CB8AC3E}">
        <p14:creationId xmlns:p14="http://schemas.microsoft.com/office/powerpoint/2010/main" val="1385697030"/>
      </p:ext>
    </p:extLst>
  </p:cSld>
  <p:clrMapOvr>
    <a:masterClrMapping/>
  </p:clrMapOvr>
  <p:transition>
    <p:zoom/>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1" baseline="0">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38" rIns="91438">
            <a:normAutofit/>
          </a:bodyPr>
          <a:lstStyle>
            <a:lvl1pPr marL="0" indent="0" algn="l">
              <a:buNone/>
              <a:defRPr sz="2400" cap="all" spc="200" baseline="0">
                <a:solidFill>
                  <a:schemeClr val="tx2"/>
                </a:solidFill>
                <a:latin typeface="+mj-lt"/>
              </a:defRPr>
            </a:lvl1pPr>
            <a:lvl2pPr marL="457189" indent="0" algn="ctr">
              <a:buNone/>
              <a:defRPr sz="2400"/>
            </a:lvl2pPr>
            <a:lvl3pPr marL="914377" indent="0" algn="ctr">
              <a:buNone/>
              <a:defRPr sz="2400"/>
            </a:lvl3pPr>
            <a:lvl4pPr marL="1371566" indent="0" algn="ctr">
              <a:buNone/>
              <a:defRPr sz="2000"/>
            </a:lvl4pPr>
            <a:lvl5pPr marL="1828754" indent="0" algn="ctr">
              <a:buNone/>
              <a:defRPr sz="2000"/>
            </a:lvl5pPr>
            <a:lvl6pPr marL="2285943" indent="0" algn="ctr">
              <a:buNone/>
              <a:defRPr sz="2000"/>
            </a:lvl6pPr>
            <a:lvl7pPr marL="2743131" indent="0" algn="ctr">
              <a:buNone/>
              <a:defRPr sz="2000"/>
            </a:lvl7pPr>
            <a:lvl8pPr marL="3200320" indent="0" algn="ctr">
              <a:buNone/>
              <a:defRPr sz="2000"/>
            </a:lvl8pPr>
            <a:lvl9pPr marL="3657509"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1235826" y="6492876"/>
            <a:ext cx="2472271" cy="365125"/>
          </a:xfrm>
          <a:prstGeom prst="rect">
            <a:avLst/>
          </a:prstGeom>
        </p:spPr>
        <p:txBody>
          <a:bodyPr lIns="91438" tIns="45719" rIns="91438" bIns="45719"/>
          <a:lstStyle/>
          <a:p>
            <a:pPr defTabSz="457189"/>
            <a:fld id="{A74FD837-5F73-463E-A392-08FE1038F11B}" type="datetime1">
              <a:rPr lang="en-US" smtClean="0">
                <a:solidFill>
                  <a:srgbClr val="000000"/>
                </a:solidFill>
              </a:rPr>
              <a:pPr defTabSz="457189"/>
              <a:t>11/16/2016</a:t>
            </a:fld>
            <a:endParaRPr lang="en-US" dirty="0">
              <a:solidFill>
                <a:srgbClr val="000000"/>
              </a:solidFill>
            </a:endParaRPr>
          </a:p>
        </p:txBody>
      </p:sp>
      <p:sp>
        <p:nvSpPr>
          <p:cNvPr id="6" name="Slide Number Placeholder 5"/>
          <p:cNvSpPr>
            <a:spLocks noGrp="1"/>
          </p:cNvSpPr>
          <p:nvPr>
            <p:ph type="sldNum" sz="quarter" idx="12"/>
          </p:nvPr>
        </p:nvSpPr>
        <p:spPr>
          <a:xfrm>
            <a:off x="1" y="6492876"/>
            <a:ext cx="1312025" cy="365125"/>
          </a:xfrm>
          <a:prstGeom prst="rect">
            <a:avLst/>
          </a:prstGeom>
        </p:spPr>
        <p:txBody>
          <a:bodyPr lIns="91438" tIns="45719" rIns="91438" bIns="45719"/>
          <a:lstStyle/>
          <a:p>
            <a:pPr defTabSz="457189"/>
            <a:fld id="{4FAB73BC-B049-4115-A692-8D63A059BFB8}" type="slidenum">
              <a:rPr lang="en-US" dirty="0">
                <a:solidFill>
                  <a:srgbClr val="000000"/>
                </a:solidFill>
              </a:rPr>
              <a:pPr defTabSz="457189"/>
              <a:t>‹#›</a:t>
            </a:fld>
            <a:endParaRPr lang="en-US" dirty="0">
              <a:solidFill>
                <a:srgbClr val="000000"/>
              </a:solidFill>
            </a:endParaRPr>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4922604"/>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0983" y="221674"/>
            <a:ext cx="11369963" cy="738909"/>
          </a:xfrm>
        </p:spPr>
        <p:txBody>
          <a:bodyPr/>
          <a:lstStyle>
            <a:lvl1pPr marL="0">
              <a:defRPr/>
            </a:lvl1pPr>
          </a:lstStyle>
          <a:p>
            <a:r>
              <a:rPr lang="en-US" dirty="0" smtClean="0"/>
              <a:t>Click to edit Master title style</a:t>
            </a:r>
            <a:endParaRPr lang="en-US" dirty="0"/>
          </a:p>
        </p:txBody>
      </p:sp>
      <p:sp>
        <p:nvSpPr>
          <p:cNvPr id="3" name="Content Placeholder 2"/>
          <p:cNvSpPr>
            <a:spLocks noGrp="1"/>
          </p:cNvSpPr>
          <p:nvPr>
            <p:ph idx="1" hasCustomPrompt="1"/>
          </p:nvPr>
        </p:nvSpPr>
        <p:spPr>
          <a:xfrm>
            <a:off x="350983" y="1219200"/>
            <a:ext cx="11406908" cy="5384800"/>
          </a:xfrm>
        </p:spPr>
        <p:txBody>
          <a:bodyPr/>
          <a:lstStyle>
            <a:lvl1pPr marL="285744" indent="-285744">
              <a:defRPr sz="2800"/>
            </a:lvl1pPr>
            <a:lvl2pPr>
              <a:defRPr sz="2800"/>
            </a:lvl2pPr>
            <a:lvl3pPr>
              <a:defRPr sz="2800"/>
            </a:lvl3pPr>
            <a:lvl4pPr>
              <a:defRPr sz="2800"/>
            </a:lvl4pPr>
            <a:lvl5pPr>
              <a:defRPr sz="2800"/>
            </a:lvl5pPr>
          </a:lstStyle>
          <a:p>
            <a:pPr lvl="0"/>
            <a:r>
              <a:rPr lang="en-US" dirty="0" smtClean="0"/>
              <a:t> Click to edit Master text styles</a:t>
            </a:r>
          </a:p>
          <a:p>
            <a:pPr lvl="1"/>
            <a:r>
              <a:rPr lang="en-US" dirty="0" smtClean="0"/>
              <a:t> Second level</a:t>
            </a:r>
          </a:p>
          <a:p>
            <a:pPr lvl="2"/>
            <a:r>
              <a:rPr lang="en-US" dirty="0" smtClean="0"/>
              <a:t> Third level</a:t>
            </a:r>
          </a:p>
          <a:p>
            <a:pPr lvl="3"/>
            <a:r>
              <a:rPr lang="en-US" dirty="0" smtClean="0"/>
              <a:t> Fourth level</a:t>
            </a:r>
          </a:p>
          <a:p>
            <a:pPr lvl="4"/>
            <a:r>
              <a:rPr lang="en-US" dirty="0" smtClean="0"/>
              <a:t> Fifth level</a:t>
            </a:r>
            <a:endParaRPr lang="en-US" dirty="0"/>
          </a:p>
        </p:txBody>
      </p:sp>
    </p:spTree>
    <p:extLst>
      <p:ext uri="{BB962C8B-B14F-4D97-AF65-F5344CB8AC3E}">
        <p14:creationId xmlns:p14="http://schemas.microsoft.com/office/powerpoint/2010/main" val="2783578596"/>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38" rIns="91438" anchor="t" anchorCtr="0">
            <a:normAutofit/>
          </a:bodyPr>
          <a:lstStyle>
            <a:lvl1pPr marL="0" indent="0" algn="ctr">
              <a:buNone/>
              <a:defRPr sz="2800" cap="all" spc="200" baseline="0">
                <a:solidFill>
                  <a:schemeClr val="tx1"/>
                </a:solidFill>
                <a:latin typeface="+mj-lt"/>
              </a:defRPr>
            </a:lvl1pPr>
            <a:lvl2pPr marL="457189" indent="0">
              <a:buNone/>
              <a:defRPr sz="1900">
                <a:solidFill>
                  <a:schemeClr val="tx1">
                    <a:tint val="75000"/>
                  </a:schemeClr>
                </a:solidFill>
              </a:defRPr>
            </a:lvl2pPr>
            <a:lvl3pPr marL="914377" indent="0">
              <a:buNone/>
              <a:defRPr sz="1600">
                <a:solidFill>
                  <a:schemeClr val="tx1">
                    <a:tint val="75000"/>
                  </a:schemeClr>
                </a:solidFill>
              </a:defRPr>
            </a:lvl3pPr>
            <a:lvl4pPr marL="1371566" indent="0">
              <a:buNone/>
              <a:defRPr sz="1500">
                <a:solidFill>
                  <a:schemeClr val="tx1">
                    <a:tint val="75000"/>
                  </a:schemeClr>
                </a:solidFill>
              </a:defRPr>
            </a:lvl4pPr>
            <a:lvl5pPr marL="1828754" indent="0">
              <a:buNone/>
              <a:defRPr sz="1500">
                <a:solidFill>
                  <a:schemeClr val="tx1">
                    <a:tint val="75000"/>
                  </a:schemeClr>
                </a:solidFill>
              </a:defRPr>
            </a:lvl5pPr>
            <a:lvl6pPr marL="2285943" indent="0">
              <a:buNone/>
              <a:defRPr sz="1500">
                <a:solidFill>
                  <a:schemeClr val="tx1">
                    <a:tint val="75000"/>
                  </a:schemeClr>
                </a:solidFill>
              </a:defRPr>
            </a:lvl6pPr>
            <a:lvl7pPr marL="2743131" indent="0">
              <a:buNone/>
              <a:defRPr sz="1500">
                <a:solidFill>
                  <a:schemeClr val="tx1">
                    <a:tint val="75000"/>
                  </a:schemeClr>
                </a:solidFill>
              </a:defRPr>
            </a:lvl7pPr>
            <a:lvl8pPr marL="3200320" indent="0">
              <a:buNone/>
              <a:defRPr sz="1500">
                <a:solidFill>
                  <a:schemeClr val="tx1">
                    <a:tint val="75000"/>
                  </a:schemeClr>
                </a:solidFill>
              </a:defRPr>
            </a:lvl8pPr>
            <a:lvl9pPr marL="3657509" indent="0">
              <a:buNone/>
              <a:defRPr sz="1500">
                <a:solidFill>
                  <a:schemeClr val="tx1">
                    <a:tint val="75000"/>
                  </a:schemeClr>
                </a:solidFill>
              </a:defRPr>
            </a:lvl9pPr>
          </a:lstStyle>
          <a:p>
            <a:pPr lvl="0"/>
            <a:r>
              <a:rPr lang="en-US" dirty="0" smtClean="0"/>
              <a:t>Click to edit Master text styles</a:t>
            </a:r>
          </a:p>
        </p:txBody>
      </p:sp>
      <p:sp>
        <p:nvSpPr>
          <p:cNvPr id="6" name="Slide Number Placeholder 5"/>
          <p:cNvSpPr>
            <a:spLocks noGrp="1"/>
          </p:cNvSpPr>
          <p:nvPr>
            <p:ph type="sldNum" sz="quarter" idx="12"/>
          </p:nvPr>
        </p:nvSpPr>
        <p:spPr>
          <a:xfrm>
            <a:off x="1" y="6492876"/>
            <a:ext cx="1312025" cy="365125"/>
          </a:xfrm>
          <a:prstGeom prst="rect">
            <a:avLst/>
          </a:prstGeom>
        </p:spPr>
        <p:txBody>
          <a:bodyPr lIns="91438" tIns="45719" rIns="91438" bIns="45719"/>
          <a:lstStyle/>
          <a:p>
            <a:pPr defTabSz="457189"/>
            <a:fld id="{4FAB73BC-B049-4115-A692-8D63A059BFB8}" type="slidenum">
              <a:rPr lang="en-US" dirty="0">
                <a:solidFill>
                  <a:srgbClr val="000000"/>
                </a:solidFill>
              </a:rPr>
              <a:pPr defTabSz="457189"/>
              <a:t>‹#›</a:t>
            </a:fld>
            <a:endParaRPr lang="en-US" dirty="0">
              <a:solidFill>
                <a:srgbClr val="000000"/>
              </a:solidFill>
            </a:endParaRPr>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1432397"/>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4"/>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4438967"/>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4"/>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3"/>
          </a:xfrm>
        </p:spPr>
        <p:txBody>
          <a:bodyPr lIns="91438" rIns="91438" anchor="ctr">
            <a:normAutofit/>
          </a:bodyPr>
          <a:lstStyle>
            <a:lvl1pPr marL="0" indent="0">
              <a:buNone/>
              <a:defRPr sz="2000" b="0" cap="all" baseline="0">
                <a:solidFill>
                  <a:schemeClr val="tx2"/>
                </a:solidFill>
              </a:defRPr>
            </a:lvl1pPr>
            <a:lvl2pPr marL="457189" indent="0">
              <a:buNone/>
              <a:defRPr sz="2000" b="1"/>
            </a:lvl2pPr>
            <a:lvl3pPr marL="914377" indent="0">
              <a:buNone/>
              <a:defRPr sz="19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5"/>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3"/>
          </a:xfrm>
        </p:spPr>
        <p:txBody>
          <a:bodyPr lIns="91438" rIns="91438" anchor="ctr">
            <a:normAutofit/>
          </a:bodyPr>
          <a:lstStyle>
            <a:lvl1pPr marL="0" indent="0">
              <a:buNone/>
              <a:defRPr sz="2000" b="0" cap="all" baseline="0">
                <a:solidFill>
                  <a:schemeClr val="tx2"/>
                </a:solidFill>
              </a:defRPr>
            </a:lvl1pPr>
            <a:lvl2pPr marL="457189" indent="0">
              <a:buNone/>
              <a:defRPr sz="2000" b="1"/>
            </a:lvl2pPr>
            <a:lvl3pPr marL="914377" indent="0">
              <a:buNone/>
              <a:defRPr sz="19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5"/>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94525753"/>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Footer Placeholder 3"/>
          <p:cNvSpPr>
            <a:spLocks noGrp="1"/>
          </p:cNvSpPr>
          <p:nvPr>
            <p:ph type="ftr" sz="quarter" idx="11"/>
          </p:nvPr>
        </p:nvSpPr>
        <p:spPr>
          <a:xfrm>
            <a:off x="3686186" y="6459786"/>
            <a:ext cx="4822804" cy="365125"/>
          </a:xfrm>
          <a:prstGeom prst="rect">
            <a:avLst/>
          </a:prstGeom>
        </p:spPr>
        <p:txBody>
          <a:bodyPr lIns="91438" tIns="45719" rIns="91438" bIns="45719"/>
          <a:lstStyle/>
          <a:p>
            <a:pPr defTabSz="457189"/>
            <a:endParaRPr lang="en-US" dirty="0">
              <a:solidFill>
                <a:srgbClr val="000000"/>
              </a:solidFill>
            </a:endParaRPr>
          </a:p>
        </p:txBody>
      </p:sp>
    </p:spTree>
    <p:extLst>
      <p:ext uri="{BB962C8B-B14F-4D97-AF65-F5344CB8AC3E}">
        <p14:creationId xmlns:p14="http://schemas.microsoft.com/office/powerpoint/2010/main" val="1264979196"/>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1235826" y="6492876"/>
            <a:ext cx="2472271" cy="365125"/>
          </a:xfrm>
          <a:prstGeom prst="rect">
            <a:avLst/>
          </a:prstGeom>
        </p:spPr>
        <p:txBody>
          <a:bodyPr lIns="91438" tIns="45719" rIns="91438" bIns="45719"/>
          <a:lstStyle/>
          <a:p>
            <a:pPr defTabSz="457189"/>
            <a:fld id="{49B74239-73C9-4B55-8B1C-66BCA0FCF2F2}" type="datetime1">
              <a:rPr lang="en-US" smtClean="0">
                <a:solidFill>
                  <a:srgbClr val="000000"/>
                </a:solidFill>
              </a:rPr>
              <a:pPr defTabSz="457189"/>
              <a:t>11/16/2016</a:t>
            </a:fld>
            <a:endParaRPr lang="en-US" dirty="0">
              <a:solidFill>
                <a:srgbClr val="000000"/>
              </a:solidFill>
            </a:endParaRPr>
          </a:p>
        </p:txBody>
      </p:sp>
      <p:sp>
        <p:nvSpPr>
          <p:cNvPr id="8" name="Footer Placeholder 7"/>
          <p:cNvSpPr>
            <a:spLocks noGrp="1"/>
          </p:cNvSpPr>
          <p:nvPr>
            <p:ph type="ftr" sz="quarter" idx="11"/>
          </p:nvPr>
        </p:nvSpPr>
        <p:spPr>
          <a:xfrm>
            <a:off x="3686186" y="6459786"/>
            <a:ext cx="4822804" cy="365125"/>
          </a:xfrm>
          <a:prstGeom prst="rect">
            <a:avLst/>
          </a:prstGeom>
        </p:spPr>
        <p:txBody>
          <a:bodyPr lIns="91438" tIns="45719" rIns="91438" bIns="45719"/>
          <a:lstStyle>
            <a:lvl1pPr>
              <a:defRPr>
                <a:solidFill>
                  <a:srgbClr val="FFFFFF"/>
                </a:solidFill>
              </a:defRPr>
            </a:lvl1pPr>
          </a:lstStyle>
          <a:p>
            <a:pPr defTabSz="457189"/>
            <a:endParaRPr lang="en-US" dirty="0"/>
          </a:p>
        </p:txBody>
      </p:sp>
      <p:sp>
        <p:nvSpPr>
          <p:cNvPr id="9" name="Slide Number Placeholder 8"/>
          <p:cNvSpPr>
            <a:spLocks noGrp="1"/>
          </p:cNvSpPr>
          <p:nvPr>
            <p:ph type="sldNum" sz="quarter" idx="12"/>
          </p:nvPr>
        </p:nvSpPr>
        <p:spPr>
          <a:xfrm>
            <a:off x="1" y="6492876"/>
            <a:ext cx="1312025" cy="365125"/>
          </a:xfrm>
          <a:prstGeom prst="rect">
            <a:avLst/>
          </a:prstGeom>
        </p:spPr>
        <p:txBody>
          <a:bodyPr lIns="91438" tIns="45719" rIns="91438" bIns="45719"/>
          <a:lstStyle/>
          <a:p>
            <a:pPr defTabSz="457189"/>
            <a:fld id="{4FAB73BC-B049-4115-A692-8D63A059BFB8}" type="slidenum">
              <a:rPr lang="en-US" dirty="0">
                <a:solidFill>
                  <a:srgbClr val="000000"/>
                </a:solidFill>
              </a:rPr>
              <a:pPr defTabSz="457189"/>
              <a:t>‹#›</a:t>
            </a:fld>
            <a:endParaRPr lang="en-US" dirty="0">
              <a:solidFill>
                <a:srgbClr val="000000"/>
              </a:solidFill>
            </a:endParaRPr>
          </a:p>
        </p:txBody>
      </p:sp>
    </p:spTree>
    <p:extLst>
      <p:ext uri="{BB962C8B-B14F-4D97-AF65-F5344CB8AC3E}">
        <p14:creationId xmlns:p14="http://schemas.microsoft.com/office/powerpoint/2010/main" val="2735936710"/>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8"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1"/>
            <a:ext cx="3200400" cy="3379124"/>
          </a:xfrm>
        </p:spPr>
        <p:txBody>
          <a:bodyPr lIns="91438" rIns="91438">
            <a:normAutofit/>
          </a:bodyPr>
          <a:lstStyle>
            <a:lvl1pPr marL="0" indent="0">
              <a:buNone/>
              <a:defRPr sz="1500">
                <a:solidFill>
                  <a:srgbClr val="FFFFFF"/>
                </a:solidFill>
              </a:defRPr>
            </a:lvl1pPr>
            <a:lvl2pPr marL="457189" indent="0">
              <a:buNone/>
              <a:defRPr sz="1200"/>
            </a:lvl2pPr>
            <a:lvl3pPr marL="914377" indent="0">
              <a:buNone/>
              <a:defRPr sz="11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3" y="6459786"/>
            <a:ext cx="2618511" cy="365125"/>
          </a:xfrm>
          <a:prstGeom prst="rect">
            <a:avLst/>
          </a:prstGeom>
        </p:spPr>
        <p:txBody>
          <a:bodyPr lIns="91438" tIns="45719" rIns="91438" bIns="45719"/>
          <a:lstStyle>
            <a:lvl1pPr algn="l">
              <a:defRPr/>
            </a:lvl1pPr>
          </a:lstStyle>
          <a:p>
            <a:pPr defTabSz="457189"/>
            <a:fld id="{CBBD38C9-86BE-42BA-90B7-7B0F222A966C}" type="datetime1">
              <a:rPr lang="en-US" smtClean="0">
                <a:solidFill>
                  <a:srgbClr val="000000"/>
                </a:solidFill>
              </a:rPr>
              <a:pPr defTabSz="457189"/>
              <a:t>11/16/2016</a:t>
            </a:fld>
            <a:endParaRPr lang="en-US" dirty="0">
              <a:solidFill>
                <a:srgbClr val="000000"/>
              </a:solidFill>
            </a:endParaRPr>
          </a:p>
        </p:txBody>
      </p:sp>
      <p:sp>
        <p:nvSpPr>
          <p:cNvPr id="6" name="Footer Placeholder 5"/>
          <p:cNvSpPr>
            <a:spLocks noGrp="1"/>
          </p:cNvSpPr>
          <p:nvPr>
            <p:ph type="ftr" sz="quarter" idx="11"/>
          </p:nvPr>
        </p:nvSpPr>
        <p:spPr>
          <a:xfrm>
            <a:off x="4800600" y="6459786"/>
            <a:ext cx="4648200" cy="365125"/>
          </a:xfrm>
          <a:prstGeom prst="rect">
            <a:avLst/>
          </a:prstGeom>
        </p:spPr>
        <p:txBody>
          <a:bodyPr lIns="91438" tIns="45719" rIns="91438" bIns="45719"/>
          <a:lstStyle>
            <a:lvl1pPr algn="l">
              <a:defRPr>
                <a:solidFill>
                  <a:schemeClr val="tx2"/>
                </a:solidFill>
              </a:defRPr>
            </a:lvl1pPr>
          </a:lstStyle>
          <a:p>
            <a:pPr defTabSz="457189"/>
            <a:endParaRPr lang="en-US" dirty="0">
              <a:solidFill>
                <a:srgbClr val="637052"/>
              </a:solidFill>
            </a:endParaRPr>
          </a:p>
        </p:txBody>
      </p:sp>
      <p:sp>
        <p:nvSpPr>
          <p:cNvPr id="7" name="Slide Number Placeholder 6"/>
          <p:cNvSpPr>
            <a:spLocks noGrp="1"/>
          </p:cNvSpPr>
          <p:nvPr>
            <p:ph type="sldNum" sz="quarter" idx="12"/>
          </p:nvPr>
        </p:nvSpPr>
        <p:spPr>
          <a:xfrm>
            <a:off x="1" y="6492876"/>
            <a:ext cx="1312025" cy="365125"/>
          </a:xfrm>
          <a:prstGeom prst="rect">
            <a:avLst/>
          </a:prstGeom>
        </p:spPr>
        <p:txBody>
          <a:bodyPr lIns="91438" tIns="45719" rIns="91438" bIns="45719"/>
          <a:lstStyle>
            <a:lvl1pPr>
              <a:defRPr>
                <a:solidFill>
                  <a:schemeClr val="tx2"/>
                </a:solidFill>
              </a:defRPr>
            </a:lvl1pPr>
          </a:lstStyle>
          <a:p>
            <a:pPr defTabSz="457189"/>
            <a:fld id="{4FAB73BC-B049-4115-A692-8D63A059BFB8}" type="slidenum">
              <a:rPr lang="en-US" dirty="0">
                <a:solidFill>
                  <a:srgbClr val="637052"/>
                </a:solidFill>
              </a:rPr>
              <a:pPr defTabSz="457189"/>
              <a:t>‹#›</a:t>
            </a:fld>
            <a:endParaRPr lang="en-US" dirty="0">
              <a:solidFill>
                <a:srgbClr val="637052"/>
              </a:solidFill>
            </a:endParaRPr>
          </a:p>
        </p:txBody>
      </p:sp>
    </p:spTree>
    <p:extLst>
      <p:ext uri="{BB962C8B-B14F-4D97-AF65-F5344CB8AC3E}">
        <p14:creationId xmlns:p14="http://schemas.microsoft.com/office/powerpoint/2010/main" val="411820245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0983" y="221674"/>
            <a:ext cx="11369963" cy="738909"/>
          </a:xfrm>
        </p:spPr>
        <p:txBody>
          <a:bodyPr/>
          <a:lstStyle>
            <a:lvl1pPr marL="0">
              <a:defRPr/>
            </a:lvl1pPr>
          </a:lstStyle>
          <a:p>
            <a:r>
              <a:rPr lang="en-US" dirty="0" smtClean="0"/>
              <a:t>Click to edit Master title style</a:t>
            </a:r>
            <a:endParaRPr lang="en-US" dirty="0"/>
          </a:p>
        </p:txBody>
      </p:sp>
      <p:sp>
        <p:nvSpPr>
          <p:cNvPr id="3" name="Content Placeholder 2"/>
          <p:cNvSpPr>
            <a:spLocks noGrp="1"/>
          </p:cNvSpPr>
          <p:nvPr>
            <p:ph idx="1" hasCustomPrompt="1"/>
          </p:nvPr>
        </p:nvSpPr>
        <p:spPr>
          <a:xfrm>
            <a:off x="350983" y="1219200"/>
            <a:ext cx="11406908" cy="5384800"/>
          </a:xfrm>
        </p:spPr>
        <p:txBody>
          <a:bodyPr/>
          <a:lstStyle>
            <a:lvl1pPr marL="285744" indent="-285744">
              <a:defRPr sz="2800"/>
            </a:lvl1pPr>
            <a:lvl2pPr>
              <a:defRPr sz="2800"/>
            </a:lvl2pPr>
            <a:lvl3pPr>
              <a:defRPr sz="2800"/>
            </a:lvl3pPr>
            <a:lvl4pPr>
              <a:defRPr sz="2800"/>
            </a:lvl4pPr>
            <a:lvl5pPr>
              <a:defRPr sz="2800"/>
            </a:lvl5pPr>
          </a:lstStyle>
          <a:p>
            <a:pPr lvl="0"/>
            <a:r>
              <a:rPr lang="en-US" dirty="0" smtClean="0"/>
              <a:t> Click to edit Master text styles</a:t>
            </a:r>
          </a:p>
          <a:p>
            <a:pPr lvl="1"/>
            <a:r>
              <a:rPr lang="en-US" dirty="0" smtClean="0"/>
              <a:t> Second level</a:t>
            </a:r>
          </a:p>
          <a:p>
            <a:pPr lvl="2"/>
            <a:r>
              <a:rPr lang="en-US" dirty="0" smtClean="0"/>
              <a:t> Third level</a:t>
            </a:r>
          </a:p>
          <a:p>
            <a:pPr lvl="3"/>
            <a:r>
              <a:rPr lang="en-US" dirty="0" smtClean="0"/>
              <a:t> Fourth level</a:t>
            </a:r>
          </a:p>
          <a:p>
            <a:pPr lvl="4"/>
            <a:r>
              <a:rPr lang="en-US" dirty="0" smtClean="0"/>
              <a:t> Fifth level</a:t>
            </a:r>
            <a:endParaRPr lang="en-US" dirty="0"/>
          </a:p>
        </p:txBody>
      </p:sp>
    </p:spTree>
    <p:extLst>
      <p:ext uri="{BB962C8B-B14F-4D97-AF65-F5344CB8AC3E}">
        <p14:creationId xmlns:p14="http://schemas.microsoft.com/office/powerpoint/2010/main" val="891225265"/>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7"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38" tIns="0" rIns="91438"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7" y="1"/>
            <a:ext cx="12191985" cy="4915076"/>
          </a:xfrm>
          <a:blipFill>
            <a:blip r:embed="rId2"/>
            <a:stretch>
              <a:fillRect/>
            </a:stretch>
          </a:blipFill>
        </p:spPr>
        <p:txBody>
          <a:bodyPr lIns="457189" tIns="457189" anchor="t"/>
          <a:lstStyle>
            <a:lvl1pPr marL="0" indent="0">
              <a:buNone/>
              <a:defRPr sz="3200">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38" tIns="0" rIns="91438" bIns="0">
            <a:normAutofit/>
          </a:bodyPr>
          <a:lstStyle>
            <a:lvl1pPr marL="0" indent="0">
              <a:spcBef>
                <a:spcPts val="0"/>
              </a:spcBef>
              <a:spcAft>
                <a:spcPts val="600"/>
              </a:spcAft>
              <a:buNone/>
              <a:defRPr sz="1500">
                <a:solidFill>
                  <a:srgbClr val="FFFFFF"/>
                </a:solidFill>
              </a:defRPr>
            </a:lvl1pPr>
            <a:lvl2pPr marL="457189" indent="0">
              <a:buNone/>
              <a:defRPr sz="1200"/>
            </a:lvl2pPr>
            <a:lvl3pPr marL="914377" indent="0">
              <a:buNone/>
              <a:defRPr sz="11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1235826" y="6492876"/>
            <a:ext cx="2472271" cy="365125"/>
          </a:xfrm>
          <a:prstGeom prst="rect">
            <a:avLst/>
          </a:prstGeom>
        </p:spPr>
        <p:txBody>
          <a:bodyPr lIns="91438" tIns="45719" rIns="91438" bIns="45719"/>
          <a:lstStyle/>
          <a:p>
            <a:pPr defTabSz="457189"/>
            <a:fld id="{4B6B361E-9349-48BF-A2EB-601B2C053CB0}" type="datetime1">
              <a:rPr lang="en-US" smtClean="0">
                <a:solidFill>
                  <a:srgbClr val="000000"/>
                </a:solidFill>
              </a:rPr>
              <a:pPr defTabSz="457189"/>
              <a:t>11/16/2016</a:t>
            </a:fld>
            <a:endParaRPr lang="en-US" dirty="0">
              <a:solidFill>
                <a:srgbClr val="000000"/>
              </a:solidFill>
            </a:endParaRPr>
          </a:p>
        </p:txBody>
      </p:sp>
      <p:sp>
        <p:nvSpPr>
          <p:cNvPr id="6" name="Footer Placeholder 5"/>
          <p:cNvSpPr>
            <a:spLocks noGrp="1"/>
          </p:cNvSpPr>
          <p:nvPr>
            <p:ph type="ftr" sz="quarter" idx="11"/>
          </p:nvPr>
        </p:nvSpPr>
        <p:spPr>
          <a:xfrm>
            <a:off x="3686186" y="6459786"/>
            <a:ext cx="4822804" cy="365125"/>
          </a:xfrm>
          <a:prstGeom prst="rect">
            <a:avLst/>
          </a:prstGeom>
        </p:spPr>
        <p:txBody>
          <a:bodyPr lIns="91438" tIns="45719" rIns="91438" bIns="45719"/>
          <a:lstStyle/>
          <a:p>
            <a:pPr defTabSz="457189"/>
            <a:endParaRPr lang="en-US" dirty="0">
              <a:solidFill>
                <a:srgbClr val="000000"/>
              </a:solidFill>
            </a:endParaRPr>
          </a:p>
        </p:txBody>
      </p:sp>
      <p:sp>
        <p:nvSpPr>
          <p:cNvPr id="7" name="Slide Number Placeholder 6"/>
          <p:cNvSpPr>
            <a:spLocks noGrp="1"/>
          </p:cNvSpPr>
          <p:nvPr>
            <p:ph type="sldNum" sz="quarter" idx="12"/>
          </p:nvPr>
        </p:nvSpPr>
        <p:spPr>
          <a:xfrm>
            <a:off x="1" y="6492876"/>
            <a:ext cx="1312025" cy="365125"/>
          </a:xfrm>
          <a:prstGeom prst="rect">
            <a:avLst/>
          </a:prstGeom>
        </p:spPr>
        <p:txBody>
          <a:bodyPr lIns="91438" tIns="45719" rIns="91438" bIns="45719"/>
          <a:lstStyle/>
          <a:p>
            <a:pPr defTabSz="457189"/>
            <a:fld id="{4FAB73BC-B049-4115-A692-8D63A059BFB8}" type="slidenum">
              <a:rPr lang="en-US" dirty="0">
                <a:solidFill>
                  <a:srgbClr val="000000"/>
                </a:solidFill>
              </a:rPr>
              <a:pPr defTabSz="457189"/>
              <a:t>‹#›</a:t>
            </a:fld>
            <a:endParaRPr lang="en-US" dirty="0">
              <a:solidFill>
                <a:srgbClr val="000000"/>
              </a:solidFill>
            </a:endParaRPr>
          </a:p>
        </p:txBody>
      </p:sp>
    </p:spTree>
    <p:extLst>
      <p:ext uri="{BB962C8B-B14F-4D97-AF65-F5344CB8AC3E}">
        <p14:creationId xmlns:p14="http://schemas.microsoft.com/office/powerpoint/2010/main" val="2696043922"/>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19" tIns="0" rIns="45719"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50934915"/>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414779"/>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1" y="414778"/>
            <a:ext cx="7734300" cy="5757423"/>
          </a:xfrm>
        </p:spPr>
        <p:txBody>
          <a:bodyPr vert="eaVert" lIns="45719" tIns="0" rIns="45719"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235826" y="6492876"/>
            <a:ext cx="2472271" cy="365125"/>
          </a:xfrm>
          <a:prstGeom prst="rect">
            <a:avLst/>
          </a:prstGeom>
        </p:spPr>
        <p:txBody>
          <a:bodyPr lIns="91438" tIns="45719" rIns="91438" bIns="45719"/>
          <a:lstStyle/>
          <a:p>
            <a:pPr defTabSz="457189"/>
            <a:fld id="{1F56B9F7-9E1C-4C33-AB30-BDE552BC588B}" type="datetime1">
              <a:rPr lang="en-US" smtClean="0">
                <a:solidFill>
                  <a:srgbClr val="000000"/>
                </a:solidFill>
              </a:rPr>
              <a:pPr defTabSz="457189"/>
              <a:t>11/16/2016</a:t>
            </a:fld>
            <a:endParaRPr lang="en-US" dirty="0">
              <a:solidFill>
                <a:srgbClr val="000000"/>
              </a:solidFill>
            </a:endParaRPr>
          </a:p>
        </p:txBody>
      </p:sp>
      <p:sp>
        <p:nvSpPr>
          <p:cNvPr id="5" name="Footer Placeholder 4"/>
          <p:cNvSpPr>
            <a:spLocks noGrp="1"/>
          </p:cNvSpPr>
          <p:nvPr>
            <p:ph type="ftr" sz="quarter" idx="11"/>
          </p:nvPr>
        </p:nvSpPr>
        <p:spPr>
          <a:xfrm>
            <a:off x="3686186" y="6459786"/>
            <a:ext cx="4822804" cy="365125"/>
          </a:xfrm>
          <a:prstGeom prst="rect">
            <a:avLst/>
          </a:prstGeom>
        </p:spPr>
        <p:txBody>
          <a:bodyPr lIns="91438" tIns="45719" rIns="91438" bIns="45719"/>
          <a:lstStyle/>
          <a:p>
            <a:pPr defTabSz="457189"/>
            <a:endParaRPr lang="en-US" dirty="0">
              <a:solidFill>
                <a:srgbClr val="000000"/>
              </a:solidFill>
            </a:endParaRPr>
          </a:p>
        </p:txBody>
      </p:sp>
      <p:sp>
        <p:nvSpPr>
          <p:cNvPr id="6" name="Slide Number Placeholder 5"/>
          <p:cNvSpPr>
            <a:spLocks noGrp="1"/>
          </p:cNvSpPr>
          <p:nvPr>
            <p:ph type="sldNum" sz="quarter" idx="12"/>
          </p:nvPr>
        </p:nvSpPr>
        <p:spPr>
          <a:xfrm>
            <a:off x="1" y="6492876"/>
            <a:ext cx="1312025" cy="365125"/>
          </a:xfrm>
          <a:prstGeom prst="rect">
            <a:avLst/>
          </a:prstGeom>
        </p:spPr>
        <p:txBody>
          <a:bodyPr lIns="91438" tIns="45719" rIns="91438" bIns="45719"/>
          <a:lstStyle/>
          <a:p>
            <a:pPr defTabSz="457189"/>
            <a:fld id="{4FAB73BC-B049-4115-A692-8D63A059BFB8}" type="slidenum">
              <a:rPr lang="en-US" dirty="0">
                <a:solidFill>
                  <a:srgbClr val="000000"/>
                </a:solidFill>
              </a:rPr>
              <a:pPr defTabSz="457189"/>
              <a:t>‹#›</a:t>
            </a:fld>
            <a:endParaRPr lang="en-US" dirty="0">
              <a:solidFill>
                <a:srgbClr val="000000"/>
              </a:solidFill>
            </a:endParaRPr>
          </a:p>
        </p:txBody>
      </p:sp>
    </p:spTree>
    <p:extLst>
      <p:ext uri="{BB962C8B-B14F-4D97-AF65-F5344CB8AC3E}">
        <p14:creationId xmlns:p14="http://schemas.microsoft.com/office/powerpoint/2010/main" val="874572188"/>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6400" y="381000"/>
            <a:ext cx="11203517" cy="609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06400" y="1371600"/>
            <a:ext cx="55372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46800" y="1371600"/>
            <a:ext cx="55372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061"/>
          <p:cNvSpPr>
            <a:spLocks noGrp="1" noChangeArrowheads="1"/>
          </p:cNvSpPr>
          <p:nvPr>
            <p:ph type="sldNum" sz="quarter" idx="10"/>
          </p:nvPr>
        </p:nvSpPr>
        <p:spPr>
          <a:xfrm>
            <a:off x="9652000" y="6477000"/>
            <a:ext cx="2540000" cy="381000"/>
          </a:xfrm>
          <a:prstGeom prst="rect">
            <a:avLst/>
          </a:prstGeom>
          <a:ln/>
        </p:spPr>
        <p:txBody>
          <a:bodyPr/>
          <a:lstStyle>
            <a:lvl1pPr>
              <a:defRPr/>
            </a:lvl1pPr>
          </a:lstStyle>
          <a:p>
            <a:pPr defTabSz="457189"/>
            <a:fld id="{F8AEC942-2407-433B-A893-91FC14D7604A}" type="slidenum">
              <a:rPr lang="en-US" altLang="en-US">
                <a:solidFill>
                  <a:srgbClr val="000000"/>
                </a:solidFill>
              </a:rPr>
              <a:pPr defTabSz="457189"/>
              <a:t>‹#›</a:t>
            </a:fld>
            <a:endParaRPr lang="en-US" altLang="en-US">
              <a:solidFill>
                <a:srgbClr val="000000"/>
              </a:solidFill>
            </a:endParaRPr>
          </a:p>
        </p:txBody>
      </p:sp>
    </p:spTree>
    <p:extLst>
      <p:ext uri="{BB962C8B-B14F-4D97-AF65-F5344CB8AC3E}">
        <p14:creationId xmlns:p14="http://schemas.microsoft.com/office/powerpoint/2010/main" val="4220437932"/>
      </p:ext>
    </p:extLst>
  </p:cSld>
  <p:clrMapOvr>
    <a:masterClrMapping/>
  </p:clrMapOvr>
  <p:transition>
    <p:zoom/>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1" baseline="0">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38" rIns="91438">
            <a:normAutofit/>
          </a:bodyPr>
          <a:lstStyle>
            <a:lvl1pPr marL="0" indent="0" algn="l">
              <a:buNone/>
              <a:defRPr sz="2400" cap="all" spc="200" baseline="0">
                <a:solidFill>
                  <a:schemeClr val="tx2"/>
                </a:solidFill>
                <a:latin typeface="+mj-lt"/>
              </a:defRPr>
            </a:lvl1pPr>
            <a:lvl2pPr marL="457189" indent="0" algn="ctr">
              <a:buNone/>
              <a:defRPr sz="2400"/>
            </a:lvl2pPr>
            <a:lvl3pPr marL="914377" indent="0" algn="ctr">
              <a:buNone/>
              <a:defRPr sz="2400"/>
            </a:lvl3pPr>
            <a:lvl4pPr marL="1371566" indent="0" algn="ctr">
              <a:buNone/>
              <a:defRPr sz="2000"/>
            </a:lvl4pPr>
            <a:lvl5pPr marL="1828754" indent="0" algn="ctr">
              <a:buNone/>
              <a:defRPr sz="2000"/>
            </a:lvl5pPr>
            <a:lvl6pPr marL="2285943" indent="0" algn="ctr">
              <a:buNone/>
              <a:defRPr sz="2000"/>
            </a:lvl6pPr>
            <a:lvl7pPr marL="2743131" indent="0" algn="ctr">
              <a:buNone/>
              <a:defRPr sz="2000"/>
            </a:lvl7pPr>
            <a:lvl8pPr marL="3200320" indent="0" algn="ctr">
              <a:buNone/>
              <a:defRPr sz="2000"/>
            </a:lvl8pPr>
            <a:lvl9pPr marL="3657509"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1235826" y="6492876"/>
            <a:ext cx="2472271" cy="365125"/>
          </a:xfrm>
          <a:prstGeom prst="rect">
            <a:avLst/>
          </a:prstGeom>
        </p:spPr>
        <p:txBody>
          <a:bodyPr lIns="91438" tIns="45719" rIns="91438" bIns="45719"/>
          <a:lstStyle/>
          <a:p>
            <a:pPr defTabSz="457189"/>
            <a:fld id="{A74FD837-5F73-463E-A392-08FE1038F11B}" type="datetime1">
              <a:rPr lang="en-US" smtClean="0">
                <a:solidFill>
                  <a:srgbClr val="000000"/>
                </a:solidFill>
              </a:rPr>
              <a:pPr defTabSz="457189"/>
              <a:t>11/16/2016</a:t>
            </a:fld>
            <a:endParaRPr lang="en-US" dirty="0">
              <a:solidFill>
                <a:srgbClr val="000000"/>
              </a:solidFill>
            </a:endParaRPr>
          </a:p>
        </p:txBody>
      </p:sp>
      <p:sp>
        <p:nvSpPr>
          <p:cNvPr id="6" name="Slide Number Placeholder 5"/>
          <p:cNvSpPr>
            <a:spLocks noGrp="1"/>
          </p:cNvSpPr>
          <p:nvPr>
            <p:ph type="sldNum" sz="quarter" idx="12"/>
          </p:nvPr>
        </p:nvSpPr>
        <p:spPr>
          <a:xfrm>
            <a:off x="1" y="6492876"/>
            <a:ext cx="1312025" cy="365125"/>
          </a:xfrm>
          <a:prstGeom prst="rect">
            <a:avLst/>
          </a:prstGeom>
        </p:spPr>
        <p:txBody>
          <a:bodyPr lIns="91438" tIns="45719" rIns="91438" bIns="45719"/>
          <a:lstStyle/>
          <a:p>
            <a:pPr defTabSz="457189"/>
            <a:fld id="{4FAB73BC-B049-4115-A692-8D63A059BFB8}" type="slidenum">
              <a:rPr lang="en-US" dirty="0">
                <a:solidFill>
                  <a:srgbClr val="000000"/>
                </a:solidFill>
              </a:rPr>
              <a:pPr defTabSz="457189"/>
              <a:t>‹#›</a:t>
            </a:fld>
            <a:endParaRPr lang="en-US" dirty="0">
              <a:solidFill>
                <a:srgbClr val="000000"/>
              </a:solidFill>
            </a:endParaRPr>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1475462"/>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0983" y="221674"/>
            <a:ext cx="11369963" cy="738909"/>
          </a:xfrm>
        </p:spPr>
        <p:txBody>
          <a:bodyPr/>
          <a:lstStyle>
            <a:lvl1pPr marL="0">
              <a:defRPr/>
            </a:lvl1pPr>
          </a:lstStyle>
          <a:p>
            <a:r>
              <a:rPr lang="en-US" dirty="0" smtClean="0"/>
              <a:t>Click to edit Master title style</a:t>
            </a:r>
            <a:endParaRPr lang="en-US" dirty="0"/>
          </a:p>
        </p:txBody>
      </p:sp>
      <p:sp>
        <p:nvSpPr>
          <p:cNvPr id="3" name="Content Placeholder 2"/>
          <p:cNvSpPr>
            <a:spLocks noGrp="1"/>
          </p:cNvSpPr>
          <p:nvPr>
            <p:ph idx="1" hasCustomPrompt="1"/>
          </p:nvPr>
        </p:nvSpPr>
        <p:spPr>
          <a:xfrm>
            <a:off x="350983" y="1219200"/>
            <a:ext cx="11406908" cy="5384800"/>
          </a:xfrm>
        </p:spPr>
        <p:txBody>
          <a:bodyPr/>
          <a:lstStyle>
            <a:lvl1pPr marL="285744" indent="-285744">
              <a:defRPr sz="2800"/>
            </a:lvl1pPr>
            <a:lvl2pPr>
              <a:defRPr sz="2800"/>
            </a:lvl2pPr>
            <a:lvl3pPr>
              <a:defRPr sz="2800"/>
            </a:lvl3pPr>
            <a:lvl4pPr>
              <a:defRPr sz="2800"/>
            </a:lvl4pPr>
            <a:lvl5pPr>
              <a:defRPr sz="2800"/>
            </a:lvl5pPr>
          </a:lstStyle>
          <a:p>
            <a:pPr lvl="0"/>
            <a:r>
              <a:rPr lang="en-US" dirty="0" smtClean="0"/>
              <a:t> Click to edit Master text styles</a:t>
            </a:r>
          </a:p>
          <a:p>
            <a:pPr lvl="1"/>
            <a:r>
              <a:rPr lang="en-US" dirty="0" smtClean="0"/>
              <a:t> Second level</a:t>
            </a:r>
          </a:p>
          <a:p>
            <a:pPr lvl="2"/>
            <a:r>
              <a:rPr lang="en-US" dirty="0" smtClean="0"/>
              <a:t> Third level</a:t>
            </a:r>
          </a:p>
          <a:p>
            <a:pPr lvl="3"/>
            <a:r>
              <a:rPr lang="en-US" dirty="0" smtClean="0"/>
              <a:t> Fourth level</a:t>
            </a:r>
          </a:p>
          <a:p>
            <a:pPr lvl="4"/>
            <a:r>
              <a:rPr lang="en-US" dirty="0" smtClean="0"/>
              <a:t> Fifth level</a:t>
            </a:r>
            <a:endParaRPr lang="en-US" dirty="0"/>
          </a:p>
        </p:txBody>
      </p:sp>
    </p:spTree>
    <p:extLst>
      <p:ext uri="{BB962C8B-B14F-4D97-AF65-F5344CB8AC3E}">
        <p14:creationId xmlns:p14="http://schemas.microsoft.com/office/powerpoint/2010/main" val="162088535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2059"/>
          <p:cNvSpPr>
            <a:spLocks noGrp="1" noChangeArrowheads="1"/>
          </p:cNvSpPr>
          <p:nvPr>
            <p:ph type="dt" sz="half" idx="10"/>
          </p:nvPr>
        </p:nvSpPr>
        <p:spPr>
          <a:xfrm>
            <a:off x="406400" y="6477000"/>
            <a:ext cx="2540000" cy="381000"/>
          </a:xfrm>
          <a:prstGeom prst="rect">
            <a:avLst/>
          </a:prstGeom>
        </p:spPr>
        <p:txBody>
          <a:bodyPr/>
          <a:lstStyle>
            <a:lvl1pPr>
              <a:defRPr/>
            </a:lvl1pPr>
          </a:lstStyle>
          <a:p>
            <a:pPr>
              <a:defRPr/>
            </a:pPr>
            <a:fld id="{D7837AC2-9BE2-444C-8CE6-B0E750792131}" type="datetime4">
              <a:rPr lang="en-US"/>
              <a:pPr>
                <a:defRPr/>
              </a:pPr>
              <a:t>November 16, 2016</a:t>
            </a:fld>
            <a:endParaRPr lang="en-US"/>
          </a:p>
        </p:txBody>
      </p:sp>
      <p:sp>
        <p:nvSpPr>
          <p:cNvPr id="3" name="Rectangle 2060"/>
          <p:cNvSpPr>
            <a:spLocks noGrp="1" noChangeArrowheads="1"/>
          </p:cNvSpPr>
          <p:nvPr>
            <p:ph type="ftr" sz="quarter" idx="11"/>
          </p:nvPr>
        </p:nvSpPr>
        <p:spPr>
          <a:xfrm>
            <a:off x="4470400" y="6477000"/>
            <a:ext cx="3860800" cy="381000"/>
          </a:xfrm>
          <a:prstGeom prst="rect">
            <a:avLst/>
          </a:prstGeom>
        </p:spPr>
        <p:txBody>
          <a:bodyPr/>
          <a:lstStyle>
            <a:lvl1pPr>
              <a:defRPr/>
            </a:lvl1pPr>
          </a:lstStyle>
          <a:p>
            <a:pPr>
              <a:defRPr/>
            </a:pPr>
            <a:r>
              <a:rPr lang="en-US"/>
              <a:t>Data Mining: Concepts and Techniques</a:t>
            </a:r>
          </a:p>
        </p:txBody>
      </p:sp>
      <p:sp>
        <p:nvSpPr>
          <p:cNvPr id="4" name="Rectangle 2061"/>
          <p:cNvSpPr>
            <a:spLocks noGrp="1" noChangeArrowheads="1"/>
          </p:cNvSpPr>
          <p:nvPr>
            <p:ph type="sldNum" sz="quarter" idx="12"/>
          </p:nvPr>
        </p:nvSpPr>
        <p:spPr>
          <a:xfrm>
            <a:off x="9652000" y="6477000"/>
            <a:ext cx="2540000" cy="381000"/>
          </a:xfrm>
          <a:prstGeom prst="rect">
            <a:avLst/>
          </a:prstGeom>
        </p:spPr>
        <p:txBody>
          <a:bodyPr/>
          <a:lstStyle>
            <a:lvl1pPr>
              <a:defRPr/>
            </a:lvl1pPr>
          </a:lstStyle>
          <a:p>
            <a:fld id="{AE9572ED-596B-4F35-A3F4-129CB036085F}" type="slidenum">
              <a:rPr lang="en-US" altLang="en-US"/>
              <a:pPr/>
              <a:t>‹#›</a:t>
            </a:fld>
            <a:endParaRPr lang="en-US" altLang="en-US"/>
          </a:p>
        </p:txBody>
      </p:sp>
    </p:spTree>
    <p:extLst>
      <p:ext uri="{BB962C8B-B14F-4D97-AF65-F5344CB8AC3E}">
        <p14:creationId xmlns:p14="http://schemas.microsoft.com/office/powerpoint/2010/main" val="1585492768"/>
      </p:ext>
    </p:extLst>
  </p:cSld>
  <p:clrMapOvr>
    <a:masterClrMapping/>
  </p:clrMapOvr>
  <p:transition>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1" baseline="0">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38" rIns="91438">
            <a:normAutofit/>
          </a:bodyPr>
          <a:lstStyle>
            <a:lvl1pPr marL="0" indent="0" algn="l">
              <a:buNone/>
              <a:defRPr sz="2400" cap="all" spc="200" baseline="0">
                <a:solidFill>
                  <a:schemeClr val="tx2"/>
                </a:solidFill>
                <a:latin typeface="+mj-lt"/>
              </a:defRPr>
            </a:lvl1pPr>
            <a:lvl2pPr marL="457189" indent="0" algn="ctr">
              <a:buNone/>
              <a:defRPr sz="2400"/>
            </a:lvl2pPr>
            <a:lvl3pPr marL="914377" indent="0" algn="ctr">
              <a:buNone/>
              <a:defRPr sz="2400"/>
            </a:lvl3pPr>
            <a:lvl4pPr marL="1371566" indent="0" algn="ctr">
              <a:buNone/>
              <a:defRPr sz="2000"/>
            </a:lvl4pPr>
            <a:lvl5pPr marL="1828754" indent="0" algn="ctr">
              <a:buNone/>
              <a:defRPr sz="2000"/>
            </a:lvl5pPr>
            <a:lvl6pPr marL="2285943" indent="0" algn="ctr">
              <a:buNone/>
              <a:defRPr sz="2000"/>
            </a:lvl6pPr>
            <a:lvl7pPr marL="2743131" indent="0" algn="ctr">
              <a:buNone/>
              <a:defRPr sz="2000"/>
            </a:lvl7pPr>
            <a:lvl8pPr marL="3200320" indent="0" algn="ctr">
              <a:buNone/>
              <a:defRPr sz="2000"/>
            </a:lvl8pPr>
            <a:lvl9pPr marL="3657509"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1235826" y="6492876"/>
            <a:ext cx="2472271" cy="365125"/>
          </a:xfrm>
          <a:prstGeom prst="rect">
            <a:avLst/>
          </a:prstGeom>
        </p:spPr>
        <p:txBody>
          <a:bodyPr lIns="91438" tIns="45719" rIns="91438" bIns="45719"/>
          <a:lstStyle/>
          <a:p>
            <a:pPr defTabSz="457189"/>
            <a:fld id="{A74FD837-5F73-463E-A392-08FE1038F11B}" type="datetime1">
              <a:rPr lang="en-US" smtClean="0">
                <a:solidFill>
                  <a:srgbClr val="000000"/>
                </a:solidFill>
              </a:rPr>
              <a:pPr defTabSz="457189"/>
              <a:t>11/16/2016</a:t>
            </a:fld>
            <a:endParaRPr lang="en-US" dirty="0">
              <a:solidFill>
                <a:srgbClr val="000000"/>
              </a:solidFill>
            </a:endParaRPr>
          </a:p>
        </p:txBody>
      </p:sp>
      <p:sp>
        <p:nvSpPr>
          <p:cNvPr id="6" name="Slide Number Placeholder 5"/>
          <p:cNvSpPr>
            <a:spLocks noGrp="1"/>
          </p:cNvSpPr>
          <p:nvPr>
            <p:ph type="sldNum" sz="quarter" idx="12"/>
          </p:nvPr>
        </p:nvSpPr>
        <p:spPr>
          <a:xfrm>
            <a:off x="1" y="6492876"/>
            <a:ext cx="1312025" cy="365125"/>
          </a:xfrm>
          <a:prstGeom prst="rect">
            <a:avLst/>
          </a:prstGeom>
        </p:spPr>
        <p:txBody>
          <a:bodyPr lIns="91438" tIns="45719" rIns="91438" bIns="45719"/>
          <a:lstStyle/>
          <a:p>
            <a:pPr defTabSz="457189"/>
            <a:fld id="{4FAB73BC-B049-4115-A692-8D63A059BFB8}" type="slidenum">
              <a:rPr lang="en-US" dirty="0">
                <a:solidFill>
                  <a:srgbClr val="000000"/>
                </a:solidFill>
              </a:rPr>
              <a:pPr defTabSz="457189"/>
              <a:t>‹#›</a:t>
            </a:fld>
            <a:endParaRPr lang="en-US" dirty="0">
              <a:solidFill>
                <a:srgbClr val="000000"/>
              </a:solidFill>
            </a:endParaRPr>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323906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0983" y="221674"/>
            <a:ext cx="11369963" cy="738909"/>
          </a:xfrm>
        </p:spPr>
        <p:txBody>
          <a:bodyPr/>
          <a:lstStyle>
            <a:lvl1pPr marL="0">
              <a:defRPr/>
            </a:lvl1pPr>
          </a:lstStyle>
          <a:p>
            <a:r>
              <a:rPr lang="en-US" dirty="0" smtClean="0"/>
              <a:t>Click to edit Master title style</a:t>
            </a:r>
            <a:endParaRPr lang="en-US" dirty="0"/>
          </a:p>
        </p:txBody>
      </p:sp>
      <p:sp>
        <p:nvSpPr>
          <p:cNvPr id="3" name="Content Placeholder 2"/>
          <p:cNvSpPr>
            <a:spLocks noGrp="1"/>
          </p:cNvSpPr>
          <p:nvPr>
            <p:ph idx="1" hasCustomPrompt="1"/>
          </p:nvPr>
        </p:nvSpPr>
        <p:spPr>
          <a:xfrm>
            <a:off x="350983" y="1219200"/>
            <a:ext cx="11406908" cy="5384800"/>
          </a:xfrm>
        </p:spPr>
        <p:txBody>
          <a:bodyPr/>
          <a:lstStyle>
            <a:lvl1pPr marL="285744" indent="-285744">
              <a:defRPr sz="2800"/>
            </a:lvl1pPr>
            <a:lvl2pPr>
              <a:defRPr sz="2800"/>
            </a:lvl2pPr>
            <a:lvl3pPr>
              <a:defRPr sz="2800"/>
            </a:lvl3pPr>
            <a:lvl4pPr>
              <a:defRPr sz="2800"/>
            </a:lvl4pPr>
            <a:lvl5pPr>
              <a:defRPr sz="2800"/>
            </a:lvl5pPr>
          </a:lstStyle>
          <a:p>
            <a:pPr lvl="0"/>
            <a:r>
              <a:rPr lang="en-US" dirty="0" smtClean="0"/>
              <a:t> Click to edit Master text styles</a:t>
            </a:r>
          </a:p>
          <a:p>
            <a:pPr lvl="1"/>
            <a:r>
              <a:rPr lang="en-US" dirty="0" smtClean="0"/>
              <a:t> Second level</a:t>
            </a:r>
          </a:p>
          <a:p>
            <a:pPr lvl="2"/>
            <a:r>
              <a:rPr lang="en-US" dirty="0" smtClean="0"/>
              <a:t> Third level</a:t>
            </a:r>
          </a:p>
          <a:p>
            <a:pPr lvl="3"/>
            <a:r>
              <a:rPr lang="en-US" dirty="0" smtClean="0"/>
              <a:t> Fourth level</a:t>
            </a:r>
          </a:p>
          <a:p>
            <a:pPr lvl="4"/>
            <a:r>
              <a:rPr lang="en-US" dirty="0" smtClean="0"/>
              <a:t> Fifth level</a:t>
            </a:r>
            <a:endParaRPr lang="en-US" dirty="0"/>
          </a:p>
        </p:txBody>
      </p:sp>
    </p:spTree>
    <p:extLst>
      <p:ext uri="{BB962C8B-B14F-4D97-AF65-F5344CB8AC3E}">
        <p14:creationId xmlns:p14="http://schemas.microsoft.com/office/powerpoint/2010/main" val="291931107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38" rIns="91438" anchor="t" anchorCtr="0">
            <a:normAutofit/>
          </a:bodyPr>
          <a:lstStyle>
            <a:lvl1pPr marL="0" indent="0" algn="ctr">
              <a:buNone/>
              <a:defRPr sz="2800" cap="all" spc="200" baseline="0">
                <a:solidFill>
                  <a:schemeClr val="tx1"/>
                </a:solidFill>
                <a:latin typeface="+mj-lt"/>
              </a:defRPr>
            </a:lvl1pPr>
            <a:lvl2pPr marL="457189" indent="0">
              <a:buNone/>
              <a:defRPr sz="1900">
                <a:solidFill>
                  <a:schemeClr val="tx1">
                    <a:tint val="75000"/>
                  </a:schemeClr>
                </a:solidFill>
              </a:defRPr>
            </a:lvl2pPr>
            <a:lvl3pPr marL="914377" indent="0">
              <a:buNone/>
              <a:defRPr sz="1600">
                <a:solidFill>
                  <a:schemeClr val="tx1">
                    <a:tint val="75000"/>
                  </a:schemeClr>
                </a:solidFill>
              </a:defRPr>
            </a:lvl3pPr>
            <a:lvl4pPr marL="1371566" indent="0">
              <a:buNone/>
              <a:defRPr sz="1500">
                <a:solidFill>
                  <a:schemeClr val="tx1">
                    <a:tint val="75000"/>
                  </a:schemeClr>
                </a:solidFill>
              </a:defRPr>
            </a:lvl4pPr>
            <a:lvl5pPr marL="1828754" indent="0">
              <a:buNone/>
              <a:defRPr sz="1500">
                <a:solidFill>
                  <a:schemeClr val="tx1">
                    <a:tint val="75000"/>
                  </a:schemeClr>
                </a:solidFill>
              </a:defRPr>
            </a:lvl5pPr>
            <a:lvl6pPr marL="2285943" indent="0">
              <a:buNone/>
              <a:defRPr sz="1500">
                <a:solidFill>
                  <a:schemeClr val="tx1">
                    <a:tint val="75000"/>
                  </a:schemeClr>
                </a:solidFill>
              </a:defRPr>
            </a:lvl6pPr>
            <a:lvl7pPr marL="2743131" indent="0">
              <a:buNone/>
              <a:defRPr sz="1500">
                <a:solidFill>
                  <a:schemeClr val="tx1">
                    <a:tint val="75000"/>
                  </a:schemeClr>
                </a:solidFill>
              </a:defRPr>
            </a:lvl7pPr>
            <a:lvl8pPr marL="3200320" indent="0">
              <a:buNone/>
              <a:defRPr sz="1500">
                <a:solidFill>
                  <a:schemeClr val="tx1">
                    <a:tint val="75000"/>
                  </a:schemeClr>
                </a:solidFill>
              </a:defRPr>
            </a:lvl8pPr>
            <a:lvl9pPr marL="3657509" indent="0">
              <a:buNone/>
              <a:defRPr sz="1500">
                <a:solidFill>
                  <a:schemeClr val="tx1">
                    <a:tint val="75000"/>
                  </a:schemeClr>
                </a:solidFill>
              </a:defRPr>
            </a:lvl9pPr>
          </a:lstStyle>
          <a:p>
            <a:pPr lvl="0"/>
            <a:r>
              <a:rPr lang="en-US" dirty="0" smtClean="0"/>
              <a:t>Click to edit Master text styles</a:t>
            </a:r>
          </a:p>
        </p:txBody>
      </p:sp>
      <p:sp>
        <p:nvSpPr>
          <p:cNvPr id="6" name="Slide Number Placeholder 5"/>
          <p:cNvSpPr>
            <a:spLocks noGrp="1"/>
          </p:cNvSpPr>
          <p:nvPr>
            <p:ph type="sldNum" sz="quarter" idx="12"/>
          </p:nvPr>
        </p:nvSpPr>
        <p:spPr>
          <a:xfrm>
            <a:off x="1" y="6492876"/>
            <a:ext cx="1312025" cy="365125"/>
          </a:xfrm>
          <a:prstGeom prst="rect">
            <a:avLst/>
          </a:prstGeom>
        </p:spPr>
        <p:txBody>
          <a:bodyPr lIns="91438" tIns="45719" rIns="91438" bIns="45719"/>
          <a:lstStyle/>
          <a:p>
            <a:pPr defTabSz="457189"/>
            <a:fld id="{4FAB73BC-B049-4115-A692-8D63A059BFB8}" type="slidenum">
              <a:rPr lang="en-US" dirty="0">
                <a:solidFill>
                  <a:srgbClr val="000000"/>
                </a:solidFill>
              </a:rPr>
              <a:pPr defTabSz="457189"/>
              <a:t>‹#›</a:t>
            </a:fld>
            <a:endParaRPr lang="en-US" dirty="0">
              <a:solidFill>
                <a:srgbClr val="000000"/>
              </a:solidFill>
            </a:endParaRPr>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099432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theme" Target="../theme/theme3.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4.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theme" Target="../theme/theme5.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theme" Target="../theme/theme6.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55.xml"/><Relationship Id="rId1"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0985" y="286607"/>
            <a:ext cx="11369963" cy="673979"/>
          </a:xfrm>
          <a:prstGeom prst="rect">
            <a:avLst/>
          </a:prstGeom>
        </p:spPr>
        <p:txBody>
          <a:bodyPr vert="horz" lIns="91436" tIns="45718" rIns="91436" bIns="45718" rtlCol="0" anchor="b">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50983" y="1219203"/>
            <a:ext cx="11406908" cy="5209309"/>
          </a:xfrm>
          <a:prstGeom prst="rect">
            <a:avLst/>
          </a:prstGeom>
        </p:spPr>
        <p:txBody>
          <a:bodyPr vert="horz" lIns="91436" tIns="45718" rIns="91436" bIns="45718" rtlCol="0">
            <a:noAutofit/>
          </a:bodyPr>
          <a:lstStyle/>
          <a:p>
            <a:pPr lvl="0"/>
            <a:r>
              <a:rPr lang="en-US" dirty="0" smtClean="0"/>
              <a:t> Click to edit Master text styles</a:t>
            </a:r>
          </a:p>
          <a:p>
            <a:pPr lvl="1"/>
            <a:r>
              <a:rPr lang="en-US" dirty="0" smtClean="0"/>
              <a:t> Second level</a:t>
            </a:r>
          </a:p>
          <a:p>
            <a:pPr lvl="2"/>
            <a:r>
              <a:rPr lang="en-US" dirty="0" smtClean="0"/>
              <a:t> Third level</a:t>
            </a:r>
          </a:p>
          <a:p>
            <a:pPr lvl="3"/>
            <a:r>
              <a:rPr lang="en-US" dirty="0" smtClean="0"/>
              <a:t> Fourth level</a:t>
            </a:r>
          </a:p>
          <a:p>
            <a:pPr lvl="4"/>
            <a:r>
              <a:rPr lang="en-US" dirty="0" smtClean="0"/>
              <a:t> Fifth level</a:t>
            </a:r>
            <a:endParaRPr lang="en-US" dirty="0"/>
          </a:p>
        </p:txBody>
      </p:sp>
      <p:cxnSp>
        <p:nvCxnSpPr>
          <p:cNvPr id="10" name="Straight Connector 9"/>
          <p:cNvCxnSpPr/>
          <p:nvPr/>
        </p:nvCxnSpPr>
        <p:spPr>
          <a:xfrm>
            <a:off x="591131" y="1100537"/>
            <a:ext cx="109728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txBox="1">
            <a:spLocks/>
          </p:cNvSpPr>
          <p:nvPr userDrawn="1"/>
        </p:nvSpPr>
        <p:spPr>
          <a:xfrm>
            <a:off x="0" y="6565686"/>
            <a:ext cx="1066800" cy="273844"/>
          </a:xfrm>
          <a:prstGeom prst="rect">
            <a:avLst/>
          </a:prstGeom>
        </p:spPr>
        <p:txBody>
          <a:bodyPr lIns="91436" tIns="45718" rIns="91436" bIns="45718"/>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F4F2234-F0AC-4578-99CD-21C2B01FA7D4}" type="slidenum">
              <a:rPr lang="en-US" sz="1600" b="0" smtClean="0"/>
              <a:pPr/>
              <a:t>‹#›</a:t>
            </a:fld>
            <a:endParaRPr lang="en-US" sz="1600" b="0" dirty="0"/>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83" r:id="rId3"/>
  </p:sldLayoutIdLst>
  <p:timing>
    <p:tnLst>
      <p:par>
        <p:cTn id="1" dur="indefinite" restart="never" nodeType="tmRoot"/>
      </p:par>
    </p:tnLst>
  </p:timing>
  <p:hf hdr="0" ftr="0" dt="0"/>
  <p:txStyles>
    <p:titleStyle>
      <a:lvl1pPr algn="ctr" defTabSz="914354" rtl="0" eaLnBrk="1" latinLnBrk="0" hangingPunct="1">
        <a:lnSpc>
          <a:spcPct val="85000"/>
        </a:lnSpc>
        <a:spcBef>
          <a:spcPct val="0"/>
        </a:spcBef>
        <a:buNone/>
        <a:defRPr sz="4400" kern="1200" spc="-51" baseline="0">
          <a:solidFill>
            <a:schemeClr val="tx1"/>
          </a:solidFill>
          <a:effectLst>
            <a:outerShdw blurRad="50800" dist="38100" dir="2700000" algn="tl" rotWithShape="0">
              <a:prstClr val="black">
                <a:alpha val="40000"/>
              </a:prstClr>
            </a:outerShdw>
          </a:effectLst>
          <a:latin typeface="Berlin Sans FB Demi" panose="020E0802020502020306" pitchFamily="34" charset="0"/>
          <a:ea typeface="+mj-ea"/>
          <a:cs typeface="+mj-cs"/>
        </a:defRPr>
      </a:lvl1pPr>
    </p:titleStyle>
    <p:body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0983" y="286604"/>
            <a:ext cx="11369963" cy="673979"/>
          </a:xfrm>
          <a:prstGeom prst="rect">
            <a:avLst/>
          </a:prstGeom>
        </p:spPr>
        <p:txBody>
          <a:bodyPr vert="horz" lIns="91438" tIns="45719" rIns="91438" bIns="45719" rtlCol="0" anchor="b">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50983" y="1219200"/>
            <a:ext cx="11406908" cy="5209309"/>
          </a:xfrm>
          <a:prstGeom prst="rect">
            <a:avLst/>
          </a:prstGeom>
        </p:spPr>
        <p:txBody>
          <a:bodyPr vert="horz" lIns="91438" tIns="45719" rIns="91438" bIns="45719" rtlCol="0">
            <a:noAutofit/>
          </a:bodyPr>
          <a:lstStyle/>
          <a:p>
            <a:pPr lvl="0"/>
            <a:r>
              <a:rPr lang="en-US" dirty="0" smtClean="0"/>
              <a:t> Click to edit Master text styles</a:t>
            </a:r>
          </a:p>
          <a:p>
            <a:pPr lvl="1"/>
            <a:r>
              <a:rPr lang="en-US" dirty="0" smtClean="0"/>
              <a:t> Second level</a:t>
            </a:r>
          </a:p>
          <a:p>
            <a:pPr lvl="2"/>
            <a:r>
              <a:rPr lang="en-US" dirty="0" smtClean="0"/>
              <a:t> Third level</a:t>
            </a:r>
          </a:p>
          <a:p>
            <a:pPr lvl="3"/>
            <a:r>
              <a:rPr lang="en-US" dirty="0" smtClean="0"/>
              <a:t> Fourth level</a:t>
            </a:r>
          </a:p>
          <a:p>
            <a:pPr lvl="4"/>
            <a:r>
              <a:rPr lang="en-US" dirty="0" smtClean="0"/>
              <a:t> Fifth level</a:t>
            </a:r>
            <a:endParaRPr lang="en-US" dirty="0"/>
          </a:p>
        </p:txBody>
      </p:sp>
      <p:cxnSp>
        <p:nvCxnSpPr>
          <p:cNvPr id="10" name="Straight Connector 9"/>
          <p:cNvCxnSpPr/>
          <p:nvPr/>
        </p:nvCxnSpPr>
        <p:spPr>
          <a:xfrm>
            <a:off x="591131" y="1100537"/>
            <a:ext cx="109728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txBox="1">
            <a:spLocks/>
          </p:cNvSpPr>
          <p:nvPr userDrawn="1"/>
        </p:nvSpPr>
        <p:spPr>
          <a:xfrm>
            <a:off x="0" y="6565685"/>
            <a:ext cx="1066800" cy="273844"/>
          </a:xfrm>
          <a:prstGeom prst="rect">
            <a:avLst/>
          </a:prstGeom>
        </p:spPr>
        <p:txBody>
          <a:bodyPr lIns="91438" tIns="45719" rIns="91438" bIns="45719"/>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F4F2234-F0AC-4578-99CD-21C2B01FA7D4}" type="slidenum">
              <a:rPr lang="en-US" sz="1600" smtClean="0">
                <a:solidFill>
                  <a:srgbClr val="000000"/>
                </a:solidFill>
              </a:rPr>
              <a:pPr/>
              <a:t>‹#›</a:t>
            </a:fld>
            <a:endParaRPr lang="en-US" sz="1600" dirty="0">
              <a:solidFill>
                <a:srgbClr val="000000"/>
              </a:solidFill>
            </a:endParaRPr>
          </a:p>
        </p:txBody>
      </p:sp>
    </p:spTree>
    <p:extLst>
      <p:ext uri="{BB962C8B-B14F-4D97-AF65-F5344CB8AC3E}">
        <p14:creationId xmlns:p14="http://schemas.microsoft.com/office/powerpoint/2010/main" val="50351925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timing>
    <p:tnLst>
      <p:par>
        <p:cTn id="1" dur="indefinite" restart="never" nodeType="tmRoot"/>
      </p:par>
    </p:tnLst>
  </p:timing>
  <p:hf hdr="0" ftr="0" dt="0"/>
  <p:txStyles>
    <p:titleStyle>
      <a:lvl1pPr algn="ctr" defTabSz="914377" rtl="0" eaLnBrk="1" latinLnBrk="0" hangingPunct="1">
        <a:lnSpc>
          <a:spcPct val="85000"/>
        </a:lnSpc>
        <a:spcBef>
          <a:spcPct val="0"/>
        </a:spcBef>
        <a:buNone/>
        <a:defRPr sz="4400" kern="1200" spc="-51" baseline="0">
          <a:solidFill>
            <a:schemeClr val="tx1"/>
          </a:solidFill>
          <a:latin typeface="Berlin Sans FB Demi" panose="020E0802020502020306" pitchFamily="34" charset="0"/>
          <a:ea typeface="+mj-ea"/>
          <a:cs typeface="+mj-cs"/>
        </a:defRPr>
      </a:lvl1pPr>
    </p:titleStyle>
    <p:body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p:bodyStyle>
    <p:other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0983" y="286604"/>
            <a:ext cx="11369963" cy="673979"/>
          </a:xfrm>
          <a:prstGeom prst="rect">
            <a:avLst/>
          </a:prstGeom>
        </p:spPr>
        <p:txBody>
          <a:bodyPr vert="horz" lIns="91438" tIns="45719" rIns="91438" bIns="45719" rtlCol="0" anchor="b">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50983" y="1219200"/>
            <a:ext cx="11406908" cy="5209309"/>
          </a:xfrm>
          <a:prstGeom prst="rect">
            <a:avLst/>
          </a:prstGeom>
        </p:spPr>
        <p:txBody>
          <a:bodyPr vert="horz" lIns="91438" tIns="45719" rIns="91438" bIns="45719" rtlCol="0">
            <a:noAutofit/>
          </a:bodyPr>
          <a:lstStyle/>
          <a:p>
            <a:pPr lvl="0"/>
            <a:r>
              <a:rPr lang="en-US" dirty="0" smtClean="0"/>
              <a:t> Click to edit Master text styles</a:t>
            </a:r>
          </a:p>
          <a:p>
            <a:pPr lvl="1"/>
            <a:r>
              <a:rPr lang="en-US" dirty="0" smtClean="0"/>
              <a:t> Second level</a:t>
            </a:r>
          </a:p>
          <a:p>
            <a:pPr lvl="2"/>
            <a:r>
              <a:rPr lang="en-US" dirty="0" smtClean="0"/>
              <a:t> Third level</a:t>
            </a:r>
          </a:p>
          <a:p>
            <a:pPr lvl="3"/>
            <a:r>
              <a:rPr lang="en-US" dirty="0" smtClean="0"/>
              <a:t> Fourth level</a:t>
            </a:r>
          </a:p>
          <a:p>
            <a:pPr lvl="4"/>
            <a:r>
              <a:rPr lang="en-US" dirty="0" smtClean="0"/>
              <a:t> Fifth level</a:t>
            </a:r>
            <a:endParaRPr lang="en-US" dirty="0"/>
          </a:p>
        </p:txBody>
      </p:sp>
      <p:cxnSp>
        <p:nvCxnSpPr>
          <p:cNvPr id="10" name="Straight Connector 9"/>
          <p:cNvCxnSpPr/>
          <p:nvPr/>
        </p:nvCxnSpPr>
        <p:spPr>
          <a:xfrm>
            <a:off x="591131" y="1100537"/>
            <a:ext cx="109728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txBox="1">
            <a:spLocks/>
          </p:cNvSpPr>
          <p:nvPr userDrawn="1"/>
        </p:nvSpPr>
        <p:spPr>
          <a:xfrm>
            <a:off x="0" y="6565685"/>
            <a:ext cx="1066800" cy="273844"/>
          </a:xfrm>
          <a:prstGeom prst="rect">
            <a:avLst/>
          </a:prstGeom>
        </p:spPr>
        <p:txBody>
          <a:bodyPr lIns="91438" tIns="45719" rIns="91438" bIns="45719"/>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F4F2234-F0AC-4578-99CD-21C2B01FA7D4}" type="slidenum">
              <a:rPr lang="en-US" sz="1600" smtClean="0">
                <a:solidFill>
                  <a:srgbClr val="000000"/>
                </a:solidFill>
              </a:rPr>
              <a:pPr/>
              <a:t>‹#›</a:t>
            </a:fld>
            <a:endParaRPr lang="en-US" sz="1600" dirty="0">
              <a:solidFill>
                <a:srgbClr val="000000"/>
              </a:solidFill>
            </a:endParaRPr>
          </a:p>
        </p:txBody>
      </p:sp>
    </p:spTree>
    <p:extLst>
      <p:ext uri="{BB962C8B-B14F-4D97-AF65-F5344CB8AC3E}">
        <p14:creationId xmlns:p14="http://schemas.microsoft.com/office/powerpoint/2010/main" val="3847804443"/>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Lst>
  <p:timing>
    <p:tnLst>
      <p:par>
        <p:cTn id="1" dur="indefinite" restart="never" nodeType="tmRoot"/>
      </p:par>
    </p:tnLst>
  </p:timing>
  <p:hf hdr="0" ftr="0" dt="0"/>
  <p:txStyles>
    <p:titleStyle>
      <a:lvl1pPr algn="ctr" defTabSz="914377" rtl="0" eaLnBrk="1" latinLnBrk="0" hangingPunct="1">
        <a:lnSpc>
          <a:spcPct val="85000"/>
        </a:lnSpc>
        <a:spcBef>
          <a:spcPct val="0"/>
        </a:spcBef>
        <a:buNone/>
        <a:defRPr sz="4400" kern="1200" spc="-51" baseline="0">
          <a:solidFill>
            <a:schemeClr val="tx1"/>
          </a:solidFill>
          <a:latin typeface="Berlin Sans FB Demi" panose="020E0802020502020306" pitchFamily="34" charset="0"/>
          <a:ea typeface="+mj-ea"/>
          <a:cs typeface="+mj-cs"/>
        </a:defRPr>
      </a:lvl1pPr>
    </p:titleStyle>
    <p:body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p:bodyStyle>
    <p:other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0983" y="286604"/>
            <a:ext cx="11369963" cy="673979"/>
          </a:xfrm>
          <a:prstGeom prst="rect">
            <a:avLst/>
          </a:prstGeom>
        </p:spPr>
        <p:txBody>
          <a:bodyPr vert="horz" lIns="91438" tIns="45719" rIns="91438" bIns="45719" rtlCol="0" anchor="b">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50983" y="1219200"/>
            <a:ext cx="11406908" cy="5209309"/>
          </a:xfrm>
          <a:prstGeom prst="rect">
            <a:avLst/>
          </a:prstGeom>
        </p:spPr>
        <p:txBody>
          <a:bodyPr vert="horz" lIns="91438" tIns="45719" rIns="91438" bIns="45719" rtlCol="0">
            <a:noAutofit/>
          </a:bodyPr>
          <a:lstStyle/>
          <a:p>
            <a:pPr lvl="0"/>
            <a:r>
              <a:rPr lang="en-US" dirty="0" smtClean="0"/>
              <a:t> Click to edit Master text styles</a:t>
            </a:r>
          </a:p>
          <a:p>
            <a:pPr lvl="1"/>
            <a:r>
              <a:rPr lang="en-US" dirty="0" smtClean="0"/>
              <a:t> Second level</a:t>
            </a:r>
          </a:p>
          <a:p>
            <a:pPr lvl="2"/>
            <a:r>
              <a:rPr lang="en-US" dirty="0" smtClean="0"/>
              <a:t> Third level</a:t>
            </a:r>
          </a:p>
          <a:p>
            <a:pPr lvl="3"/>
            <a:r>
              <a:rPr lang="en-US" dirty="0" smtClean="0"/>
              <a:t> Fourth level</a:t>
            </a:r>
          </a:p>
          <a:p>
            <a:pPr lvl="4"/>
            <a:r>
              <a:rPr lang="en-US" dirty="0" smtClean="0"/>
              <a:t> Fifth level</a:t>
            </a:r>
            <a:endParaRPr lang="en-US" dirty="0"/>
          </a:p>
        </p:txBody>
      </p:sp>
      <p:cxnSp>
        <p:nvCxnSpPr>
          <p:cNvPr id="10" name="Straight Connector 9"/>
          <p:cNvCxnSpPr/>
          <p:nvPr/>
        </p:nvCxnSpPr>
        <p:spPr>
          <a:xfrm>
            <a:off x="591131" y="1100537"/>
            <a:ext cx="109728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txBox="1">
            <a:spLocks/>
          </p:cNvSpPr>
          <p:nvPr userDrawn="1"/>
        </p:nvSpPr>
        <p:spPr>
          <a:xfrm>
            <a:off x="0" y="6565685"/>
            <a:ext cx="1066800" cy="273844"/>
          </a:xfrm>
          <a:prstGeom prst="rect">
            <a:avLst/>
          </a:prstGeom>
        </p:spPr>
        <p:txBody>
          <a:bodyPr lIns="91438" tIns="45719" rIns="91438" bIns="45719"/>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F4F2234-F0AC-4578-99CD-21C2B01FA7D4}" type="slidenum">
              <a:rPr lang="en-US" sz="1600" smtClean="0">
                <a:solidFill>
                  <a:srgbClr val="000000"/>
                </a:solidFill>
              </a:rPr>
              <a:pPr/>
              <a:t>‹#›</a:t>
            </a:fld>
            <a:endParaRPr lang="en-US" sz="1600" dirty="0">
              <a:solidFill>
                <a:srgbClr val="000000"/>
              </a:solidFill>
            </a:endParaRPr>
          </a:p>
        </p:txBody>
      </p:sp>
    </p:spTree>
    <p:extLst>
      <p:ext uri="{BB962C8B-B14F-4D97-AF65-F5344CB8AC3E}">
        <p14:creationId xmlns:p14="http://schemas.microsoft.com/office/powerpoint/2010/main" val="404175885"/>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iming>
    <p:tnLst>
      <p:par>
        <p:cTn id="1" dur="indefinite" restart="never" nodeType="tmRoot"/>
      </p:par>
    </p:tnLst>
  </p:timing>
  <p:hf hdr="0" ftr="0" dt="0"/>
  <p:txStyles>
    <p:titleStyle>
      <a:lvl1pPr algn="ctr" defTabSz="914377" rtl="0" eaLnBrk="1" latinLnBrk="0" hangingPunct="1">
        <a:lnSpc>
          <a:spcPct val="85000"/>
        </a:lnSpc>
        <a:spcBef>
          <a:spcPct val="0"/>
        </a:spcBef>
        <a:buNone/>
        <a:defRPr sz="4400" kern="1200" spc="-51" baseline="0">
          <a:solidFill>
            <a:schemeClr val="tx1"/>
          </a:solidFill>
          <a:latin typeface="Berlin Sans FB Demi" panose="020E0802020502020306" pitchFamily="34" charset="0"/>
          <a:ea typeface="+mj-ea"/>
          <a:cs typeface="+mj-cs"/>
        </a:defRPr>
      </a:lvl1pPr>
    </p:titleStyle>
    <p:bodyStyle>
      <a:lvl1pPr marL="285744" indent="-285744"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17512" indent="-317492"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858817" indent="-29209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025500" indent="-27621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p:bodyStyle>
    <p:other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0983" y="286604"/>
            <a:ext cx="11369963" cy="673979"/>
          </a:xfrm>
          <a:prstGeom prst="rect">
            <a:avLst/>
          </a:prstGeom>
        </p:spPr>
        <p:txBody>
          <a:bodyPr vert="horz" lIns="91438" tIns="45719" rIns="91438" bIns="45719" rtlCol="0" anchor="b">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50983" y="1219200"/>
            <a:ext cx="11406908" cy="5209309"/>
          </a:xfrm>
          <a:prstGeom prst="rect">
            <a:avLst/>
          </a:prstGeom>
        </p:spPr>
        <p:txBody>
          <a:bodyPr vert="horz" lIns="91438" tIns="45719" rIns="91438" bIns="45719" rtlCol="0">
            <a:noAutofit/>
          </a:bodyPr>
          <a:lstStyle/>
          <a:p>
            <a:pPr lvl="0"/>
            <a:r>
              <a:rPr lang="en-US" dirty="0" smtClean="0"/>
              <a:t> Click to edit Master text styles</a:t>
            </a:r>
          </a:p>
          <a:p>
            <a:pPr lvl="1"/>
            <a:r>
              <a:rPr lang="en-US" dirty="0" smtClean="0"/>
              <a:t> Second level</a:t>
            </a:r>
          </a:p>
          <a:p>
            <a:pPr lvl="2"/>
            <a:r>
              <a:rPr lang="en-US" dirty="0" smtClean="0"/>
              <a:t> Third level</a:t>
            </a:r>
          </a:p>
          <a:p>
            <a:pPr lvl="3"/>
            <a:r>
              <a:rPr lang="en-US" dirty="0" smtClean="0"/>
              <a:t> Fourth level</a:t>
            </a:r>
          </a:p>
          <a:p>
            <a:pPr lvl="4"/>
            <a:r>
              <a:rPr lang="en-US" dirty="0" smtClean="0"/>
              <a:t> Fifth level</a:t>
            </a:r>
            <a:endParaRPr lang="en-US" dirty="0"/>
          </a:p>
        </p:txBody>
      </p:sp>
      <p:cxnSp>
        <p:nvCxnSpPr>
          <p:cNvPr id="10" name="Straight Connector 9"/>
          <p:cNvCxnSpPr/>
          <p:nvPr/>
        </p:nvCxnSpPr>
        <p:spPr>
          <a:xfrm>
            <a:off x="591131" y="1100537"/>
            <a:ext cx="109728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txBox="1">
            <a:spLocks/>
          </p:cNvSpPr>
          <p:nvPr userDrawn="1"/>
        </p:nvSpPr>
        <p:spPr>
          <a:xfrm>
            <a:off x="0" y="6565685"/>
            <a:ext cx="1066800" cy="273844"/>
          </a:xfrm>
          <a:prstGeom prst="rect">
            <a:avLst/>
          </a:prstGeom>
        </p:spPr>
        <p:txBody>
          <a:bodyPr lIns="91438" tIns="45719" rIns="91438" bIns="45719"/>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F4F2234-F0AC-4578-99CD-21C2B01FA7D4}" type="slidenum">
              <a:rPr lang="en-US" sz="1600" smtClean="0">
                <a:solidFill>
                  <a:srgbClr val="000000"/>
                </a:solidFill>
              </a:rPr>
              <a:pPr/>
              <a:t>‹#›</a:t>
            </a:fld>
            <a:endParaRPr lang="en-US" sz="1600" dirty="0">
              <a:solidFill>
                <a:srgbClr val="000000"/>
              </a:solidFill>
            </a:endParaRPr>
          </a:p>
        </p:txBody>
      </p:sp>
    </p:spTree>
    <p:extLst>
      <p:ext uri="{BB962C8B-B14F-4D97-AF65-F5344CB8AC3E}">
        <p14:creationId xmlns:p14="http://schemas.microsoft.com/office/powerpoint/2010/main" val="224066198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Lst>
  <p:timing>
    <p:tnLst>
      <p:par>
        <p:cTn id="1" dur="indefinite" restart="never" nodeType="tmRoot"/>
      </p:par>
    </p:tnLst>
  </p:timing>
  <p:hf hdr="0" ftr="0" dt="0"/>
  <p:txStyles>
    <p:titleStyle>
      <a:lvl1pPr algn="ctr" defTabSz="914377" rtl="0" eaLnBrk="1" latinLnBrk="0" hangingPunct="1">
        <a:lnSpc>
          <a:spcPct val="85000"/>
        </a:lnSpc>
        <a:spcBef>
          <a:spcPct val="0"/>
        </a:spcBef>
        <a:buNone/>
        <a:defRPr sz="4400" kern="1200" spc="-51" baseline="0">
          <a:solidFill>
            <a:schemeClr val="tx1"/>
          </a:solidFill>
          <a:latin typeface="Berlin Sans FB Demi" panose="020E0802020502020306" pitchFamily="34" charset="0"/>
          <a:ea typeface="+mj-ea"/>
          <a:cs typeface="+mj-cs"/>
        </a:defRPr>
      </a:lvl1pPr>
    </p:titleStyle>
    <p:body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p:bodyStyle>
    <p:other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0983" y="286604"/>
            <a:ext cx="11369963" cy="673979"/>
          </a:xfrm>
          <a:prstGeom prst="rect">
            <a:avLst/>
          </a:prstGeom>
        </p:spPr>
        <p:txBody>
          <a:bodyPr vert="horz" lIns="91438" tIns="45719" rIns="91438" bIns="45719" rtlCol="0" anchor="b">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50983" y="1219200"/>
            <a:ext cx="11406908" cy="5209309"/>
          </a:xfrm>
          <a:prstGeom prst="rect">
            <a:avLst/>
          </a:prstGeom>
        </p:spPr>
        <p:txBody>
          <a:bodyPr vert="horz" lIns="91438" tIns="45719" rIns="91438" bIns="45719" rtlCol="0">
            <a:noAutofit/>
          </a:bodyPr>
          <a:lstStyle/>
          <a:p>
            <a:pPr lvl="0"/>
            <a:r>
              <a:rPr lang="en-US" dirty="0" smtClean="0"/>
              <a:t> Click to edit Master text styles</a:t>
            </a:r>
          </a:p>
          <a:p>
            <a:pPr lvl="1"/>
            <a:r>
              <a:rPr lang="en-US" dirty="0" smtClean="0"/>
              <a:t> Second level</a:t>
            </a:r>
          </a:p>
          <a:p>
            <a:pPr lvl="2"/>
            <a:r>
              <a:rPr lang="en-US" dirty="0" smtClean="0"/>
              <a:t> Third level</a:t>
            </a:r>
          </a:p>
          <a:p>
            <a:pPr lvl="3"/>
            <a:r>
              <a:rPr lang="en-US" dirty="0" smtClean="0"/>
              <a:t> Fourth level</a:t>
            </a:r>
          </a:p>
          <a:p>
            <a:pPr lvl="4"/>
            <a:r>
              <a:rPr lang="en-US" dirty="0" smtClean="0"/>
              <a:t> Fifth level</a:t>
            </a:r>
            <a:endParaRPr lang="en-US" dirty="0"/>
          </a:p>
        </p:txBody>
      </p:sp>
      <p:cxnSp>
        <p:nvCxnSpPr>
          <p:cNvPr id="10" name="Straight Connector 9"/>
          <p:cNvCxnSpPr/>
          <p:nvPr/>
        </p:nvCxnSpPr>
        <p:spPr>
          <a:xfrm>
            <a:off x="591131" y="1100537"/>
            <a:ext cx="109728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txBox="1">
            <a:spLocks/>
          </p:cNvSpPr>
          <p:nvPr userDrawn="1"/>
        </p:nvSpPr>
        <p:spPr>
          <a:xfrm>
            <a:off x="0" y="6565685"/>
            <a:ext cx="1066800" cy="273844"/>
          </a:xfrm>
          <a:prstGeom prst="rect">
            <a:avLst/>
          </a:prstGeom>
        </p:spPr>
        <p:txBody>
          <a:bodyPr lIns="91438" tIns="45719" rIns="91438" bIns="45719"/>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F4F2234-F0AC-4578-99CD-21C2B01FA7D4}" type="slidenum">
              <a:rPr lang="en-US" sz="1600" smtClean="0">
                <a:solidFill>
                  <a:srgbClr val="000000"/>
                </a:solidFill>
              </a:rPr>
              <a:pPr/>
              <a:t>‹#›</a:t>
            </a:fld>
            <a:endParaRPr lang="en-US" sz="1600" dirty="0">
              <a:solidFill>
                <a:srgbClr val="000000"/>
              </a:solidFill>
            </a:endParaRPr>
          </a:p>
        </p:txBody>
      </p:sp>
    </p:spTree>
    <p:extLst>
      <p:ext uri="{BB962C8B-B14F-4D97-AF65-F5344CB8AC3E}">
        <p14:creationId xmlns:p14="http://schemas.microsoft.com/office/powerpoint/2010/main" val="1139226864"/>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Lst>
  <p:timing>
    <p:tnLst>
      <p:par>
        <p:cTn id="1" dur="indefinite" restart="never" nodeType="tmRoot"/>
      </p:par>
    </p:tnLst>
  </p:timing>
  <p:hf hdr="0" ftr="0" dt="0"/>
  <p:txStyles>
    <p:titleStyle>
      <a:lvl1pPr algn="ctr" defTabSz="914377" rtl="0" eaLnBrk="1" latinLnBrk="0" hangingPunct="1">
        <a:lnSpc>
          <a:spcPct val="85000"/>
        </a:lnSpc>
        <a:spcBef>
          <a:spcPct val="0"/>
        </a:spcBef>
        <a:buNone/>
        <a:defRPr sz="4400" kern="1200" spc="-51" baseline="0">
          <a:solidFill>
            <a:schemeClr val="tx1"/>
          </a:solidFill>
          <a:latin typeface="Berlin Sans FB Demi" panose="020E0802020502020306" pitchFamily="34" charset="0"/>
          <a:ea typeface="+mj-ea"/>
          <a:cs typeface="+mj-cs"/>
        </a:defRPr>
      </a:lvl1pPr>
    </p:titleStyle>
    <p:body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p:bodyStyle>
    <p:other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0983" y="286604"/>
            <a:ext cx="11369963" cy="673979"/>
          </a:xfrm>
          <a:prstGeom prst="rect">
            <a:avLst/>
          </a:prstGeom>
        </p:spPr>
        <p:txBody>
          <a:bodyPr vert="horz" lIns="91438" tIns="45719" rIns="91438" bIns="45719" rtlCol="0" anchor="b">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50983" y="1219200"/>
            <a:ext cx="11406908" cy="5209309"/>
          </a:xfrm>
          <a:prstGeom prst="rect">
            <a:avLst/>
          </a:prstGeom>
        </p:spPr>
        <p:txBody>
          <a:bodyPr vert="horz" lIns="91438" tIns="45719" rIns="91438" bIns="45719" rtlCol="0">
            <a:noAutofit/>
          </a:bodyPr>
          <a:lstStyle/>
          <a:p>
            <a:pPr lvl="0"/>
            <a:r>
              <a:rPr lang="en-US" dirty="0" smtClean="0"/>
              <a:t> Click to edit Master text styles</a:t>
            </a:r>
          </a:p>
          <a:p>
            <a:pPr lvl="1"/>
            <a:r>
              <a:rPr lang="en-US" dirty="0" smtClean="0"/>
              <a:t> Second level</a:t>
            </a:r>
          </a:p>
          <a:p>
            <a:pPr lvl="2"/>
            <a:r>
              <a:rPr lang="en-US" dirty="0" smtClean="0"/>
              <a:t> Third level</a:t>
            </a:r>
          </a:p>
          <a:p>
            <a:pPr lvl="3"/>
            <a:r>
              <a:rPr lang="en-US" dirty="0" smtClean="0"/>
              <a:t> Fourth level</a:t>
            </a:r>
          </a:p>
          <a:p>
            <a:pPr lvl="4"/>
            <a:r>
              <a:rPr lang="en-US" dirty="0" smtClean="0"/>
              <a:t> Fifth level</a:t>
            </a:r>
            <a:endParaRPr lang="en-US" dirty="0"/>
          </a:p>
        </p:txBody>
      </p:sp>
      <p:cxnSp>
        <p:nvCxnSpPr>
          <p:cNvPr id="10" name="Straight Connector 9"/>
          <p:cNvCxnSpPr/>
          <p:nvPr/>
        </p:nvCxnSpPr>
        <p:spPr>
          <a:xfrm>
            <a:off x="591131" y="1100537"/>
            <a:ext cx="109728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txBox="1">
            <a:spLocks/>
          </p:cNvSpPr>
          <p:nvPr userDrawn="1"/>
        </p:nvSpPr>
        <p:spPr>
          <a:xfrm>
            <a:off x="0" y="6565685"/>
            <a:ext cx="1066800" cy="273844"/>
          </a:xfrm>
          <a:prstGeom prst="rect">
            <a:avLst/>
          </a:prstGeom>
        </p:spPr>
        <p:txBody>
          <a:bodyPr lIns="91438" tIns="45719" rIns="91438" bIns="45719"/>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F4F2234-F0AC-4578-99CD-21C2B01FA7D4}" type="slidenum">
              <a:rPr lang="en-US" sz="1600" smtClean="0">
                <a:solidFill>
                  <a:srgbClr val="000000"/>
                </a:solidFill>
              </a:rPr>
              <a:pPr/>
              <a:t>‹#›</a:t>
            </a:fld>
            <a:endParaRPr lang="en-US" sz="1600" dirty="0">
              <a:solidFill>
                <a:srgbClr val="000000"/>
              </a:solidFill>
            </a:endParaRPr>
          </a:p>
        </p:txBody>
      </p:sp>
    </p:spTree>
    <p:extLst>
      <p:ext uri="{BB962C8B-B14F-4D97-AF65-F5344CB8AC3E}">
        <p14:creationId xmlns:p14="http://schemas.microsoft.com/office/powerpoint/2010/main" val="2151465860"/>
      </p:ext>
    </p:extLst>
  </p:cSld>
  <p:clrMap bg1="lt1" tx1="dk1" bg2="lt2" tx2="dk2" accent1="accent1" accent2="accent2" accent3="accent3" accent4="accent4" accent5="accent5" accent6="accent6" hlink="hlink" folHlink="folHlink"/>
  <p:sldLayoutIdLst>
    <p:sldLayoutId id="2147483777" r:id="rId1"/>
    <p:sldLayoutId id="2147483778" r:id="rId2"/>
  </p:sldLayoutIdLst>
  <p:timing>
    <p:tnLst>
      <p:par>
        <p:cTn id="1" dur="indefinite" restart="never" nodeType="tmRoot"/>
      </p:par>
    </p:tnLst>
  </p:timing>
  <p:hf hdr="0" ftr="0" dt="0"/>
  <p:txStyles>
    <p:titleStyle>
      <a:lvl1pPr algn="ctr" defTabSz="914377" rtl="0" eaLnBrk="1" latinLnBrk="0" hangingPunct="1">
        <a:lnSpc>
          <a:spcPct val="85000"/>
        </a:lnSpc>
        <a:spcBef>
          <a:spcPct val="0"/>
        </a:spcBef>
        <a:buNone/>
        <a:defRPr sz="4400" kern="1200" spc="-51" baseline="0">
          <a:solidFill>
            <a:schemeClr val="tx1"/>
          </a:solidFill>
          <a:latin typeface="Berlin Sans FB Demi" panose="020E0802020502020306" pitchFamily="34" charset="0"/>
          <a:ea typeface="+mj-ea"/>
          <a:cs typeface="+mj-cs"/>
        </a:defRPr>
      </a:lvl1pPr>
    </p:titleStyle>
    <p:body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p:bodyStyle>
    <p:other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8.xml"/><Relationship Id="rId1" Type="http://schemas.openxmlformats.org/officeDocument/2006/relationships/vmlDrawing" Target="../drawings/vmlDrawing1.vml"/><Relationship Id="rId5" Type="http://schemas.openxmlformats.org/officeDocument/2006/relationships/image" Target="../media/image4.wmf"/><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8.xml"/><Relationship Id="rId1" Type="http://schemas.openxmlformats.org/officeDocument/2006/relationships/vmlDrawing" Target="../drawings/vmlDrawing2.vml"/><Relationship Id="rId5" Type="http://schemas.openxmlformats.org/officeDocument/2006/relationships/image" Target="../media/image9.wmf"/><Relationship Id="rId4" Type="http://schemas.openxmlformats.org/officeDocument/2006/relationships/oleObject" Target="../embeddings/oleObject2.bin"/></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8" Type="http://schemas.openxmlformats.org/officeDocument/2006/relationships/oleObject" Target="../embeddings/Microsoft_Excel_97-2003_Worksheet2.xls"/><Relationship Id="rId3" Type="http://schemas.openxmlformats.org/officeDocument/2006/relationships/notesSlide" Target="../notesSlides/notesSlide25.xml"/><Relationship Id="rId7" Type="http://schemas.openxmlformats.org/officeDocument/2006/relationships/oleObject" Target="../embeddings/oleObject4.bin"/><Relationship Id="rId2" Type="http://schemas.openxmlformats.org/officeDocument/2006/relationships/slideLayout" Target="../slideLayouts/slideLayout8.xml"/><Relationship Id="rId1" Type="http://schemas.openxmlformats.org/officeDocument/2006/relationships/vmlDrawing" Target="../drawings/vmlDrawing3.vml"/><Relationship Id="rId6" Type="http://schemas.openxmlformats.org/officeDocument/2006/relationships/image" Target="../media/image14.emf"/><Relationship Id="rId5" Type="http://schemas.openxmlformats.org/officeDocument/2006/relationships/oleObject" Target="../embeddings/Microsoft_Excel_97-2003_Worksheet1.xls"/><Relationship Id="rId4" Type="http://schemas.openxmlformats.org/officeDocument/2006/relationships/oleObject" Target="../embeddings/oleObject3.bin"/></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8.xml"/><Relationship Id="rId1" Type="http://schemas.openxmlformats.org/officeDocument/2006/relationships/vmlDrawing" Target="../drawings/vmlDrawing4.vml"/><Relationship Id="rId5" Type="http://schemas.openxmlformats.org/officeDocument/2006/relationships/image" Target="../media/image15.wmf"/><Relationship Id="rId4" Type="http://schemas.openxmlformats.org/officeDocument/2006/relationships/oleObject" Target="../embeddings/oleObject5.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30.xml"/><Relationship Id="rId7" Type="http://schemas.openxmlformats.org/officeDocument/2006/relationships/image" Target="../media/image18.wmf"/><Relationship Id="rId2" Type="http://schemas.openxmlformats.org/officeDocument/2006/relationships/slideLayout" Target="../slideLayouts/slideLayout8.xml"/><Relationship Id="rId1" Type="http://schemas.openxmlformats.org/officeDocument/2006/relationships/vmlDrawing" Target="../drawings/vmlDrawing5.vml"/><Relationship Id="rId6" Type="http://schemas.openxmlformats.org/officeDocument/2006/relationships/oleObject" Target="../embeddings/oleObject7.bin"/><Relationship Id="rId11" Type="http://schemas.openxmlformats.org/officeDocument/2006/relationships/image" Target="../media/image20.wmf"/><Relationship Id="rId5" Type="http://schemas.openxmlformats.org/officeDocument/2006/relationships/image" Target="../media/image17.wmf"/><Relationship Id="rId10" Type="http://schemas.openxmlformats.org/officeDocument/2006/relationships/oleObject" Target="../embeddings/oleObject9.bin"/><Relationship Id="rId4" Type="http://schemas.openxmlformats.org/officeDocument/2006/relationships/oleObject" Target="../embeddings/oleObject6.bin"/><Relationship Id="rId9" Type="http://schemas.openxmlformats.org/officeDocument/2006/relationships/image" Target="../media/image19.wmf"/></Relationships>
</file>

<file path=ppt/slides/_rels/slide3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31.xml"/><Relationship Id="rId7" Type="http://schemas.openxmlformats.org/officeDocument/2006/relationships/image" Target="../media/image20.png"/><Relationship Id="rId2" Type="http://schemas.openxmlformats.org/officeDocument/2006/relationships/slideLayout" Target="../slideLayouts/slideLayout8.xml"/><Relationship Id="rId1" Type="http://schemas.openxmlformats.org/officeDocument/2006/relationships/vmlDrawing" Target="../drawings/vmlDrawing6.vml"/><Relationship Id="rId6" Type="http://schemas.openxmlformats.org/officeDocument/2006/relationships/image" Target="../media/image20.wmf"/><Relationship Id="rId5" Type="http://schemas.openxmlformats.org/officeDocument/2006/relationships/oleObject" Target="../embeddings/oleObject10.bin"/><Relationship Id="rId4" Type="http://schemas.openxmlformats.org/officeDocument/2006/relationships/image" Target="../media/image19.png"/><Relationship Id="rId9" Type="http://schemas.openxmlformats.org/officeDocument/2006/relationships/image" Target="../media/image22.png"/></Relationships>
</file>

<file path=ppt/slides/_rels/slide34.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notesSlide" Target="../notesSlides/notesSlide32.xml"/><Relationship Id="rId7" Type="http://schemas.openxmlformats.org/officeDocument/2006/relationships/oleObject" Target="../embeddings/oleObject11.bin"/><Relationship Id="rId2" Type="http://schemas.openxmlformats.org/officeDocument/2006/relationships/slideLayout" Target="../slideLayouts/slideLayout8.xml"/><Relationship Id="rId1" Type="http://schemas.openxmlformats.org/officeDocument/2006/relationships/vmlDrawing" Target="../drawings/vmlDrawing7.vml"/><Relationship Id="rId6" Type="http://schemas.openxmlformats.org/officeDocument/2006/relationships/image" Target="../media/image16.png"/><Relationship Id="rId5" Type="http://schemas.openxmlformats.org/officeDocument/2006/relationships/image" Target="../media/image24.png"/><Relationship Id="rId10" Type="http://schemas.openxmlformats.org/officeDocument/2006/relationships/image" Target="../media/image20.wmf"/><Relationship Id="rId4" Type="http://schemas.openxmlformats.org/officeDocument/2006/relationships/image" Target="../media/image23.png"/><Relationship Id="rId9" Type="http://schemas.openxmlformats.org/officeDocument/2006/relationships/oleObject" Target="../embeddings/oleObject12.bin"/></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oleObject" Target="../embeddings/oleObject13.bin"/><Relationship Id="rId7" Type="http://schemas.openxmlformats.org/officeDocument/2006/relationships/oleObject" Target="../embeddings/Microsoft_Excel_97-2003_Worksheet4.xls"/><Relationship Id="rId2" Type="http://schemas.openxmlformats.org/officeDocument/2006/relationships/slideLayout" Target="../slideLayouts/slideLayout8.xml"/><Relationship Id="rId1" Type="http://schemas.openxmlformats.org/officeDocument/2006/relationships/vmlDrawing" Target="../drawings/vmlDrawing8.vml"/><Relationship Id="rId6" Type="http://schemas.openxmlformats.org/officeDocument/2006/relationships/oleObject" Target="../embeddings/oleObject14.bin"/><Relationship Id="rId5" Type="http://schemas.openxmlformats.org/officeDocument/2006/relationships/image" Target="../media/image25.emf"/><Relationship Id="rId4" Type="http://schemas.openxmlformats.org/officeDocument/2006/relationships/oleObject" Target="../embeddings/Microsoft_Excel_97-2003_Worksheet3.xls"/><Relationship Id="rId9" Type="http://schemas.openxmlformats.org/officeDocument/2006/relationships/oleObject" Target="../embeddings/Microsoft_Excel_97-2003_Worksheet5.xls"/></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27.wmf"/><Relationship Id="rId2" Type="http://schemas.openxmlformats.org/officeDocument/2006/relationships/slideLayout" Target="../slideLayouts/slideLayout8.xml"/><Relationship Id="rId1" Type="http://schemas.openxmlformats.org/officeDocument/2006/relationships/vmlDrawing" Target="../drawings/vmlDrawing9.vml"/><Relationship Id="rId6" Type="http://schemas.openxmlformats.org/officeDocument/2006/relationships/oleObject" Target="../embeddings/oleObject17.bin"/><Relationship Id="rId5" Type="http://schemas.openxmlformats.org/officeDocument/2006/relationships/image" Target="../media/image26.wmf"/><Relationship Id="rId4" Type="http://schemas.openxmlformats.org/officeDocument/2006/relationships/oleObject" Target="../embeddings/oleObject16.bin"/></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oleObject" Target="../embeddings/oleObject18.bin"/><Relationship Id="rId7" Type="http://schemas.openxmlformats.org/officeDocument/2006/relationships/oleObject" Target="../embeddings/Microsoft_Excel_97-2003_Worksheet7.xls"/><Relationship Id="rId2" Type="http://schemas.openxmlformats.org/officeDocument/2006/relationships/slideLayout" Target="../slideLayouts/slideLayout8.xml"/><Relationship Id="rId1" Type="http://schemas.openxmlformats.org/officeDocument/2006/relationships/vmlDrawing" Target="../drawings/vmlDrawing10.vml"/><Relationship Id="rId6" Type="http://schemas.openxmlformats.org/officeDocument/2006/relationships/oleObject" Target="../embeddings/oleObject19.bin"/><Relationship Id="rId5" Type="http://schemas.openxmlformats.org/officeDocument/2006/relationships/image" Target="../media/image25.emf"/><Relationship Id="rId4" Type="http://schemas.openxmlformats.org/officeDocument/2006/relationships/oleObject" Target="../embeddings/Microsoft_Excel_97-2003_Worksheet6.xls"/><Relationship Id="rId9" Type="http://schemas.openxmlformats.org/officeDocument/2006/relationships/oleObject" Target="../embeddings/Microsoft_Excel_97-2003_Worksheet8.xls"/></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notesSlide" Target="../notesSlides/notesSlide39.xml"/><Relationship Id="rId7" Type="http://schemas.openxmlformats.org/officeDocument/2006/relationships/image" Target="../media/image29.wmf"/><Relationship Id="rId2" Type="http://schemas.openxmlformats.org/officeDocument/2006/relationships/slideLayout" Target="../slideLayouts/slideLayout8.xml"/><Relationship Id="rId1" Type="http://schemas.openxmlformats.org/officeDocument/2006/relationships/vmlDrawing" Target="../drawings/vmlDrawing11.vml"/><Relationship Id="rId6" Type="http://schemas.openxmlformats.org/officeDocument/2006/relationships/oleObject" Target="../embeddings/oleObject22.bin"/><Relationship Id="rId5" Type="http://schemas.openxmlformats.org/officeDocument/2006/relationships/image" Target="../media/image28.wmf"/><Relationship Id="rId10" Type="http://schemas.openxmlformats.org/officeDocument/2006/relationships/image" Target="../media/image30.emf"/><Relationship Id="rId4" Type="http://schemas.openxmlformats.org/officeDocument/2006/relationships/oleObject" Target="../embeddings/oleObject21.bin"/><Relationship Id="rId9" Type="http://schemas.openxmlformats.org/officeDocument/2006/relationships/oleObject" Target="../embeddings/Microsoft_Excel_97-2003_Worksheet9.xls"/></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26.bin"/><Relationship Id="rId13" Type="http://schemas.openxmlformats.org/officeDocument/2006/relationships/image" Target="../media/image35.wmf"/><Relationship Id="rId3" Type="http://schemas.openxmlformats.org/officeDocument/2006/relationships/notesSlide" Target="../notesSlides/notesSlide40.xml"/><Relationship Id="rId7" Type="http://schemas.openxmlformats.org/officeDocument/2006/relationships/image" Target="../media/image32.wmf"/><Relationship Id="rId12" Type="http://schemas.openxmlformats.org/officeDocument/2006/relationships/oleObject" Target="../embeddings/oleObject28.bin"/><Relationship Id="rId2" Type="http://schemas.openxmlformats.org/officeDocument/2006/relationships/slideLayout" Target="../slideLayouts/slideLayout8.xml"/><Relationship Id="rId1" Type="http://schemas.openxmlformats.org/officeDocument/2006/relationships/vmlDrawing" Target="../drawings/vmlDrawing12.vml"/><Relationship Id="rId6" Type="http://schemas.openxmlformats.org/officeDocument/2006/relationships/oleObject" Target="../embeddings/oleObject25.bin"/><Relationship Id="rId11" Type="http://schemas.openxmlformats.org/officeDocument/2006/relationships/image" Target="../media/image34.wmf"/><Relationship Id="rId5" Type="http://schemas.openxmlformats.org/officeDocument/2006/relationships/image" Target="../media/image31.wmf"/><Relationship Id="rId10" Type="http://schemas.openxmlformats.org/officeDocument/2006/relationships/oleObject" Target="../embeddings/oleObject27.bin"/><Relationship Id="rId4" Type="http://schemas.openxmlformats.org/officeDocument/2006/relationships/oleObject" Target="../embeddings/oleObject24.bin"/><Relationship Id="rId9" Type="http://schemas.openxmlformats.org/officeDocument/2006/relationships/image" Target="../media/image33.w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49.xml"/><Relationship Id="rId1" Type="http://schemas.openxmlformats.org/officeDocument/2006/relationships/slideLayout" Target="../slideLayouts/slideLayout8.xml"/><Relationship Id="rId6" Type="http://schemas.openxmlformats.org/officeDocument/2006/relationships/image" Target="../media/image51.wmf"/><Relationship Id="rId5" Type="http://schemas.openxmlformats.org/officeDocument/2006/relationships/image" Target="../media/image50.png"/><Relationship Id="rId4" Type="http://schemas.openxmlformats.org/officeDocument/2006/relationships/image" Target="../media/image49.wmf"/></Relationships>
</file>

<file path=ppt/slides/_rels/slide58.xml.rels><?xml version="1.0" encoding="UTF-8" standalone="yes"?>
<Relationships xmlns="http://schemas.openxmlformats.org/package/2006/relationships"><Relationship Id="rId3" Type="http://schemas.openxmlformats.org/officeDocument/2006/relationships/image" Target="../media/image52.jpeg"/><Relationship Id="rId7" Type="http://schemas.openxmlformats.org/officeDocument/2006/relationships/hyperlink" Target="http://home.dei.polimi.it/" TargetMode="External"/><Relationship Id="rId2" Type="http://schemas.openxmlformats.org/officeDocument/2006/relationships/notesSlide" Target="../notesSlides/notesSlide50.xml"/><Relationship Id="rId1" Type="http://schemas.openxmlformats.org/officeDocument/2006/relationships/slideLayout" Target="../slideLayouts/slideLayout8.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1.xml"/></Relationships>
</file>

<file path=ppt/slides/_rels/slide6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8.xml"/><Relationship Id="rId1" Type="http://schemas.openxmlformats.org/officeDocument/2006/relationships/slideLayout" Target="../slideLayouts/slideLayout41.xml"/><Relationship Id="rId5" Type="http://schemas.openxmlformats.org/officeDocument/2006/relationships/image" Target="../media/image62.png"/><Relationship Id="rId4" Type="http://schemas.openxmlformats.org/officeDocument/2006/relationships/image" Target="../media/image61.png"/></Relationships>
</file>

<file path=ppt/slides/_rels/slide67.xml.rels><?xml version="1.0" encoding="UTF-8" standalone="yes"?>
<Relationships xmlns="http://schemas.openxmlformats.org/package/2006/relationships"><Relationship Id="rId8" Type="http://schemas.openxmlformats.org/officeDocument/2006/relationships/oleObject" Target="../embeddings/Microsoft_Word_97_-_2003_Document11.doc"/><Relationship Id="rId3" Type="http://schemas.openxmlformats.org/officeDocument/2006/relationships/notesSlide" Target="../notesSlides/notesSlide59.xml"/><Relationship Id="rId7" Type="http://schemas.openxmlformats.org/officeDocument/2006/relationships/oleObject" Target="../embeddings/oleObject30.bin"/><Relationship Id="rId2" Type="http://schemas.openxmlformats.org/officeDocument/2006/relationships/slideLayout" Target="../slideLayouts/slideLayout41.xml"/><Relationship Id="rId1" Type="http://schemas.openxmlformats.org/officeDocument/2006/relationships/vmlDrawing" Target="../drawings/vmlDrawing13.vml"/><Relationship Id="rId6" Type="http://schemas.openxmlformats.org/officeDocument/2006/relationships/image" Target="../media/image63.wmf"/><Relationship Id="rId5" Type="http://schemas.openxmlformats.org/officeDocument/2006/relationships/oleObject" Target="../embeddings/Microsoft_Word_97_-_2003_Document10.doc"/><Relationship Id="rId4" Type="http://schemas.openxmlformats.org/officeDocument/2006/relationships/oleObject" Target="../embeddings/oleObject29.bin"/><Relationship Id="rId9" Type="http://schemas.openxmlformats.org/officeDocument/2006/relationships/image" Target="../media/image64.emf"/></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32.bin"/><Relationship Id="rId3" Type="http://schemas.openxmlformats.org/officeDocument/2006/relationships/notesSlide" Target="../notesSlides/notesSlide60.xml"/><Relationship Id="rId7" Type="http://schemas.openxmlformats.org/officeDocument/2006/relationships/image" Target="../media/image63.wmf"/><Relationship Id="rId2" Type="http://schemas.openxmlformats.org/officeDocument/2006/relationships/slideLayout" Target="../slideLayouts/slideLayout41.xml"/><Relationship Id="rId1" Type="http://schemas.openxmlformats.org/officeDocument/2006/relationships/vmlDrawing" Target="../drawings/vmlDrawing14.vml"/><Relationship Id="rId6" Type="http://schemas.openxmlformats.org/officeDocument/2006/relationships/oleObject" Target="../embeddings/Microsoft_Word_97_-_2003_Document12.doc"/><Relationship Id="rId5" Type="http://schemas.openxmlformats.org/officeDocument/2006/relationships/oleObject" Target="../embeddings/oleObject31.bin"/><Relationship Id="rId10" Type="http://schemas.openxmlformats.org/officeDocument/2006/relationships/image" Target="../media/image64.emf"/><Relationship Id="rId4" Type="http://schemas.openxmlformats.org/officeDocument/2006/relationships/image" Target="../media/image65.png"/><Relationship Id="rId9" Type="http://schemas.openxmlformats.org/officeDocument/2006/relationships/oleObject" Target="../embeddings/Microsoft_Word_97_-_2003_Document13.doc"/></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1.xml"/><Relationship Id="rId1" Type="http://schemas.openxmlformats.org/officeDocument/2006/relationships/slideLayout" Target="../slideLayouts/slideLayout41.xml"/><Relationship Id="rId4" Type="http://schemas.openxmlformats.org/officeDocument/2006/relationships/image" Target="../media/image6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1.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41.xml"/><Relationship Id="rId1" Type="http://schemas.openxmlformats.org/officeDocument/2006/relationships/vmlDrawing" Target="../drawings/vmlDrawing15.vml"/><Relationship Id="rId5" Type="http://schemas.openxmlformats.org/officeDocument/2006/relationships/image" Target="../media/image68.wmf"/><Relationship Id="rId4" Type="http://schemas.openxmlformats.org/officeDocument/2006/relationships/oleObject" Target="../embeddings/oleObject33.bin"/></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1.xml"/></Relationships>
</file>

<file path=ppt/slides/_rels/slide7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6.xml"/><Relationship Id="rId1" Type="http://schemas.openxmlformats.org/officeDocument/2006/relationships/slideLayout" Target="../slideLayouts/slideLayout18.xml"/><Relationship Id="rId5" Type="http://schemas.openxmlformats.org/officeDocument/2006/relationships/image" Target="../media/image71.png"/><Relationship Id="rId4" Type="http://schemas.openxmlformats.org/officeDocument/2006/relationships/image" Target="../media/image70.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8" Type="http://schemas.openxmlformats.org/officeDocument/2006/relationships/oleObject" Target="../embeddings/oleObject36.bin"/><Relationship Id="rId3" Type="http://schemas.openxmlformats.org/officeDocument/2006/relationships/notesSlide" Target="../notesSlides/notesSlide75.xml"/><Relationship Id="rId7" Type="http://schemas.openxmlformats.org/officeDocument/2006/relationships/image" Target="../media/image73.wmf"/><Relationship Id="rId2" Type="http://schemas.openxmlformats.org/officeDocument/2006/relationships/slideLayout" Target="../slideLayouts/slideLayout18.xml"/><Relationship Id="rId1" Type="http://schemas.openxmlformats.org/officeDocument/2006/relationships/vmlDrawing" Target="../drawings/vmlDrawing16.vml"/><Relationship Id="rId6" Type="http://schemas.openxmlformats.org/officeDocument/2006/relationships/oleObject" Target="../embeddings/oleObject35.bin"/><Relationship Id="rId11" Type="http://schemas.openxmlformats.org/officeDocument/2006/relationships/image" Target="../media/image75.wmf"/><Relationship Id="rId5" Type="http://schemas.openxmlformats.org/officeDocument/2006/relationships/image" Target="../media/image72.wmf"/><Relationship Id="rId10" Type="http://schemas.openxmlformats.org/officeDocument/2006/relationships/oleObject" Target="../embeddings/oleObject37.bin"/><Relationship Id="rId4" Type="http://schemas.openxmlformats.org/officeDocument/2006/relationships/oleObject" Target="../embeddings/oleObject34.bin"/><Relationship Id="rId9" Type="http://schemas.openxmlformats.org/officeDocument/2006/relationships/image" Target="../media/image74.wmf"/></Relationships>
</file>

<file path=ppt/slides/_rels/slide84.xml.rels><?xml version="1.0" encoding="UTF-8" standalone="yes"?>
<Relationships xmlns="http://schemas.openxmlformats.org/package/2006/relationships"><Relationship Id="rId8" Type="http://schemas.openxmlformats.org/officeDocument/2006/relationships/oleObject" Target="../embeddings/oleObject40.bin"/><Relationship Id="rId13" Type="http://schemas.openxmlformats.org/officeDocument/2006/relationships/oleObject" Target="../embeddings/oleObject43.bin"/><Relationship Id="rId3" Type="http://schemas.openxmlformats.org/officeDocument/2006/relationships/notesSlide" Target="../notesSlides/notesSlide76.xml"/><Relationship Id="rId7" Type="http://schemas.openxmlformats.org/officeDocument/2006/relationships/image" Target="../media/image77.wmf"/><Relationship Id="rId12" Type="http://schemas.openxmlformats.org/officeDocument/2006/relationships/image" Target="../media/image79.wmf"/><Relationship Id="rId2" Type="http://schemas.openxmlformats.org/officeDocument/2006/relationships/slideLayout" Target="../slideLayouts/slideLayout18.xml"/><Relationship Id="rId16" Type="http://schemas.openxmlformats.org/officeDocument/2006/relationships/image" Target="../media/image81.wmf"/><Relationship Id="rId1" Type="http://schemas.openxmlformats.org/officeDocument/2006/relationships/vmlDrawing" Target="../drawings/vmlDrawing17.vml"/><Relationship Id="rId6" Type="http://schemas.openxmlformats.org/officeDocument/2006/relationships/oleObject" Target="../embeddings/oleObject39.bin"/><Relationship Id="rId11" Type="http://schemas.openxmlformats.org/officeDocument/2006/relationships/oleObject" Target="../embeddings/oleObject42.bin"/><Relationship Id="rId5" Type="http://schemas.openxmlformats.org/officeDocument/2006/relationships/image" Target="../media/image76.wmf"/><Relationship Id="rId15" Type="http://schemas.openxmlformats.org/officeDocument/2006/relationships/oleObject" Target="../embeddings/oleObject44.bin"/><Relationship Id="rId10" Type="http://schemas.openxmlformats.org/officeDocument/2006/relationships/image" Target="../media/image78.wmf"/><Relationship Id="rId4" Type="http://schemas.openxmlformats.org/officeDocument/2006/relationships/oleObject" Target="../embeddings/oleObject38.bin"/><Relationship Id="rId9" Type="http://schemas.openxmlformats.org/officeDocument/2006/relationships/oleObject" Target="../embeddings/oleObject41.bin"/><Relationship Id="rId14" Type="http://schemas.openxmlformats.org/officeDocument/2006/relationships/image" Target="../media/image80.wmf"/></Relationships>
</file>

<file path=ppt/slides/_rels/slide85.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notesSlide" Target="../notesSlides/notesSlide77.xml"/><Relationship Id="rId7" Type="http://schemas.openxmlformats.org/officeDocument/2006/relationships/image" Target="../media/image86.png"/><Relationship Id="rId2" Type="http://schemas.openxmlformats.org/officeDocument/2006/relationships/slideLayout" Target="../slideLayouts/slideLayout18.xml"/><Relationship Id="rId1" Type="http://schemas.openxmlformats.org/officeDocument/2006/relationships/vmlDrawing" Target="../drawings/vmlDrawing18.vml"/><Relationship Id="rId6" Type="http://schemas.openxmlformats.org/officeDocument/2006/relationships/image" Target="../media/image85.png"/><Relationship Id="rId11" Type="http://schemas.openxmlformats.org/officeDocument/2006/relationships/image" Target="../media/image82.wmf"/><Relationship Id="rId5" Type="http://schemas.openxmlformats.org/officeDocument/2006/relationships/image" Target="../media/image84.png"/><Relationship Id="rId10" Type="http://schemas.openxmlformats.org/officeDocument/2006/relationships/oleObject" Target="../embeddings/oleObject45.bin"/><Relationship Id="rId4" Type="http://schemas.openxmlformats.org/officeDocument/2006/relationships/image" Target="../media/image83.png"/><Relationship Id="rId9" Type="http://schemas.openxmlformats.org/officeDocument/2006/relationships/image" Target="../media/image88.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18.xml"/><Relationship Id="rId1" Type="http://schemas.openxmlformats.org/officeDocument/2006/relationships/vmlDrawing" Target="../drawings/vmlDrawing19.vml"/><Relationship Id="rId6" Type="http://schemas.openxmlformats.org/officeDocument/2006/relationships/image" Target="../media/image89.wmf"/><Relationship Id="rId5" Type="http://schemas.openxmlformats.org/officeDocument/2006/relationships/oleObject" Target="../embeddings/oleObject46.bin"/><Relationship Id="rId4" Type="http://schemas.openxmlformats.org/officeDocument/2006/relationships/image" Target="../media/image90.png"/></Relationships>
</file>

<file path=ppt/slides/_rels/slide87.xml.rels><?xml version="1.0" encoding="UTF-8" standalone="yes"?>
<Relationships xmlns="http://schemas.openxmlformats.org/package/2006/relationships"><Relationship Id="rId8" Type="http://schemas.openxmlformats.org/officeDocument/2006/relationships/oleObject" Target="../embeddings/oleObject49.bin"/><Relationship Id="rId13" Type="http://schemas.openxmlformats.org/officeDocument/2006/relationships/image" Target="../media/image95.wmf"/><Relationship Id="rId18" Type="http://schemas.openxmlformats.org/officeDocument/2006/relationships/oleObject" Target="../embeddings/oleObject54.bin"/><Relationship Id="rId3" Type="http://schemas.openxmlformats.org/officeDocument/2006/relationships/notesSlide" Target="../notesSlides/notesSlide79.xml"/><Relationship Id="rId21" Type="http://schemas.openxmlformats.org/officeDocument/2006/relationships/image" Target="../media/image99.wmf"/><Relationship Id="rId7" Type="http://schemas.openxmlformats.org/officeDocument/2006/relationships/image" Target="../media/image92.wmf"/><Relationship Id="rId12" Type="http://schemas.openxmlformats.org/officeDocument/2006/relationships/oleObject" Target="../embeddings/oleObject51.bin"/><Relationship Id="rId17" Type="http://schemas.openxmlformats.org/officeDocument/2006/relationships/image" Target="../media/image97.wmf"/><Relationship Id="rId2" Type="http://schemas.openxmlformats.org/officeDocument/2006/relationships/slideLayout" Target="../slideLayouts/slideLayout18.xml"/><Relationship Id="rId16" Type="http://schemas.openxmlformats.org/officeDocument/2006/relationships/oleObject" Target="../embeddings/oleObject53.bin"/><Relationship Id="rId20" Type="http://schemas.openxmlformats.org/officeDocument/2006/relationships/oleObject" Target="../embeddings/oleObject55.bin"/><Relationship Id="rId1" Type="http://schemas.openxmlformats.org/officeDocument/2006/relationships/vmlDrawing" Target="../drawings/vmlDrawing20.vml"/><Relationship Id="rId6" Type="http://schemas.openxmlformats.org/officeDocument/2006/relationships/oleObject" Target="../embeddings/oleObject48.bin"/><Relationship Id="rId11" Type="http://schemas.openxmlformats.org/officeDocument/2006/relationships/image" Target="../media/image94.wmf"/><Relationship Id="rId5" Type="http://schemas.openxmlformats.org/officeDocument/2006/relationships/image" Target="../media/image91.wmf"/><Relationship Id="rId15" Type="http://schemas.openxmlformats.org/officeDocument/2006/relationships/image" Target="../media/image96.wmf"/><Relationship Id="rId23" Type="http://schemas.openxmlformats.org/officeDocument/2006/relationships/image" Target="../media/image100.wmf"/><Relationship Id="rId10" Type="http://schemas.openxmlformats.org/officeDocument/2006/relationships/oleObject" Target="../embeddings/oleObject50.bin"/><Relationship Id="rId19" Type="http://schemas.openxmlformats.org/officeDocument/2006/relationships/image" Target="../media/image98.wmf"/><Relationship Id="rId4" Type="http://schemas.openxmlformats.org/officeDocument/2006/relationships/oleObject" Target="../embeddings/oleObject47.bin"/><Relationship Id="rId9" Type="http://schemas.openxmlformats.org/officeDocument/2006/relationships/image" Target="../media/image93.wmf"/><Relationship Id="rId14" Type="http://schemas.openxmlformats.org/officeDocument/2006/relationships/oleObject" Target="../embeddings/oleObject52.bin"/><Relationship Id="rId22" Type="http://schemas.openxmlformats.org/officeDocument/2006/relationships/oleObject" Target="../embeddings/oleObject56.bin"/></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18.xml"/><Relationship Id="rId1" Type="http://schemas.openxmlformats.org/officeDocument/2006/relationships/vmlDrawing" Target="../drawings/vmlDrawing21.vml"/><Relationship Id="rId5" Type="http://schemas.openxmlformats.org/officeDocument/2006/relationships/image" Target="../media/image101.wmf"/><Relationship Id="rId4" Type="http://schemas.openxmlformats.org/officeDocument/2006/relationships/oleObject" Target="../embeddings/oleObject57.bin"/></Relationships>
</file>

<file path=ppt/slides/_rels/slide89.xml.rels><?xml version="1.0" encoding="UTF-8" standalone="yes"?>
<Relationships xmlns="http://schemas.openxmlformats.org/package/2006/relationships"><Relationship Id="rId8" Type="http://schemas.openxmlformats.org/officeDocument/2006/relationships/oleObject" Target="../embeddings/oleObject60.bin"/><Relationship Id="rId13" Type="http://schemas.openxmlformats.org/officeDocument/2006/relationships/image" Target="../media/image106.wmf"/><Relationship Id="rId3" Type="http://schemas.openxmlformats.org/officeDocument/2006/relationships/notesSlide" Target="../notesSlides/notesSlide81.xml"/><Relationship Id="rId7" Type="http://schemas.openxmlformats.org/officeDocument/2006/relationships/image" Target="../media/image103.wmf"/><Relationship Id="rId12" Type="http://schemas.openxmlformats.org/officeDocument/2006/relationships/oleObject" Target="../embeddings/oleObject62.bin"/><Relationship Id="rId2" Type="http://schemas.openxmlformats.org/officeDocument/2006/relationships/slideLayout" Target="../slideLayouts/slideLayout18.xml"/><Relationship Id="rId1" Type="http://schemas.openxmlformats.org/officeDocument/2006/relationships/vmlDrawing" Target="../drawings/vmlDrawing22.vml"/><Relationship Id="rId6" Type="http://schemas.openxmlformats.org/officeDocument/2006/relationships/oleObject" Target="../embeddings/oleObject59.bin"/><Relationship Id="rId11" Type="http://schemas.openxmlformats.org/officeDocument/2006/relationships/image" Target="../media/image105.wmf"/><Relationship Id="rId5" Type="http://schemas.openxmlformats.org/officeDocument/2006/relationships/image" Target="../media/image102.wmf"/><Relationship Id="rId10" Type="http://schemas.openxmlformats.org/officeDocument/2006/relationships/oleObject" Target="../embeddings/oleObject61.bin"/><Relationship Id="rId4" Type="http://schemas.openxmlformats.org/officeDocument/2006/relationships/oleObject" Target="../embeddings/oleObject58.bin"/><Relationship Id="rId9" Type="http://schemas.openxmlformats.org/officeDocument/2006/relationships/image" Target="../media/image104.w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8" Type="http://schemas.openxmlformats.org/officeDocument/2006/relationships/oleObject" Target="../embeddings/oleObject65.bin"/><Relationship Id="rId3" Type="http://schemas.openxmlformats.org/officeDocument/2006/relationships/notesSlide" Target="../notesSlides/notesSlide82.xml"/><Relationship Id="rId7" Type="http://schemas.openxmlformats.org/officeDocument/2006/relationships/image" Target="../media/image108.wmf"/><Relationship Id="rId2" Type="http://schemas.openxmlformats.org/officeDocument/2006/relationships/slideLayout" Target="../slideLayouts/slideLayout18.xml"/><Relationship Id="rId1" Type="http://schemas.openxmlformats.org/officeDocument/2006/relationships/vmlDrawing" Target="../drawings/vmlDrawing23.vml"/><Relationship Id="rId6" Type="http://schemas.openxmlformats.org/officeDocument/2006/relationships/oleObject" Target="../embeddings/oleObject64.bin"/><Relationship Id="rId5" Type="http://schemas.openxmlformats.org/officeDocument/2006/relationships/image" Target="../media/image107.wmf"/><Relationship Id="rId4" Type="http://schemas.openxmlformats.org/officeDocument/2006/relationships/oleObject" Target="../embeddings/oleObject63.bin"/><Relationship Id="rId9" Type="http://schemas.openxmlformats.org/officeDocument/2006/relationships/image" Target="../media/image109.wmf"/></Relationships>
</file>

<file path=ppt/slides/_rels/slide91.xml.rels><?xml version="1.0" encoding="UTF-8" standalone="yes"?>
<Relationships xmlns="http://schemas.openxmlformats.org/package/2006/relationships"><Relationship Id="rId8" Type="http://schemas.openxmlformats.org/officeDocument/2006/relationships/oleObject" Target="../embeddings/oleObject68.bin"/><Relationship Id="rId13" Type="http://schemas.openxmlformats.org/officeDocument/2006/relationships/image" Target="../media/image114.wmf"/><Relationship Id="rId3" Type="http://schemas.openxmlformats.org/officeDocument/2006/relationships/notesSlide" Target="../notesSlides/notesSlide83.xml"/><Relationship Id="rId7" Type="http://schemas.openxmlformats.org/officeDocument/2006/relationships/image" Target="../media/image111.wmf"/><Relationship Id="rId12" Type="http://schemas.openxmlformats.org/officeDocument/2006/relationships/oleObject" Target="../embeddings/oleObject70.bin"/><Relationship Id="rId2" Type="http://schemas.openxmlformats.org/officeDocument/2006/relationships/slideLayout" Target="../slideLayouts/slideLayout18.xml"/><Relationship Id="rId1" Type="http://schemas.openxmlformats.org/officeDocument/2006/relationships/vmlDrawing" Target="../drawings/vmlDrawing24.vml"/><Relationship Id="rId6" Type="http://schemas.openxmlformats.org/officeDocument/2006/relationships/oleObject" Target="../embeddings/oleObject67.bin"/><Relationship Id="rId11" Type="http://schemas.openxmlformats.org/officeDocument/2006/relationships/image" Target="../media/image113.wmf"/><Relationship Id="rId5" Type="http://schemas.openxmlformats.org/officeDocument/2006/relationships/image" Target="../media/image110.wmf"/><Relationship Id="rId10" Type="http://schemas.openxmlformats.org/officeDocument/2006/relationships/oleObject" Target="../embeddings/oleObject69.bin"/><Relationship Id="rId4" Type="http://schemas.openxmlformats.org/officeDocument/2006/relationships/oleObject" Target="../embeddings/oleObject66.bin"/><Relationship Id="rId9" Type="http://schemas.openxmlformats.org/officeDocument/2006/relationships/image" Target="../media/image112.wmf"/></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18.xml"/><Relationship Id="rId1" Type="http://schemas.openxmlformats.org/officeDocument/2006/relationships/vmlDrawing" Target="../drawings/vmlDrawing25.vml"/><Relationship Id="rId6" Type="http://schemas.openxmlformats.org/officeDocument/2006/relationships/image" Target="../media/image116.png"/><Relationship Id="rId5" Type="http://schemas.openxmlformats.org/officeDocument/2006/relationships/image" Target="../media/image115.wmf"/><Relationship Id="rId4" Type="http://schemas.openxmlformats.org/officeDocument/2006/relationships/oleObject" Target="../embeddings/oleObject71.bin"/></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7.xml"/><Relationship Id="rId1" Type="http://schemas.openxmlformats.org/officeDocument/2006/relationships/slideLayout" Target="../slideLayouts/slideLayout18.xml"/><Relationship Id="rId4" Type="http://schemas.openxmlformats.org/officeDocument/2006/relationships/image" Target="../media/image118.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321858"/>
            <a:ext cx="12192000" cy="995083"/>
          </a:xfrm>
        </p:spPr>
        <p:txBody>
          <a:bodyPr>
            <a:noAutofit/>
          </a:bodyPr>
          <a:lstStyle/>
          <a:p>
            <a:pPr algn="ctr" defTabSz="1219110"/>
            <a:r>
              <a:rPr lang="en-US" dirty="0" smtClean="0"/>
              <a:t>CS 412 Intro. to Data Mining</a:t>
            </a:r>
            <a:endParaRPr lang="en-US" b="1" spc="0" dirty="0">
              <a:solidFill>
                <a:prstClr val="black"/>
              </a:solidFill>
              <a:effectLst>
                <a:outerShdw blurRad="50800" dist="38100" dir="2700000" algn="tl" rotWithShape="0">
                  <a:scrgbClr r="0" g="0" b="0">
                    <a:alpha val="43000"/>
                  </a:scrgbClr>
                </a:outerShdw>
              </a:effectLst>
              <a:latin typeface="Abadi MT Condensed Extra Bold"/>
              <a:cs typeface="Abadi MT Condensed Extra Bold"/>
            </a:endParaRPr>
          </a:p>
        </p:txBody>
      </p:sp>
      <p:sp>
        <p:nvSpPr>
          <p:cNvPr id="3" name="Subtitle 2"/>
          <p:cNvSpPr>
            <a:spLocks noGrp="1"/>
          </p:cNvSpPr>
          <p:nvPr>
            <p:ph type="subTitle" idx="1"/>
          </p:nvPr>
        </p:nvSpPr>
        <p:spPr>
          <a:xfrm>
            <a:off x="0" y="3203949"/>
            <a:ext cx="12192000" cy="1625225"/>
          </a:xfrm>
        </p:spPr>
        <p:txBody>
          <a:bodyPr>
            <a:noAutofit/>
          </a:bodyPr>
          <a:lstStyle/>
          <a:p>
            <a:r>
              <a:rPr lang="en-US" altLang="zh-CN" sz="3600" dirty="0">
                <a:ea typeface="SimSun" panose="02010600030101010101" pitchFamily="2" charset="-122"/>
              </a:rPr>
              <a:t>Chapter 10. </a:t>
            </a:r>
            <a:r>
              <a:rPr lang="en-AU" altLang="zh-TW" sz="3600" dirty="0">
                <a:ea typeface="PMingLiU" panose="02020500000000000000" pitchFamily="18" charset="-120"/>
              </a:rPr>
              <a:t>Cluster Analysis: Basic Concepts and </a:t>
            </a:r>
            <a:r>
              <a:rPr lang="en-AU" altLang="zh-TW" sz="3600" dirty="0" smtClean="0">
                <a:ea typeface="PMingLiU" panose="02020500000000000000" pitchFamily="18" charset="-120"/>
              </a:rPr>
              <a:t>Methods</a:t>
            </a:r>
          </a:p>
          <a:p>
            <a:r>
              <a:rPr lang="en-US" dirty="0" smtClean="0"/>
              <a:t>Jiawei Han, Computer Science, Univ. Illinois at Urbana-Champaign, 2106</a:t>
            </a:r>
          </a:p>
        </p:txBody>
      </p:sp>
      <p:sp>
        <p:nvSpPr>
          <p:cNvPr id="4" name="Slide Number Placeholder 3"/>
          <p:cNvSpPr>
            <a:spLocks noGrp="1"/>
          </p:cNvSpPr>
          <p:nvPr>
            <p:ph type="sldNum" sz="quarter" idx="4294967295"/>
          </p:nvPr>
        </p:nvSpPr>
        <p:spPr>
          <a:xfrm>
            <a:off x="4" y="6492879"/>
            <a:ext cx="1312025" cy="365125"/>
          </a:xfrm>
          <a:prstGeom prst="rect">
            <a:avLst/>
          </a:prstGeom>
        </p:spPr>
        <p:txBody>
          <a:bodyPr/>
          <a:lstStyle/>
          <a:p>
            <a:fld id="{4FAB73BC-B049-4115-A692-8D63A059BFB8}" type="slidenum">
              <a:rPr lang="en-US" smtClean="0">
                <a:solidFill>
                  <a:srgbClr val="000000"/>
                </a:solidFill>
              </a:rPr>
              <a:pPr/>
              <a:t>1</a:t>
            </a:fld>
            <a:endParaRPr lang="en-US" dirty="0">
              <a:solidFill>
                <a:srgbClr val="000000"/>
              </a:solidFill>
            </a:endParaRPr>
          </a:p>
        </p:txBody>
      </p:sp>
    </p:spTree>
    <p:extLst>
      <p:ext uri="{BB962C8B-B14F-4D97-AF65-F5344CB8AC3E}">
        <p14:creationId xmlns:p14="http://schemas.microsoft.com/office/powerpoint/2010/main" val="25082582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0" y="228600"/>
            <a:ext cx="12192000" cy="762000"/>
          </a:xfrm>
        </p:spPr>
        <p:txBody>
          <a:bodyPr>
            <a:normAutofit fontScale="90000"/>
          </a:bodyPr>
          <a:lstStyle/>
          <a:p>
            <a:r>
              <a:rPr lang="en-US" altLang="en-US" dirty="0" smtClean="0">
                <a:solidFill>
                  <a:prstClr val="black"/>
                </a:solidFill>
              </a:rPr>
              <a:t>Cluster Analysis: A Multi-Dimensional Categorization</a:t>
            </a:r>
            <a:endParaRPr lang="en-US" altLang="en-US" dirty="0" smtClean="0"/>
          </a:p>
        </p:txBody>
      </p:sp>
      <p:sp>
        <p:nvSpPr>
          <p:cNvPr id="4100" name="Rectangle 3"/>
          <p:cNvSpPr>
            <a:spLocks noGrp="1" noChangeArrowheads="1"/>
          </p:cNvSpPr>
          <p:nvPr>
            <p:ph type="body" idx="1"/>
          </p:nvPr>
        </p:nvSpPr>
        <p:spPr>
          <a:xfrm>
            <a:off x="576039" y="1169668"/>
            <a:ext cx="10901377" cy="5450312"/>
          </a:xfrm>
        </p:spPr>
        <p:txBody>
          <a:bodyPr/>
          <a:lstStyle/>
          <a:p>
            <a:r>
              <a:rPr lang="en-US" altLang="en-US" sz="2400" b="1" dirty="0" smtClean="0"/>
              <a:t>Technique-Centered</a:t>
            </a:r>
          </a:p>
          <a:p>
            <a:pPr lvl="1"/>
            <a:r>
              <a:rPr lang="en-US" altLang="en-US" sz="2400" dirty="0" smtClean="0"/>
              <a:t>Distance-based methods</a:t>
            </a:r>
          </a:p>
          <a:p>
            <a:pPr lvl="1"/>
            <a:r>
              <a:rPr lang="en-US" altLang="en-US" sz="2400" dirty="0" smtClean="0"/>
              <a:t>Density-based and grid-based methods</a:t>
            </a:r>
          </a:p>
          <a:p>
            <a:pPr lvl="1"/>
            <a:r>
              <a:rPr lang="en-US" altLang="en-US" sz="2400" dirty="0"/>
              <a:t>Probabilistic and generative </a:t>
            </a:r>
            <a:r>
              <a:rPr lang="en-US" altLang="en-US" sz="2400" dirty="0" smtClean="0"/>
              <a:t>models</a:t>
            </a:r>
          </a:p>
          <a:p>
            <a:pPr lvl="1"/>
            <a:r>
              <a:rPr lang="en-US" altLang="en-US" sz="2400" dirty="0" smtClean="0"/>
              <a:t>Leveraging dimensionality reduction methods</a:t>
            </a:r>
          </a:p>
          <a:p>
            <a:pPr lvl="1"/>
            <a:r>
              <a:rPr lang="en-US" altLang="en-US" sz="2400" dirty="0" smtClean="0"/>
              <a:t>High-dimensional clustering</a:t>
            </a:r>
          </a:p>
          <a:p>
            <a:pPr lvl="1"/>
            <a:r>
              <a:rPr lang="en-US" altLang="en-US" sz="2400" dirty="0" smtClean="0"/>
              <a:t>Scalable techniques for cluster analysis</a:t>
            </a:r>
          </a:p>
          <a:p>
            <a:r>
              <a:rPr lang="en-US" altLang="en-US" sz="2400" b="1" dirty="0" smtClean="0"/>
              <a:t>Data Type-Centered</a:t>
            </a:r>
            <a:endParaRPr lang="en-US" altLang="en-US" sz="2400" b="1" dirty="0"/>
          </a:p>
          <a:p>
            <a:pPr lvl="1">
              <a:lnSpc>
                <a:spcPct val="110000"/>
              </a:lnSpc>
            </a:pPr>
            <a:r>
              <a:rPr lang="en-US" altLang="zh-CN" sz="2400" dirty="0" smtClean="0">
                <a:ea typeface="SimSun" panose="02010600030101010101" pitchFamily="2" charset="-122"/>
              </a:rPr>
              <a:t>Clustering numerical data, categorical data, text data, multimedia data, time-series data, sequences, stream data, networked data, uncertain data</a:t>
            </a:r>
            <a:endParaRPr lang="en-US" altLang="en-US" sz="2400" dirty="0"/>
          </a:p>
          <a:p>
            <a:r>
              <a:rPr lang="en-US" altLang="en-US" sz="2400" b="1" dirty="0" smtClean="0"/>
              <a:t>Additional Insight-Centered</a:t>
            </a:r>
            <a:endParaRPr lang="en-US" altLang="zh-CN" sz="2400" b="1" dirty="0" smtClean="0">
              <a:ea typeface="SimSun" panose="02010600030101010101" pitchFamily="2" charset="-122"/>
            </a:endParaRPr>
          </a:p>
          <a:p>
            <a:pPr lvl="1">
              <a:lnSpc>
                <a:spcPct val="110000"/>
              </a:lnSpc>
            </a:pPr>
            <a:r>
              <a:rPr lang="en-US" altLang="zh-CN" sz="2400" dirty="0" smtClean="0">
                <a:ea typeface="SimSun" panose="02010600030101010101" pitchFamily="2" charset="-122"/>
              </a:rPr>
              <a:t>Visual insights, semi-supervised, ensemble-based, validation-based</a:t>
            </a:r>
            <a:endParaRPr lang="en-US" altLang="zh-CN" sz="2400" dirty="0">
              <a:ea typeface="SimSun" panose="02010600030101010101" pitchFamily="2" charset="-122"/>
            </a:endParaRPr>
          </a:p>
        </p:txBody>
      </p:sp>
    </p:spTree>
    <p:extLst>
      <p:ext uri="{BB962C8B-B14F-4D97-AF65-F5344CB8AC3E}">
        <p14:creationId xmlns:p14="http://schemas.microsoft.com/office/powerpoint/2010/main" val="39351349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0" y="381001"/>
            <a:ext cx="12192000" cy="554039"/>
          </a:xfrm>
        </p:spPr>
        <p:txBody>
          <a:bodyPr>
            <a:noAutofit/>
          </a:bodyPr>
          <a:lstStyle/>
          <a:p>
            <a:r>
              <a:rPr lang="en-US" altLang="en-US" dirty="0" smtClean="0"/>
              <a:t>References: </a:t>
            </a:r>
            <a:r>
              <a:rPr lang="en-US" altLang="en-US" dirty="0"/>
              <a:t>(</a:t>
            </a:r>
            <a:r>
              <a:rPr lang="en-US" altLang="en-US" dirty="0" smtClean="0"/>
              <a:t>III) </a:t>
            </a:r>
            <a:r>
              <a:rPr lang="en-US" altLang="zh-CN" dirty="0" smtClean="0">
                <a:ea typeface="SimSun" panose="02010600030101010101" pitchFamily="2" charset="-122"/>
              </a:rPr>
              <a:t>Hierarchical </a:t>
            </a:r>
            <a:r>
              <a:rPr lang="en-US" altLang="zh-CN" dirty="0">
                <a:ea typeface="SimSun" panose="02010600030101010101" pitchFamily="2" charset="-122"/>
              </a:rPr>
              <a:t>Methods </a:t>
            </a:r>
            <a:endParaRPr lang="en-US" altLang="en-US" dirty="0" smtClean="0"/>
          </a:p>
        </p:txBody>
      </p:sp>
      <p:sp>
        <p:nvSpPr>
          <p:cNvPr id="25604" name="Rectangle 3"/>
          <p:cNvSpPr>
            <a:spLocks noGrp="1" noChangeArrowheads="1"/>
          </p:cNvSpPr>
          <p:nvPr>
            <p:ph type="body" idx="1"/>
          </p:nvPr>
        </p:nvSpPr>
        <p:spPr>
          <a:xfrm>
            <a:off x="579001" y="1383324"/>
            <a:ext cx="11290671" cy="5122984"/>
          </a:xfrm>
        </p:spPr>
        <p:txBody>
          <a:bodyPr/>
          <a:lstStyle/>
          <a:p>
            <a:pPr>
              <a:spcAft>
                <a:spcPts val="200"/>
              </a:spcAft>
            </a:pPr>
            <a:r>
              <a:rPr lang="en-US" altLang="zh-CN" sz="2400" dirty="0" smtClean="0">
                <a:ea typeface="SimSun" panose="02010600030101010101" pitchFamily="2" charset="-122"/>
              </a:rPr>
              <a:t>A. K. Jain and R. C. </a:t>
            </a:r>
            <a:r>
              <a:rPr lang="en-US" altLang="zh-CN" sz="2400" dirty="0" err="1" smtClean="0">
                <a:ea typeface="SimSun" panose="02010600030101010101" pitchFamily="2" charset="-122"/>
              </a:rPr>
              <a:t>Dubes</a:t>
            </a:r>
            <a:r>
              <a:rPr lang="en-US" altLang="zh-CN" sz="2400" dirty="0" smtClean="0">
                <a:ea typeface="SimSun" panose="02010600030101010101" pitchFamily="2" charset="-122"/>
              </a:rPr>
              <a:t>. Algorithms for Clustering Data. Prentice Hall, 1988</a:t>
            </a:r>
          </a:p>
          <a:p>
            <a:pPr>
              <a:spcAft>
                <a:spcPts val="200"/>
              </a:spcAft>
            </a:pPr>
            <a:r>
              <a:rPr lang="en-US" altLang="zh-CN" sz="2400" dirty="0" smtClean="0">
                <a:ea typeface="SimSun" panose="02010600030101010101" pitchFamily="2" charset="-122"/>
              </a:rPr>
              <a:t>L. Kaufman and P. J. </a:t>
            </a:r>
            <a:r>
              <a:rPr lang="en-US" altLang="zh-CN" sz="2400" dirty="0" err="1" smtClean="0">
                <a:ea typeface="SimSun" panose="02010600030101010101" pitchFamily="2" charset="-122"/>
              </a:rPr>
              <a:t>Rousseeuw</a:t>
            </a:r>
            <a:r>
              <a:rPr lang="en-US" altLang="zh-CN" sz="2400" dirty="0" smtClean="0">
                <a:ea typeface="SimSun" panose="02010600030101010101" pitchFamily="2" charset="-122"/>
              </a:rPr>
              <a:t>. Finding Groups in Data: An Introduction to Cluster Analysis. John Wiley &amp; Sons, 1990</a:t>
            </a:r>
          </a:p>
          <a:p>
            <a:pPr>
              <a:spcAft>
                <a:spcPts val="200"/>
              </a:spcAft>
            </a:pPr>
            <a:r>
              <a:rPr lang="en-US" altLang="zh-CN" sz="2400" dirty="0">
                <a:ea typeface="SimSun" panose="02010600030101010101" pitchFamily="2" charset="-122"/>
              </a:rPr>
              <a:t>T. Zhang, R. </a:t>
            </a:r>
            <a:r>
              <a:rPr lang="en-US" altLang="zh-CN" sz="2400" dirty="0" err="1">
                <a:ea typeface="SimSun" panose="02010600030101010101" pitchFamily="2" charset="-122"/>
              </a:rPr>
              <a:t>Ramakrishnan</a:t>
            </a:r>
            <a:r>
              <a:rPr lang="en-US" altLang="zh-CN" sz="2400" dirty="0">
                <a:ea typeface="SimSun" panose="02010600030101010101" pitchFamily="2" charset="-122"/>
              </a:rPr>
              <a:t>, and M. </a:t>
            </a:r>
            <a:r>
              <a:rPr lang="en-US" altLang="zh-CN" sz="2400" dirty="0" err="1">
                <a:ea typeface="SimSun" panose="02010600030101010101" pitchFamily="2" charset="-122"/>
              </a:rPr>
              <a:t>Livny</a:t>
            </a:r>
            <a:r>
              <a:rPr lang="en-US" altLang="zh-CN" sz="2400" dirty="0">
                <a:ea typeface="SimSun" panose="02010600030101010101" pitchFamily="2" charset="-122"/>
              </a:rPr>
              <a:t>. </a:t>
            </a:r>
            <a:r>
              <a:rPr lang="en-US" altLang="zh-CN" sz="2400" dirty="0" smtClean="0">
                <a:ea typeface="SimSun" panose="02010600030101010101" pitchFamily="2" charset="-122"/>
              </a:rPr>
              <a:t>BIRCH: </a:t>
            </a:r>
            <a:r>
              <a:rPr lang="en-US" altLang="zh-CN" sz="2400" dirty="0">
                <a:ea typeface="SimSun" panose="02010600030101010101" pitchFamily="2" charset="-122"/>
              </a:rPr>
              <a:t>An </a:t>
            </a:r>
            <a:r>
              <a:rPr lang="en-US" altLang="zh-CN" sz="2400" dirty="0" smtClean="0">
                <a:ea typeface="SimSun" panose="02010600030101010101" pitchFamily="2" charset="-122"/>
              </a:rPr>
              <a:t>Efficient Data Clustering Method </a:t>
            </a:r>
            <a:r>
              <a:rPr lang="en-US" altLang="zh-CN" sz="2400" dirty="0">
                <a:ea typeface="SimSun" panose="02010600030101010101" pitchFamily="2" charset="-122"/>
              </a:rPr>
              <a:t>for </a:t>
            </a:r>
            <a:r>
              <a:rPr lang="en-US" altLang="zh-CN" sz="2400" dirty="0" smtClean="0">
                <a:ea typeface="SimSun" panose="02010600030101010101" pitchFamily="2" charset="-122"/>
              </a:rPr>
              <a:t>Very Large Databases</a:t>
            </a:r>
            <a:r>
              <a:rPr lang="en-US" altLang="zh-CN" sz="2400" dirty="0">
                <a:ea typeface="SimSun" panose="02010600030101010101" pitchFamily="2" charset="-122"/>
              </a:rPr>
              <a:t>. </a:t>
            </a:r>
            <a:r>
              <a:rPr lang="en-US" altLang="zh-CN" sz="2400" dirty="0" smtClean="0">
                <a:ea typeface="SimSun" panose="02010600030101010101" pitchFamily="2" charset="-122"/>
              </a:rPr>
              <a:t>SIGMOD'96</a:t>
            </a:r>
          </a:p>
          <a:p>
            <a:pPr>
              <a:spcAft>
                <a:spcPts val="200"/>
              </a:spcAft>
            </a:pPr>
            <a:r>
              <a:rPr lang="en-US" sz="2400" dirty="0"/>
              <a:t>S. </a:t>
            </a:r>
            <a:r>
              <a:rPr lang="en-US" sz="2400" dirty="0" err="1"/>
              <a:t>Guha</a:t>
            </a:r>
            <a:r>
              <a:rPr lang="en-US" sz="2400" dirty="0"/>
              <a:t>, R. </a:t>
            </a:r>
            <a:r>
              <a:rPr lang="en-US" sz="2400" dirty="0" err="1"/>
              <a:t>Rastogi</a:t>
            </a:r>
            <a:r>
              <a:rPr lang="en-US" sz="2400" dirty="0"/>
              <a:t>, and K. Shim. Cure: </a:t>
            </a:r>
            <a:r>
              <a:rPr lang="en-US" sz="2400" dirty="0" smtClean="0"/>
              <a:t>An Efficient Clustering Algorithm </a:t>
            </a:r>
            <a:r>
              <a:rPr lang="en-US" sz="2400" dirty="0"/>
              <a:t>for </a:t>
            </a:r>
            <a:r>
              <a:rPr lang="en-US" sz="2400" dirty="0" smtClean="0"/>
              <a:t>Large Databases. SIGMOD’98</a:t>
            </a:r>
          </a:p>
          <a:p>
            <a:pPr>
              <a:spcAft>
                <a:spcPts val="200"/>
              </a:spcAft>
            </a:pPr>
            <a:r>
              <a:rPr lang="en-US" altLang="zh-CN" sz="2400" dirty="0" smtClean="0">
                <a:ea typeface="SimSun" panose="02010600030101010101" pitchFamily="2" charset="-122"/>
              </a:rPr>
              <a:t>G</a:t>
            </a:r>
            <a:r>
              <a:rPr lang="en-US" altLang="zh-CN" sz="2400" dirty="0">
                <a:ea typeface="SimSun" panose="02010600030101010101" pitchFamily="2" charset="-122"/>
              </a:rPr>
              <a:t>. </a:t>
            </a:r>
            <a:r>
              <a:rPr lang="en-US" altLang="zh-CN" sz="2400" dirty="0" err="1">
                <a:ea typeface="SimSun" panose="02010600030101010101" pitchFamily="2" charset="-122"/>
              </a:rPr>
              <a:t>Karypis</a:t>
            </a:r>
            <a:r>
              <a:rPr lang="en-US" altLang="zh-CN" sz="2400" dirty="0">
                <a:ea typeface="SimSun" panose="02010600030101010101" pitchFamily="2" charset="-122"/>
              </a:rPr>
              <a:t>, E.-H. Han, and V. Kumar. CHAMELEON: A Hierarchical Clustering Algorithm Using Dynamic Modeling. </a:t>
            </a:r>
            <a:r>
              <a:rPr lang="en-US" altLang="zh-CN" sz="2400" i="1" dirty="0">
                <a:ea typeface="SimSun" panose="02010600030101010101" pitchFamily="2" charset="-122"/>
              </a:rPr>
              <a:t>COMPUTER</a:t>
            </a:r>
            <a:r>
              <a:rPr lang="en-US" altLang="zh-CN" sz="2400" dirty="0">
                <a:ea typeface="SimSun" panose="02010600030101010101" pitchFamily="2" charset="-122"/>
              </a:rPr>
              <a:t>, 32(8): 68-75, 1999. </a:t>
            </a:r>
            <a:endParaRPr lang="en-US" altLang="zh-CN" sz="2400" dirty="0" smtClean="0">
              <a:ea typeface="SimSun" panose="02010600030101010101" pitchFamily="2" charset="-122"/>
            </a:endParaRPr>
          </a:p>
          <a:p>
            <a:pPr>
              <a:spcAft>
                <a:spcPts val="200"/>
              </a:spcAft>
            </a:pPr>
            <a:r>
              <a:rPr lang="en-US" sz="2400" dirty="0" smtClean="0"/>
              <a:t>C. K. Reddy and B. </a:t>
            </a:r>
            <a:r>
              <a:rPr lang="en-US" sz="2400" dirty="0" err="1" smtClean="0"/>
              <a:t>Vinzamuri</a:t>
            </a:r>
            <a:r>
              <a:rPr lang="en-US" sz="2400" dirty="0" smtClean="0"/>
              <a:t>. A Survey of </a:t>
            </a:r>
            <a:r>
              <a:rPr lang="en-US" sz="2400" dirty="0" err="1" smtClean="0"/>
              <a:t>Partitional</a:t>
            </a:r>
            <a:r>
              <a:rPr lang="en-US" sz="2400" dirty="0" smtClean="0"/>
              <a:t> and Hierarchical Clustering Algorithms</a:t>
            </a:r>
            <a:r>
              <a:rPr lang="en-US" altLang="en-US" sz="2400" dirty="0" smtClean="0"/>
              <a:t>, in (Chap. 4) Aggarwal and Reddy (eds.), Data Clustering: Algorithms and Applications. CRC Press, 2014</a:t>
            </a:r>
          </a:p>
        </p:txBody>
      </p:sp>
    </p:spTree>
    <p:extLst>
      <p:ext uri="{BB962C8B-B14F-4D97-AF65-F5344CB8AC3E}">
        <p14:creationId xmlns:p14="http://schemas.microsoft.com/office/powerpoint/2010/main" val="25188645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93786" y="293077"/>
            <a:ext cx="12379569" cy="641963"/>
          </a:xfrm>
        </p:spPr>
        <p:txBody>
          <a:bodyPr>
            <a:noAutofit/>
          </a:bodyPr>
          <a:lstStyle/>
          <a:p>
            <a:r>
              <a:rPr lang="en-US" altLang="en-US" dirty="0" smtClean="0"/>
              <a:t>References: </a:t>
            </a:r>
            <a:r>
              <a:rPr lang="en-US" altLang="en-US" dirty="0"/>
              <a:t>(</a:t>
            </a:r>
            <a:r>
              <a:rPr lang="en-US" altLang="en-US" dirty="0" smtClean="0"/>
              <a:t>IV) </a:t>
            </a:r>
            <a:r>
              <a:rPr lang="en-US" altLang="zh-CN" dirty="0" smtClean="0">
                <a:ea typeface="SimSun" panose="02010600030101010101" pitchFamily="2" charset="-122"/>
              </a:rPr>
              <a:t>Density- and Grid-Based </a:t>
            </a:r>
            <a:r>
              <a:rPr lang="en-US" altLang="zh-CN" dirty="0">
                <a:ea typeface="SimSun" panose="02010600030101010101" pitchFamily="2" charset="-122"/>
              </a:rPr>
              <a:t>Methods </a:t>
            </a:r>
            <a:endParaRPr lang="en-US" altLang="en-US" dirty="0" smtClean="0"/>
          </a:p>
        </p:txBody>
      </p:sp>
      <p:sp>
        <p:nvSpPr>
          <p:cNvPr id="25604" name="Rectangle 3"/>
          <p:cNvSpPr>
            <a:spLocks noGrp="1" noChangeArrowheads="1"/>
          </p:cNvSpPr>
          <p:nvPr>
            <p:ph type="body" idx="1"/>
          </p:nvPr>
        </p:nvSpPr>
        <p:spPr>
          <a:xfrm>
            <a:off x="577912" y="1125385"/>
            <a:ext cx="11036175" cy="5396205"/>
          </a:xfrm>
        </p:spPr>
        <p:txBody>
          <a:bodyPr/>
          <a:lstStyle/>
          <a:p>
            <a:pPr>
              <a:spcBef>
                <a:spcPts val="400"/>
              </a:spcBef>
            </a:pPr>
            <a:r>
              <a:rPr lang="en-US" altLang="zh-CN" sz="2400" dirty="0" smtClean="0">
                <a:ea typeface="SimSun" panose="02010600030101010101" pitchFamily="2" charset="-122"/>
              </a:rPr>
              <a:t>M</a:t>
            </a:r>
            <a:r>
              <a:rPr lang="en-US" altLang="zh-CN" sz="2400" dirty="0">
                <a:ea typeface="SimSun" panose="02010600030101010101" pitchFamily="2" charset="-122"/>
              </a:rPr>
              <a:t>. Ester, H.-P. </a:t>
            </a:r>
            <a:r>
              <a:rPr lang="en-US" altLang="zh-CN" sz="2400" dirty="0" err="1">
                <a:ea typeface="SimSun" panose="02010600030101010101" pitchFamily="2" charset="-122"/>
              </a:rPr>
              <a:t>Kriegel</a:t>
            </a:r>
            <a:r>
              <a:rPr lang="en-US" altLang="zh-CN" sz="2400" dirty="0">
                <a:ea typeface="SimSun" panose="02010600030101010101" pitchFamily="2" charset="-122"/>
              </a:rPr>
              <a:t>, J. Sander, and X. Xu. A </a:t>
            </a:r>
            <a:r>
              <a:rPr lang="en-US" altLang="zh-CN" sz="2400" dirty="0" smtClean="0">
                <a:ea typeface="SimSun" panose="02010600030101010101" pitchFamily="2" charset="-122"/>
              </a:rPr>
              <a:t>Density-Based Algorithm </a:t>
            </a:r>
            <a:r>
              <a:rPr lang="en-US" altLang="zh-CN" sz="2400" dirty="0">
                <a:ea typeface="SimSun" panose="02010600030101010101" pitchFamily="2" charset="-122"/>
              </a:rPr>
              <a:t>for </a:t>
            </a:r>
            <a:r>
              <a:rPr lang="en-US" altLang="zh-CN" sz="2400" dirty="0" smtClean="0">
                <a:ea typeface="SimSun" panose="02010600030101010101" pitchFamily="2" charset="-122"/>
              </a:rPr>
              <a:t>Discovering Clusters </a:t>
            </a:r>
            <a:r>
              <a:rPr lang="en-US" altLang="zh-CN" sz="2400" dirty="0">
                <a:ea typeface="SimSun" panose="02010600030101010101" pitchFamily="2" charset="-122"/>
              </a:rPr>
              <a:t>in </a:t>
            </a:r>
            <a:r>
              <a:rPr lang="en-US" altLang="zh-CN" sz="2400" dirty="0" smtClean="0">
                <a:ea typeface="SimSun" panose="02010600030101010101" pitchFamily="2" charset="-122"/>
              </a:rPr>
              <a:t>Large Spatial Databases</a:t>
            </a:r>
            <a:r>
              <a:rPr lang="en-US" altLang="zh-CN" sz="2400" dirty="0">
                <a:ea typeface="SimSun" panose="02010600030101010101" pitchFamily="2" charset="-122"/>
              </a:rPr>
              <a:t>. </a:t>
            </a:r>
            <a:r>
              <a:rPr lang="en-US" altLang="zh-CN" sz="2400" dirty="0" smtClean="0">
                <a:ea typeface="SimSun" panose="02010600030101010101" pitchFamily="2" charset="-122"/>
              </a:rPr>
              <a:t>KDD'96</a:t>
            </a:r>
          </a:p>
          <a:p>
            <a:pPr>
              <a:spcBef>
                <a:spcPts val="400"/>
              </a:spcBef>
            </a:pPr>
            <a:r>
              <a:rPr lang="en-US" altLang="zh-CN" sz="2400" dirty="0" smtClean="0">
                <a:ea typeface="SimSun" panose="02010600030101010101" pitchFamily="2" charset="-122"/>
              </a:rPr>
              <a:t>W</a:t>
            </a:r>
            <a:r>
              <a:rPr lang="en-US" altLang="zh-CN" sz="2400" dirty="0">
                <a:ea typeface="SimSun" panose="02010600030101010101" pitchFamily="2" charset="-122"/>
              </a:rPr>
              <a:t>. Wang, </a:t>
            </a:r>
            <a:r>
              <a:rPr lang="en-US" altLang="zh-CN" sz="2400" dirty="0" smtClean="0">
                <a:ea typeface="SimSun" panose="02010600030101010101" pitchFamily="2" charset="-122"/>
              </a:rPr>
              <a:t>J. Yang</a:t>
            </a:r>
            <a:r>
              <a:rPr lang="en-US" altLang="zh-CN" sz="2400" dirty="0">
                <a:ea typeface="SimSun" panose="02010600030101010101" pitchFamily="2" charset="-122"/>
              </a:rPr>
              <a:t>, R. </a:t>
            </a:r>
            <a:r>
              <a:rPr lang="en-US" altLang="zh-CN" sz="2400" dirty="0" err="1">
                <a:ea typeface="SimSun" panose="02010600030101010101" pitchFamily="2" charset="-122"/>
              </a:rPr>
              <a:t>Muntz</a:t>
            </a:r>
            <a:r>
              <a:rPr lang="en-US" altLang="zh-CN" sz="2400" dirty="0">
                <a:ea typeface="SimSun" panose="02010600030101010101" pitchFamily="2" charset="-122"/>
              </a:rPr>
              <a:t>, STING: A Statistical Information </a:t>
            </a:r>
            <a:r>
              <a:rPr lang="en-US" altLang="zh-CN" sz="2400" dirty="0" smtClean="0">
                <a:ea typeface="SimSun" panose="02010600030101010101" pitchFamily="2" charset="-122"/>
              </a:rPr>
              <a:t>Grid </a:t>
            </a:r>
            <a:r>
              <a:rPr lang="en-US" altLang="zh-CN" sz="2400" dirty="0">
                <a:ea typeface="SimSun" panose="02010600030101010101" pitchFamily="2" charset="-122"/>
              </a:rPr>
              <a:t>Approach to Spatial Data Mining, </a:t>
            </a:r>
            <a:r>
              <a:rPr lang="en-US" altLang="zh-CN" sz="2400" dirty="0" smtClean="0">
                <a:ea typeface="SimSun" panose="02010600030101010101" pitchFamily="2" charset="-122"/>
              </a:rPr>
              <a:t>VLDB’97</a:t>
            </a:r>
          </a:p>
          <a:p>
            <a:pPr>
              <a:spcBef>
                <a:spcPts val="400"/>
              </a:spcBef>
            </a:pPr>
            <a:r>
              <a:rPr lang="en-US" sz="2400" dirty="0" smtClean="0"/>
              <a:t>R. </a:t>
            </a:r>
            <a:r>
              <a:rPr lang="en-US" sz="2400" dirty="0"/>
              <a:t>Agrawal, </a:t>
            </a:r>
            <a:r>
              <a:rPr lang="en-US" sz="2400" dirty="0" smtClean="0"/>
              <a:t>J. </a:t>
            </a:r>
            <a:r>
              <a:rPr lang="en-US" sz="2400" dirty="0" err="1"/>
              <a:t>Gehrke</a:t>
            </a:r>
            <a:r>
              <a:rPr lang="en-US" sz="2400" dirty="0"/>
              <a:t>, </a:t>
            </a:r>
            <a:r>
              <a:rPr lang="en-US" sz="2400" dirty="0" smtClean="0"/>
              <a:t>D. </a:t>
            </a:r>
            <a:r>
              <a:rPr lang="en-US" sz="2400" dirty="0" err="1"/>
              <a:t>Gunopulos</a:t>
            </a:r>
            <a:r>
              <a:rPr lang="en-US" sz="2400" dirty="0"/>
              <a:t>, and </a:t>
            </a:r>
            <a:r>
              <a:rPr lang="en-US" sz="2400" dirty="0" smtClean="0"/>
              <a:t>P. </a:t>
            </a:r>
            <a:r>
              <a:rPr lang="en-US" sz="2400" dirty="0" err="1"/>
              <a:t>Raghavan</a:t>
            </a:r>
            <a:r>
              <a:rPr lang="en-US" sz="2400" dirty="0"/>
              <a:t>. </a:t>
            </a:r>
            <a:r>
              <a:rPr lang="en-US" sz="2400" dirty="0" smtClean="0"/>
              <a:t>Automatic Subspace Clustering </a:t>
            </a:r>
            <a:r>
              <a:rPr lang="en-US" sz="2400" dirty="0"/>
              <a:t>of </a:t>
            </a:r>
            <a:r>
              <a:rPr lang="en-US" sz="2400" dirty="0" smtClean="0"/>
              <a:t>High Dimensional Data </a:t>
            </a:r>
            <a:r>
              <a:rPr lang="en-US" sz="2400" dirty="0"/>
              <a:t>for </a:t>
            </a:r>
            <a:r>
              <a:rPr lang="en-US" sz="2400" dirty="0" smtClean="0"/>
              <a:t>Data Mining Applications</a:t>
            </a:r>
            <a:r>
              <a:rPr lang="en-US" sz="2400" dirty="0"/>
              <a:t>. </a:t>
            </a:r>
            <a:r>
              <a:rPr lang="en-US" sz="2400" dirty="0" smtClean="0"/>
              <a:t>SIGMOD’98</a:t>
            </a:r>
          </a:p>
          <a:p>
            <a:pPr>
              <a:spcBef>
                <a:spcPts val="400"/>
              </a:spcBef>
            </a:pPr>
            <a:r>
              <a:rPr lang="en-US" sz="2400" dirty="0" smtClean="0"/>
              <a:t>A. </a:t>
            </a:r>
            <a:r>
              <a:rPr lang="en-US" sz="2400" dirty="0" err="1"/>
              <a:t>Hinneburg</a:t>
            </a:r>
            <a:r>
              <a:rPr lang="en-US" sz="2400" dirty="0"/>
              <a:t> and </a:t>
            </a:r>
            <a:r>
              <a:rPr lang="en-US" sz="2400" dirty="0" smtClean="0"/>
              <a:t>D. </a:t>
            </a:r>
            <a:r>
              <a:rPr lang="en-US" sz="2400" dirty="0"/>
              <a:t>A. </a:t>
            </a:r>
            <a:r>
              <a:rPr lang="en-US" sz="2400" dirty="0" err="1"/>
              <a:t>Keim</a:t>
            </a:r>
            <a:r>
              <a:rPr lang="en-US" sz="2400" dirty="0"/>
              <a:t>. An </a:t>
            </a:r>
            <a:r>
              <a:rPr lang="en-US" sz="2400" dirty="0" smtClean="0"/>
              <a:t>Efficient Approach </a:t>
            </a:r>
            <a:r>
              <a:rPr lang="en-US" sz="2400" dirty="0"/>
              <a:t>to </a:t>
            </a:r>
            <a:r>
              <a:rPr lang="en-US" sz="2400" dirty="0" smtClean="0"/>
              <a:t>Clustering </a:t>
            </a:r>
            <a:r>
              <a:rPr lang="en-US" sz="2400" dirty="0"/>
              <a:t>in </a:t>
            </a:r>
            <a:r>
              <a:rPr lang="en-US" sz="2400" dirty="0" smtClean="0"/>
              <a:t>Large Multimedia Databases </a:t>
            </a:r>
            <a:r>
              <a:rPr lang="en-US" sz="2400" dirty="0"/>
              <a:t>with </a:t>
            </a:r>
            <a:r>
              <a:rPr lang="en-US" sz="2400" dirty="0" smtClean="0"/>
              <a:t>Noise</a:t>
            </a:r>
            <a:r>
              <a:rPr lang="en-US" sz="2400" dirty="0"/>
              <a:t>. </a:t>
            </a:r>
            <a:r>
              <a:rPr lang="en-US" sz="2400" dirty="0" smtClean="0"/>
              <a:t>KDD’98</a:t>
            </a:r>
          </a:p>
          <a:p>
            <a:pPr>
              <a:spcBef>
                <a:spcPts val="400"/>
              </a:spcBef>
            </a:pPr>
            <a:r>
              <a:rPr lang="en-US" sz="2400" dirty="0"/>
              <a:t>M. </a:t>
            </a:r>
            <a:r>
              <a:rPr lang="en-US" sz="2400" dirty="0" err="1"/>
              <a:t>Ankerst</a:t>
            </a:r>
            <a:r>
              <a:rPr lang="en-US" sz="2400" dirty="0"/>
              <a:t>, M. M. </a:t>
            </a:r>
            <a:r>
              <a:rPr lang="en-US" sz="2400" dirty="0" err="1"/>
              <a:t>Breunig</a:t>
            </a:r>
            <a:r>
              <a:rPr lang="en-US" sz="2400" dirty="0"/>
              <a:t>, H.-P. </a:t>
            </a:r>
            <a:r>
              <a:rPr lang="en-US" sz="2400" dirty="0" err="1"/>
              <a:t>Kriegel</a:t>
            </a:r>
            <a:r>
              <a:rPr lang="en-US" sz="2400" dirty="0"/>
              <a:t>, and J. Sander. Optics: Ordering </a:t>
            </a:r>
            <a:r>
              <a:rPr lang="en-US" sz="2400" dirty="0" smtClean="0"/>
              <a:t>Points </a:t>
            </a:r>
            <a:r>
              <a:rPr lang="en-US" sz="2400" dirty="0"/>
              <a:t>to </a:t>
            </a:r>
            <a:r>
              <a:rPr lang="en-US" sz="2400" dirty="0" smtClean="0"/>
              <a:t>Identify </a:t>
            </a:r>
            <a:r>
              <a:rPr lang="en-US" sz="2400" dirty="0"/>
              <a:t>the </a:t>
            </a:r>
            <a:r>
              <a:rPr lang="en-US" sz="2400" dirty="0" smtClean="0"/>
              <a:t>Clustering Structure</a:t>
            </a:r>
            <a:r>
              <a:rPr lang="en-US" sz="2400" dirty="0"/>
              <a:t>. </a:t>
            </a:r>
            <a:r>
              <a:rPr lang="en-US" sz="2400" dirty="0" smtClean="0"/>
              <a:t>SIGMOD’99</a:t>
            </a:r>
          </a:p>
          <a:p>
            <a:pPr>
              <a:spcBef>
                <a:spcPts val="400"/>
              </a:spcBef>
            </a:pPr>
            <a:r>
              <a:rPr lang="en-US" altLang="en-US" sz="2400" dirty="0" smtClean="0"/>
              <a:t>M. Ester. Density-Based Clustering. </a:t>
            </a:r>
            <a:r>
              <a:rPr lang="en-US" altLang="en-US" sz="2400" dirty="0"/>
              <a:t>In (Chapter 5) Aggarwal and </a:t>
            </a:r>
            <a:r>
              <a:rPr lang="en-US" altLang="en-US" sz="2400" dirty="0" smtClean="0"/>
              <a:t>Reddy </a:t>
            </a:r>
            <a:r>
              <a:rPr lang="en-US" altLang="en-US" sz="2400" dirty="0"/>
              <a:t>(eds.), Data Clustering: Algorithms and </a:t>
            </a:r>
            <a:r>
              <a:rPr lang="en-US" altLang="en-US" sz="2400" dirty="0" smtClean="0"/>
              <a:t>Applications . </a:t>
            </a:r>
            <a:r>
              <a:rPr lang="en-US" altLang="en-US" sz="2400" dirty="0"/>
              <a:t>CRC </a:t>
            </a:r>
            <a:r>
              <a:rPr lang="en-US" altLang="en-US" sz="2400" dirty="0" smtClean="0"/>
              <a:t>Press. 2014</a:t>
            </a:r>
          </a:p>
          <a:p>
            <a:pPr>
              <a:spcBef>
                <a:spcPts val="400"/>
              </a:spcBef>
            </a:pPr>
            <a:r>
              <a:rPr lang="en-US" sz="2400" dirty="0" smtClean="0"/>
              <a:t>W. </a:t>
            </a:r>
            <a:r>
              <a:rPr lang="en-US" sz="2400" dirty="0"/>
              <a:t>Cheng, </a:t>
            </a:r>
            <a:r>
              <a:rPr lang="en-US" sz="2400" dirty="0" smtClean="0"/>
              <a:t>W. Wang</a:t>
            </a:r>
            <a:r>
              <a:rPr lang="en-US" sz="2400" dirty="0"/>
              <a:t>, and </a:t>
            </a:r>
            <a:r>
              <a:rPr lang="en-US" sz="2400" dirty="0" smtClean="0"/>
              <a:t>S. Batista.  </a:t>
            </a:r>
            <a:r>
              <a:rPr lang="en-US" sz="2400" dirty="0"/>
              <a:t>Grid-based </a:t>
            </a:r>
            <a:r>
              <a:rPr lang="en-US" sz="2400" dirty="0" smtClean="0"/>
              <a:t>Clustering. In </a:t>
            </a:r>
            <a:r>
              <a:rPr lang="en-US" altLang="en-US" sz="2400" dirty="0" smtClean="0"/>
              <a:t>(Chapter 6) </a:t>
            </a:r>
            <a:r>
              <a:rPr lang="en-US" altLang="en-US" sz="2400" dirty="0"/>
              <a:t>Aggarwal and Reddy (eds.), Data Clustering: Algorithms and Applications. CRC </a:t>
            </a:r>
            <a:r>
              <a:rPr lang="en-US" altLang="en-US" sz="2400" dirty="0" smtClean="0"/>
              <a:t>Press. </a:t>
            </a:r>
            <a:r>
              <a:rPr lang="en-US" altLang="en-US" sz="2400" smtClean="0"/>
              <a:t>2014</a:t>
            </a:r>
            <a:endParaRPr lang="en-US" sz="2400" dirty="0"/>
          </a:p>
        </p:txBody>
      </p:sp>
    </p:spTree>
    <p:extLst>
      <p:ext uri="{BB962C8B-B14F-4D97-AF65-F5344CB8AC3E}">
        <p14:creationId xmlns:p14="http://schemas.microsoft.com/office/powerpoint/2010/main" val="33391168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0" y="381001"/>
            <a:ext cx="12192000" cy="554039"/>
          </a:xfrm>
        </p:spPr>
        <p:txBody>
          <a:bodyPr>
            <a:noAutofit/>
          </a:bodyPr>
          <a:lstStyle/>
          <a:p>
            <a:r>
              <a:rPr lang="en-US" altLang="en-US" dirty="0" smtClean="0"/>
              <a:t>References: </a:t>
            </a:r>
            <a:r>
              <a:rPr lang="en-US" altLang="en-US" dirty="0"/>
              <a:t>(IV) </a:t>
            </a:r>
            <a:r>
              <a:rPr lang="en-US" altLang="zh-CN" dirty="0" smtClean="0">
                <a:ea typeface="SimSun" panose="02010600030101010101" pitchFamily="2" charset="-122"/>
              </a:rPr>
              <a:t>Evaluation of </a:t>
            </a:r>
            <a:r>
              <a:rPr lang="en-US" altLang="zh-CN" dirty="0">
                <a:ea typeface="SimSun" panose="02010600030101010101" pitchFamily="2" charset="-122"/>
              </a:rPr>
              <a:t>Clustering </a:t>
            </a:r>
            <a:endParaRPr lang="en-US" altLang="en-US" dirty="0" smtClean="0"/>
          </a:p>
        </p:txBody>
      </p:sp>
      <p:sp>
        <p:nvSpPr>
          <p:cNvPr id="25604" name="Rectangle 3"/>
          <p:cNvSpPr>
            <a:spLocks noGrp="1" noChangeArrowheads="1"/>
          </p:cNvSpPr>
          <p:nvPr>
            <p:ph type="body" idx="1"/>
          </p:nvPr>
        </p:nvSpPr>
        <p:spPr>
          <a:xfrm>
            <a:off x="406400" y="1239985"/>
            <a:ext cx="11281624" cy="5133108"/>
          </a:xfrm>
        </p:spPr>
        <p:txBody>
          <a:bodyPr/>
          <a:lstStyle/>
          <a:p>
            <a:pPr>
              <a:spcAft>
                <a:spcPts val="600"/>
              </a:spcAft>
            </a:pPr>
            <a:r>
              <a:rPr lang="en-US" altLang="en-US" sz="2400" dirty="0" smtClean="0"/>
              <a:t>M. </a:t>
            </a:r>
            <a:r>
              <a:rPr lang="en-US" altLang="en-US" sz="2400" dirty="0"/>
              <a:t>J. </a:t>
            </a:r>
            <a:r>
              <a:rPr lang="en-US" altLang="en-US" sz="2400" dirty="0" err="1"/>
              <a:t>Zaki</a:t>
            </a:r>
            <a:r>
              <a:rPr lang="en-US" altLang="en-US" sz="2400" dirty="0"/>
              <a:t> and </a:t>
            </a:r>
            <a:r>
              <a:rPr lang="en-US" altLang="en-US" sz="2400" dirty="0" smtClean="0"/>
              <a:t>W. </a:t>
            </a:r>
            <a:r>
              <a:rPr lang="en-US" altLang="en-US" sz="2400" dirty="0" err="1"/>
              <a:t>Meira</a:t>
            </a:r>
            <a:r>
              <a:rPr lang="en-US" altLang="en-US" sz="2400" dirty="0"/>
              <a:t>, Jr..  Data Mining and Analysis: Fundamental Concepts and Algorithms.  Cambridge University Press, 2014</a:t>
            </a:r>
          </a:p>
          <a:p>
            <a:pPr>
              <a:spcAft>
                <a:spcPts val="600"/>
              </a:spcAft>
            </a:pPr>
            <a:r>
              <a:rPr lang="en-US" sz="2400" dirty="0" smtClean="0"/>
              <a:t>L</a:t>
            </a:r>
            <a:r>
              <a:rPr lang="en-US" sz="2400" dirty="0"/>
              <a:t>. Hubert and P. </a:t>
            </a:r>
            <a:r>
              <a:rPr lang="en-US" sz="2400" dirty="0" err="1"/>
              <a:t>Arabie</a:t>
            </a:r>
            <a:r>
              <a:rPr lang="en-US" sz="2400" dirty="0"/>
              <a:t>. Comparing </a:t>
            </a:r>
            <a:r>
              <a:rPr lang="en-US" sz="2400" dirty="0" smtClean="0"/>
              <a:t>Partitions</a:t>
            </a:r>
            <a:r>
              <a:rPr lang="en-US" sz="2400" dirty="0"/>
              <a:t>. </a:t>
            </a:r>
            <a:r>
              <a:rPr lang="en-US" sz="2400" i="1" dirty="0"/>
              <a:t>Journal of Classification</a:t>
            </a:r>
            <a:r>
              <a:rPr lang="en-US" sz="2400" dirty="0"/>
              <a:t>, 2:193–218, </a:t>
            </a:r>
            <a:r>
              <a:rPr lang="en-US" sz="2400" dirty="0" smtClean="0"/>
              <a:t>1985</a:t>
            </a:r>
          </a:p>
          <a:p>
            <a:pPr>
              <a:spcAft>
                <a:spcPts val="600"/>
              </a:spcAft>
            </a:pPr>
            <a:r>
              <a:rPr lang="en-US" altLang="zh-CN" sz="2400" dirty="0">
                <a:ea typeface="SimSun" panose="02010600030101010101" pitchFamily="2" charset="-122"/>
              </a:rPr>
              <a:t>A. K. Jain and R. C. </a:t>
            </a:r>
            <a:r>
              <a:rPr lang="en-US" altLang="zh-CN" sz="2400" dirty="0" err="1">
                <a:ea typeface="SimSun" panose="02010600030101010101" pitchFamily="2" charset="-122"/>
              </a:rPr>
              <a:t>Dubes</a:t>
            </a:r>
            <a:r>
              <a:rPr lang="en-US" altLang="zh-CN" sz="2400" dirty="0">
                <a:ea typeface="SimSun" panose="02010600030101010101" pitchFamily="2" charset="-122"/>
              </a:rPr>
              <a:t>. Algorithms for Clustering Data. </a:t>
            </a:r>
            <a:r>
              <a:rPr lang="en-US" altLang="zh-CN" sz="2400" dirty="0" err="1">
                <a:ea typeface="SimSun" panose="02010600030101010101" pitchFamily="2" charset="-122"/>
              </a:rPr>
              <a:t>Printice</a:t>
            </a:r>
            <a:r>
              <a:rPr lang="en-US" altLang="zh-CN" sz="2400" dirty="0">
                <a:ea typeface="SimSun" panose="02010600030101010101" pitchFamily="2" charset="-122"/>
              </a:rPr>
              <a:t> Hall, </a:t>
            </a:r>
            <a:r>
              <a:rPr lang="en-US" altLang="zh-CN" sz="2400" dirty="0" smtClean="0">
                <a:ea typeface="SimSun" panose="02010600030101010101" pitchFamily="2" charset="-122"/>
              </a:rPr>
              <a:t>1988</a:t>
            </a:r>
          </a:p>
          <a:p>
            <a:pPr>
              <a:spcAft>
                <a:spcPts val="600"/>
              </a:spcAft>
            </a:pPr>
            <a:r>
              <a:rPr lang="en-US" sz="2400" dirty="0" smtClean="0"/>
              <a:t>M. </a:t>
            </a:r>
            <a:r>
              <a:rPr lang="en-US" sz="2400" dirty="0" err="1"/>
              <a:t>Halkidi</a:t>
            </a:r>
            <a:r>
              <a:rPr lang="en-US" sz="2400" dirty="0"/>
              <a:t>, </a:t>
            </a:r>
            <a:r>
              <a:rPr lang="en-US" sz="2400" dirty="0" smtClean="0"/>
              <a:t>Y. </a:t>
            </a:r>
            <a:r>
              <a:rPr lang="en-US" sz="2400" dirty="0" err="1"/>
              <a:t>Batistakis</a:t>
            </a:r>
            <a:r>
              <a:rPr lang="en-US" sz="2400" dirty="0"/>
              <a:t>, and </a:t>
            </a:r>
            <a:r>
              <a:rPr lang="en-US" sz="2400" dirty="0" smtClean="0"/>
              <a:t>M. </a:t>
            </a:r>
            <a:r>
              <a:rPr lang="en-US" sz="2400" dirty="0" err="1"/>
              <a:t>Vazirgiannis</a:t>
            </a:r>
            <a:r>
              <a:rPr lang="en-US" sz="2400" dirty="0"/>
              <a:t>. On </a:t>
            </a:r>
            <a:r>
              <a:rPr lang="en-US" sz="2400" dirty="0" smtClean="0"/>
              <a:t>Clustering Validation Techniques. </a:t>
            </a:r>
            <a:r>
              <a:rPr lang="en-US" sz="2400" i="1" dirty="0" smtClean="0"/>
              <a:t>Journal </a:t>
            </a:r>
            <a:r>
              <a:rPr lang="en-US" sz="2400" i="1" dirty="0"/>
              <a:t>of Intelligent </a:t>
            </a:r>
            <a:r>
              <a:rPr lang="en-US" sz="2400" i="1" dirty="0" smtClean="0"/>
              <a:t>Info. </a:t>
            </a:r>
            <a:r>
              <a:rPr lang="en-US" sz="2400" i="1" dirty="0"/>
              <a:t>Systems</a:t>
            </a:r>
            <a:r>
              <a:rPr lang="en-US" sz="2400" dirty="0"/>
              <a:t>, 17(2-3):107–145, </a:t>
            </a:r>
            <a:r>
              <a:rPr lang="en-US" sz="2400" dirty="0" smtClean="0"/>
              <a:t>2001</a:t>
            </a:r>
            <a:endParaRPr lang="en-US" altLang="en-US" sz="2400" dirty="0"/>
          </a:p>
          <a:p>
            <a:pPr>
              <a:spcAft>
                <a:spcPts val="600"/>
              </a:spcAft>
            </a:pPr>
            <a:r>
              <a:rPr lang="en-US" altLang="en-US" sz="2400" dirty="0" smtClean="0"/>
              <a:t>J. Han, M. </a:t>
            </a:r>
            <a:r>
              <a:rPr lang="en-US" altLang="en-US" sz="2400" dirty="0" err="1" smtClean="0"/>
              <a:t>Kamber</a:t>
            </a:r>
            <a:r>
              <a:rPr lang="en-US" altLang="en-US" sz="2400" dirty="0" smtClean="0"/>
              <a:t>, and J. Pei. Data Mining: Concepts and Techniques. Morgan Kaufmann, 3</a:t>
            </a:r>
            <a:r>
              <a:rPr lang="en-US" altLang="en-US" sz="2400" baseline="30000" dirty="0" smtClean="0"/>
              <a:t>rd</a:t>
            </a:r>
            <a:r>
              <a:rPr lang="en-US" altLang="en-US" sz="2400" dirty="0" smtClean="0"/>
              <a:t> ed. , 2011</a:t>
            </a:r>
          </a:p>
          <a:p>
            <a:pPr>
              <a:spcAft>
                <a:spcPts val="600"/>
              </a:spcAft>
            </a:pPr>
            <a:r>
              <a:rPr lang="en-US" sz="2400" dirty="0" smtClean="0"/>
              <a:t>H. </a:t>
            </a:r>
            <a:r>
              <a:rPr lang="en-US" sz="2400" dirty="0" err="1"/>
              <a:t>Xiong</a:t>
            </a:r>
            <a:r>
              <a:rPr lang="en-US" sz="2400" dirty="0"/>
              <a:t> and </a:t>
            </a:r>
            <a:r>
              <a:rPr lang="en-US" sz="2400" dirty="0" smtClean="0"/>
              <a:t>Z. Li. Clustering </a:t>
            </a:r>
            <a:r>
              <a:rPr lang="en-US" sz="2400" dirty="0"/>
              <a:t>Validation </a:t>
            </a:r>
            <a:r>
              <a:rPr lang="en-US" sz="2400" dirty="0" smtClean="0"/>
              <a:t>Measures.</a:t>
            </a:r>
            <a:r>
              <a:rPr lang="en-US" altLang="en-US" sz="2400" dirty="0" smtClean="0"/>
              <a:t> in (Chapter 23) C. Aggarwal </a:t>
            </a:r>
            <a:r>
              <a:rPr lang="en-US" altLang="en-US" sz="2400" dirty="0"/>
              <a:t>and </a:t>
            </a:r>
            <a:r>
              <a:rPr lang="en-US" altLang="en-US" sz="2400" dirty="0" smtClean="0"/>
              <a:t>C. K. Reddy </a:t>
            </a:r>
            <a:r>
              <a:rPr lang="en-US" altLang="en-US" sz="2400" dirty="0"/>
              <a:t>(eds.), Data Clustering: Algorithms and </a:t>
            </a:r>
            <a:r>
              <a:rPr lang="en-US" altLang="en-US" sz="2400" dirty="0" smtClean="0"/>
              <a:t>Applications. </a:t>
            </a:r>
            <a:r>
              <a:rPr lang="en-US" altLang="en-US" sz="2400" dirty="0"/>
              <a:t>CRC Press, </a:t>
            </a:r>
            <a:r>
              <a:rPr lang="en-US" altLang="en-US" sz="2400" dirty="0" smtClean="0"/>
              <a:t>2014</a:t>
            </a:r>
          </a:p>
        </p:txBody>
      </p:sp>
    </p:spTree>
    <p:extLst>
      <p:ext uri="{BB962C8B-B14F-4D97-AF65-F5344CB8AC3E}">
        <p14:creationId xmlns:p14="http://schemas.microsoft.com/office/powerpoint/2010/main" val="22071197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p:txBody>
          <a:bodyPr/>
          <a:lstStyle/>
          <a:p>
            <a:endParaRPr lang="zh-CN" altLang="zh-CN" smtClean="0">
              <a:ea typeface="SimSun" panose="02010600030101010101" pitchFamily="2" charset="-122"/>
            </a:endParaRPr>
          </a:p>
        </p:txBody>
      </p:sp>
      <p:sp>
        <p:nvSpPr>
          <p:cNvPr id="90115" name="Slide Number Placeholder 3"/>
          <p:cNvSpPr>
            <a:spLocks noGrp="1"/>
          </p:cNvSpPr>
          <p:nvPr>
            <p:ph type="sldNum" sz="quarter" idx="4294967295"/>
          </p:nvPr>
        </p:nvSpPr>
        <p:spPr>
          <a:xfrm>
            <a:off x="8763000" y="6477000"/>
            <a:ext cx="19050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fld id="{1AC125F0-4D5C-4D51-B70D-86B1BC6E0294}" type="slidenum">
              <a:rPr lang="en-US" altLang="zh-CN" sz="1200">
                <a:ea typeface="SimSun" panose="02010600030101010101" pitchFamily="2" charset="-122"/>
              </a:rPr>
              <a:pPr eaLnBrk="1" hangingPunct="1">
                <a:spcBef>
                  <a:spcPct val="0"/>
                </a:spcBef>
                <a:buClrTx/>
                <a:buSzTx/>
                <a:buFontTx/>
                <a:buNone/>
              </a:pPr>
              <a:t>103</a:t>
            </a:fld>
            <a:endParaRPr lang="en-US" altLang="zh-CN" sz="1200">
              <a:ea typeface="SimSun" panose="02010600030101010101" pitchFamily="2" charset="-122"/>
            </a:endParaRPr>
          </a:p>
        </p:txBody>
      </p:sp>
      <p:pic>
        <p:nvPicPr>
          <p:cNvPr id="90116" name="Picture 2" descr="C:\Users\Han\Pictures\2011\2011_09_Athens\2011_09_08_Delphi\IMG_2822.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438150"/>
            <a:ext cx="12192000" cy="9144000"/>
          </a:xfrm>
        </p:spPr>
      </p:pic>
    </p:spTree>
    <p:extLst>
      <p:ext uri="{BB962C8B-B14F-4D97-AF65-F5344CB8AC3E}">
        <p14:creationId xmlns:p14="http://schemas.microsoft.com/office/powerpoint/2010/main" val="37070723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p:txBody>
          <a:bodyPr/>
          <a:lstStyle/>
          <a:p>
            <a:endParaRPr lang="zh-CN" altLang="zh-CN" smtClean="0">
              <a:ea typeface="SimSun" panose="02010600030101010101" pitchFamily="2" charset="-122"/>
            </a:endParaRPr>
          </a:p>
        </p:txBody>
      </p:sp>
      <p:sp>
        <p:nvSpPr>
          <p:cNvPr id="91139" name="Content Placeholder 2"/>
          <p:cNvSpPr>
            <a:spLocks noGrp="1"/>
          </p:cNvSpPr>
          <p:nvPr>
            <p:ph idx="1"/>
          </p:nvPr>
        </p:nvSpPr>
        <p:spPr/>
        <p:txBody>
          <a:bodyPr/>
          <a:lstStyle/>
          <a:p>
            <a:endParaRPr lang="zh-CN" altLang="zh-CN" smtClean="0">
              <a:ea typeface="SimSun" panose="02010600030101010101" pitchFamily="2" charset="-122"/>
            </a:endParaRPr>
          </a:p>
        </p:txBody>
      </p:sp>
      <p:sp>
        <p:nvSpPr>
          <p:cNvPr id="91140" name="Slide Number Placeholder 3"/>
          <p:cNvSpPr>
            <a:spLocks noGrp="1"/>
          </p:cNvSpPr>
          <p:nvPr>
            <p:ph type="sldNum" sz="quarter" idx="4294967295"/>
          </p:nvPr>
        </p:nvSpPr>
        <p:spPr>
          <a:xfrm>
            <a:off x="8763000" y="6477000"/>
            <a:ext cx="1905000" cy="381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fld id="{3C3DF79D-1BBF-4D2F-B42C-2AAFE6252000}" type="slidenum">
              <a:rPr lang="en-US" altLang="zh-CN" sz="1200">
                <a:ea typeface="SimSun" panose="02010600030101010101" pitchFamily="2" charset="-122"/>
              </a:rPr>
              <a:pPr eaLnBrk="1" hangingPunct="1">
                <a:spcBef>
                  <a:spcPct val="0"/>
                </a:spcBef>
                <a:buClrTx/>
                <a:buSzTx/>
                <a:buFontTx/>
                <a:buNone/>
              </a:pPr>
              <a:t>104</a:t>
            </a:fld>
            <a:endParaRPr lang="en-US" altLang="zh-CN" sz="1200">
              <a:ea typeface="SimSun" panose="02010600030101010101" pitchFamily="2" charset="-122"/>
            </a:endParaRPr>
          </a:p>
        </p:txBody>
      </p:sp>
      <p:pic>
        <p:nvPicPr>
          <p:cNvPr id="91141" name="Picture 2" descr="C:\hanj\0bk\bk3_slides\happy-holiday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36139"/>
            <a:ext cx="12192000" cy="9363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5705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0" y="228600"/>
            <a:ext cx="12192000" cy="762000"/>
          </a:xfrm>
        </p:spPr>
        <p:txBody>
          <a:bodyPr>
            <a:normAutofit/>
          </a:bodyPr>
          <a:lstStyle/>
          <a:p>
            <a:pPr defTabSz="1219110"/>
            <a:r>
              <a:rPr lang="en-US" altLang="en-US" dirty="0">
                <a:solidFill>
                  <a:prstClr val="black"/>
                </a:solidFill>
              </a:rPr>
              <a:t>Typical Clustering </a:t>
            </a:r>
            <a:r>
              <a:rPr lang="en-US" altLang="en-US" dirty="0" smtClean="0">
                <a:solidFill>
                  <a:prstClr val="black"/>
                </a:solidFill>
              </a:rPr>
              <a:t>Methodologies (I)</a:t>
            </a:r>
            <a:endParaRPr lang="en-US" altLang="en-US" dirty="0">
              <a:solidFill>
                <a:prstClr val="black"/>
              </a:solidFill>
            </a:endParaRPr>
          </a:p>
        </p:txBody>
      </p:sp>
      <p:sp>
        <p:nvSpPr>
          <p:cNvPr id="4100" name="Rectangle 3"/>
          <p:cNvSpPr>
            <a:spLocks noGrp="1" noChangeArrowheads="1"/>
          </p:cNvSpPr>
          <p:nvPr>
            <p:ph type="body" idx="1"/>
          </p:nvPr>
        </p:nvSpPr>
        <p:spPr>
          <a:xfrm>
            <a:off x="576039" y="1123488"/>
            <a:ext cx="10258216" cy="5450312"/>
          </a:xfrm>
        </p:spPr>
        <p:txBody>
          <a:bodyPr/>
          <a:lstStyle/>
          <a:p>
            <a:r>
              <a:rPr lang="en-US" altLang="en-US" sz="2400" b="1" dirty="0" smtClean="0"/>
              <a:t>Distance-based methods</a:t>
            </a:r>
          </a:p>
          <a:p>
            <a:pPr lvl="2"/>
            <a:r>
              <a:rPr lang="en-US" altLang="en-US" sz="2400" dirty="0" smtClean="0"/>
              <a:t>Partitioning algorithms: K-Means, K-Medians, K-</a:t>
            </a:r>
            <a:r>
              <a:rPr lang="en-US" altLang="en-US" sz="2400" dirty="0" err="1" smtClean="0"/>
              <a:t>Medoids</a:t>
            </a:r>
            <a:endParaRPr lang="en-US" altLang="en-US" sz="2400" dirty="0" smtClean="0"/>
          </a:p>
          <a:p>
            <a:pPr lvl="2"/>
            <a:r>
              <a:rPr lang="en-US" altLang="en-US" sz="2400" dirty="0" smtClean="0"/>
              <a:t>Hierarchical algorithms: Agglomerative vs. divisive methods</a:t>
            </a:r>
          </a:p>
          <a:p>
            <a:r>
              <a:rPr lang="en-US" altLang="en-US" sz="2400" b="1" dirty="0" smtClean="0"/>
              <a:t>Density-based </a:t>
            </a:r>
            <a:r>
              <a:rPr lang="en-US" altLang="en-US" sz="2400" b="1" dirty="0"/>
              <a:t>and grid-based methods</a:t>
            </a:r>
          </a:p>
          <a:p>
            <a:pPr lvl="2"/>
            <a:r>
              <a:rPr lang="en-US" altLang="en-US" sz="2400" dirty="0"/>
              <a:t>Density-based:  Data space is explored at a high-level of granularity and then post-processing to put together dense regions into an arbitrary shape</a:t>
            </a:r>
          </a:p>
          <a:p>
            <a:pPr lvl="2"/>
            <a:r>
              <a:rPr lang="en-US" altLang="en-US" sz="2400" dirty="0"/>
              <a:t>Grid-based: Individual regions of the data space are formed into a grid-like </a:t>
            </a:r>
            <a:r>
              <a:rPr lang="en-US" altLang="en-US" sz="2400" dirty="0" smtClean="0"/>
              <a:t>structure</a:t>
            </a:r>
          </a:p>
          <a:p>
            <a:r>
              <a:rPr lang="en-US" altLang="en-US" sz="2400" b="1" dirty="0" smtClean="0"/>
              <a:t>Probabilistic and generative models:  </a:t>
            </a:r>
            <a:r>
              <a:rPr lang="en-US" altLang="en-US" sz="2400" dirty="0" smtClean="0"/>
              <a:t>Modeling data from a generative process</a:t>
            </a:r>
          </a:p>
          <a:p>
            <a:pPr lvl="2"/>
            <a:r>
              <a:rPr lang="en-US" altLang="en-US" sz="2400" dirty="0" smtClean="0"/>
              <a:t>Assume a specific form of the generative model (e.g., mixture of Gaussians)</a:t>
            </a:r>
          </a:p>
          <a:p>
            <a:pPr lvl="2"/>
            <a:r>
              <a:rPr lang="en-US" altLang="en-US" sz="2400" dirty="0" smtClean="0"/>
              <a:t>Model parameters are estimated with the Expectation-Maximization (EM) algorithm (using the available dataset, for a maximum likelihood fit)</a:t>
            </a:r>
          </a:p>
          <a:p>
            <a:pPr lvl="2"/>
            <a:r>
              <a:rPr lang="en-US" altLang="en-US" sz="2400" dirty="0" smtClean="0"/>
              <a:t>Then estimate the generative probability of the underlying data points</a:t>
            </a:r>
          </a:p>
        </p:txBody>
      </p:sp>
    </p:spTree>
    <p:extLst>
      <p:ext uri="{BB962C8B-B14F-4D97-AF65-F5344CB8AC3E}">
        <p14:creationId xmlns:p14="http://schemas.microsoft.com/office/powerpoint/2010/main" val="28156235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0" y="228600"/>
            <a:ext cx="12192000" cy="762000"/>
          </a:xfrm>
        </p:spPr>
        <p:txBody>
          <a:bodyPr>
            <a:normAutofit/>
          </a:bodyPr>
          <a:lstStyle/>
          <a:p>
            <a:r>
              <a:rPr lang="en-US" altLang="en-US" dirty="0" smtClean="0">
                <a:solidFill>
                  <a:prstClr val="black"/>
                </a:solidFill>
              </a:rPr>
              <a:t>Typical Clustering Methodologies (II)</a:t>
            </a:r>
            <a:endParaRPr lang="en-US" altLang="en-US" dirty="0" smtClean="0"/>
          </a:p>
        </p:txBody>
      </p:sp>
      <p:sp>
        <p:nvSpPr>
          <p:cNvPr id="4100" name="Rectangle 3"/>
          <p:cNvSpPr>
            <a:spLocks noGrp="1" noChangeArrowheads="1"/>
          </p:cNvSpPr>
          <p:nvPr>
            <p:ph type="body" idx="1"/>
          </p:nvPr>
        </p:nvSpPr>
        <p:spPr>
          <a:xfrm>
            <a:off x="576039" y="1169668"/>
            <a:ext cx="10930915" cy="5450312"/>
          </a:xfrm>
        </p:spPr>
        <p:txBody>
          <a:bodyPr/>
          <a:lstStyle/>
          <a:p>
            <a:r>
              <a:rPr lang="en-US" altLang="en-US" sz="2400" b="1" dirty="0"/>
              <a:t>High-dimensional </a:t>
            </a:r>
            <a:r>
              <a:rPr lang="en-US" altLang="en-US" sz="2400" b="1" dirty="0" smtClean="0"/>
              <a:t>clustering</a:t>
            </a:r>
          </a:p>
          <a:p>
            <a:pPr lvl="1"/>
            <a:r>
              <a:rPr lang="en-US" altLang="en-US" sz="2400" dirty="0" smtClean="0"/>
              <a:t>Subspace clustering: Find clusters on various subspaces</a:t>
            </a:r>
          </a:p>
          <a:p>
            <a:pPr lvl="2"/>
            <a:r>
              <a:rPr lang="en-US" altLang="en-US" sz="2400" dirty="0" smtClean="0"/>
              <a:t>Bottom-up, top-down, correlation-based methods vs. </a:t>
            </a:r>
            <a:r>
              <a:rPr lang="el-GR" altLang="en-US" sz="2400" dirty="0" smtClean="0">
                <a:ea typeface="Dotum" panose="020B0600000101010101" pitchFamily="34" charset="-127"/>
              </a:rPr>
              <a:t>δ</a:t>
            </a:r>
            <a:r>
              <a:rPr lang="en-US" altLang="en-US" sz="2400" dirty="0" smtClean="0"/>
              <a:t>-cluster methods</a:t>
            </a:r>
          </a:p>
          <a:p>
            <a:pPr lvl="1"/>
            <a:r>
              <a:rPr lang="en-US" altLang="en-US" sz="2400" dirty="0" smtClean="0"/>
              <a:t>Dimensionality reduction: A vertical </a:t>
            </a:r>
            <a:r>
              <a:rPr lang="en-US" altLang="en-US" sz="2400" dirty="0"/>
              <a:t>form (i.e., columns) of </a:t>
            </a:r>
            <a:r>
              <a:rPr lang="en-US" altLang="en-US" sz="2400" dirty="0" smtClean="0"/>
              <a:t>clustering </a:t>
            </a:r>
          </a:p>
          <a:p>
            <a:pPr lvl="3"/>
            <a:r>
              <a:rPr lang="en-US" altLang="en-US" sz="2400" dirty="0" smtClean="0"/>
              <a:t>Columns are clustered; may cluster rows and columns together (co-clustering)</a:t>
            </a:r>
          </a:p>
          <a:p>
            <a:pPr lvl="2"/>
            <a:r>
              <a:rPr lang="en-US" altLang="en-US" sz="2400" dirty="0" smtClean="0"/>
              <a:t>Probabilistic latent semantic indexing (PLSI) then LDA: Topic modeling of text data</a:t>
            </a:r>
          </a:p>
          <a:p>
            <a:pPr lvl="3"/>
            <a:r>
              <a:rPr lang="en-US" altLang="en-US" sz="2400" dirty="0" smtClean="0"/>
              <a:t>A cluster (i.e., topic) is associated with a set of words (i.e., dimensions) and a set of documents (i.e., rows) simultaneously</a:t>
            </a:r>
          </a:p>
          <a:p>
            <a:pPr lvl="2"/>
            <a:r>
              <a:rPr lang="en-US" altLang="en-US" sz="2400" dirty="0" smtClean="0"/>
              <a:t>Nonnegative matrix factorization (</a:t>
            </a:r>
            <a:r>
              <a:rPr lang="en-US" altLang="en-US" sz="2400" dirty="0"/>
              <a:t>NMF) </a:t>
            </a:r>
            <a:r>
              <a:rPr lang="en-US" altLang="en-US" sz="2400" dirty="0" smtClean="0"/>
              <a:t>(as </a:t>
            </a:r>
            <a:r>
              <a:rPr lang="en-US" altLang="en-US" sz="2400" dirty="0"/>
              <a:t>one kind of </a:t>
            </a:r>
            <a:r>
              <a:rPr lang="en-US" altLang="en-US" sz="2400" dirty="0" smtClean="0"/>
              <a:t>co-clustering)</a:t>
            </a:r>
          </a:p>
          <a:p>
            <a:pPr lvl="3"/>
            <a:r>
              <a:rPr lang="en-US" altLang="en-US" sz="2400" dirty="0" smtClean="0"/>
              <a:t>A nonnegative matrix A (e.g., word frequencies in documents) can be approximately factorized two non-negative low rank matrices U and V</a:t>
            </a:r>
          </a:p>
          <a:p>
            <a:pPr lvl="2"/>
            <a:r>
              <a:rPr lang="en-US" altLang="en-US" sz="2400" dirty="0" smtClean="0"/>
              <a:t>Spectral </a:t>
            </a:r>
            <a:r>
              <a:rPr lang="en-US" altLang="en-US" sz="2400" dirty="0"/>
              <a:t>clustering: </a:t>
            </a:r>
            <a:r>
              <a:rPr lang="en-US" altLang="en-US" sz="2400" dirty="0" smtClean="0"/>
              <a:t>Use </a:t>
            </a:r>
            <a:r>
              <a:rPr lang="en-US" altLang="en-US" sz="2400" dirty="0"/>
              <a:t>the </a:t>
            </a:r>
            <a:r>
              <a:rPr lang="en-US" altLang="en-US" sz="2400" i="1" dirty="0"/>
              <a:t>spectrum</a:t>
            </a:r>
            <a:r>
              <a:rPr lang="en-US" altLang="en-US" sz="2400" dirty="0"/>
              <a:t> of the similarity matrix of the data to perform dimensionality reduction for clustering in fewer </a:t>
            </a:r>
            <a:r>
              <a:rPr lang="en-US" altLang="en-US" sz="2400" dirty="0" smtClean="0"/>
              <a:t>dimensions</a:t>
            </a:r>
          </a:p>
          <a:p>
            <a:pPr lvl="2"/>
            <a:endParaRPr lang="en-US" altLang="en-US" sz="2400" dirty="0" smtClean="0"/>
          </a:p>
        </p:txBody>
      </p:sp>
    </p:spTree>
    <p:extLst>
      <p:ext uri="{BB962C8B-B14F-4D97-AF65-F5344CB8AC3E}">
        <p14:creationId xmlns:p14="http://schemas.microsoft.com/office/powerpoint/2010/main" val="892617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0" y="228600"/>
            <a:ext cx="12192000" cy="762000"/>
          </a:xfrm>
        </p:spPr>
        <p:txBody>
          <a:bodyPr>
            <a:normAutofit/>
          </a:bodyPr>
          <a:lstStyle/>
          <a:p>
            <a:r>
              <a:rPr lang="en-US" altLang="en-US" dirty="0">
                <a:solidFill>
                  <a:prstClr val="black"/>
                </a:solidFill>
              </a:rPr>
              <a:t>Clustering Different Types of </a:t>
            </a:r>
            <a:r>
              <a:rPr lang="en-US" altLang="en-US" dirty="0" smtClean="0">
                <a:solidFill>
                  <a:prstClr val="black"/>
                </a:solidFill>
              </a:rPr>
              <a:t>Data (I)</a:t>
            </a:r>
            <a:endParaRPr lang="en-US" altLang="en-US" dirty="0" smtClean="0"/>
          </a:p>
        </p:txBody>
      </p:sp>
      <p:sp>
        <p:nvSpPr>
          <p:cNvPr id="4100" name="Rectangle 3"/>
          <p:cNvSpPr>
            <a:spLocks noGrp="1" noChangeArrowheads="1"/>
          </p:cNvSpPr>
          <p:nvPr>
            <p:ph type="body" idx="1"/>
          </p:nvPr>
        </p:nvSpPr>
        <p:spPr>
          <a:xfrm>
            <a:off x="554182" y="1151195"/>
            <a:ext cx="11148291" cy="5450312"/>
          </a:xfrm>
        </p:spPr>
        <p:txBody>
          <a:bodyPr/>
          <a:lstStyle/>
          <a:p>
            <a:r>
              <a:rPr lang="en-US" altLang="en-US" sz="2400" b="1" dirty="0" smtClean="0"/>
              <a:t>Numerical data</a:t>
            </a:r>
          </a:p>
          <a:p>
            <a:pPr lvl="1"/>
            <a:r>
              <a:rPr lang="en-US" altLang="en-US" sz="2400" dirty="0" smtClean="0"/>
              <a:t>Most earliest clustering algorithms were designed for numerical data</a:t>
            </a:r>
          </a:p>
          <a:p>
            <a:r>
              <a:rPr lang="en-US" altLang="en-US" sz="2400" b="1" dirty="0" smtClean="0"/>
              <a:t>Categorical data </a:t>
            </a:r>
            <a:r>
              <a:rPr lang="en-US" altLang="en-US" sz="2400" dirty="0" smtClean="0"/>
              <a:t>(including binary data)</a:t>
            </a:r>
          </a:p>
          <a:p>
            <a:pPr lvl="1"/>
            <a:r>
              <a:rPr lang="en-US" altLang="en-US" sz="2400" dirty="0" smtClean="0"/>
              <a:t>Discrete data, no natural order (e.g., sex, race, zip-code, and market-basket) </a:t>
            </a:r>
          </a:p>
          <a:p>
            <a:r>
              <a:rPr lang="en-US" altLang="en-US" sz="2400" b="1" dirty="0" smtClean="0"/>
              <a:t>Text data</a:t>
            </a:r>
            <a:r>
              <a:rPr lang="en-US" altLang="en-US" sz="2400" dirty="0" smtClean="0"/>
              <a:t>:  Popular in </a:t>
            </a:r>
            <a:r>
              <a:rPr lang="en-US" altLang="en-US" sz="2400" dirty="0"/>
              <a:t>social media, Web, </a:t>
            </a:r>
            <a:r>
              <a:rPr lang="en-US" altLang="en-US" sz="2400" dirty="0" smtClean="0"/>
              <a:t>and social networks</a:t>
            </a:r>
          </a:p>
          <a:p>
            <a:pPr lvl="1"/>
            <a:r>
              <a:rPr lang="en-US" altLang="en-US" sz="2400" dirty="0" smtClean="0"/>
              <a:t>Features:  High-dimensional, sparse, value corresponding to word frequencies</a:t>
            </a:r>
          </a:p>
          <a:p>
            <a:pPr lvl="1"/>
            <a:r>
              <a:rPr lang="en-US" altLang="en-US" sz="2400" dirty="0" smtClean="0"/>
              <a:t>Methods: Combination of k-means and agglomerative; topic modeling; co-clustering</a:t>
            </a:r>
          </a:p>
          <a:p>
            <a:r>
              <a:rPr lang="en-US" altLang="zh-CN" sz="2400" b="1" dirty="0" smtClean="0">
                <a:ea typeface="SimSun" panose="02010600030101010101" pitchFamily="2" charset="-122"/>
              </a:rPr>
              <a:t>Multimedia data</a:t>
            </a:r>
            <a:r>
              <a:rPr lang="en-US" altLang="zh-CN" sz="2400" dirty="0" smtClean="0">
                <a:ea typeface="SimSun" panose="02010600030101010101" pitchFamily="2" charset="-122"/>
              </a:rPr>
              <a:t>: Image, audio, video (e.g., </a:t>
            </a:r>
            <a:r>
              <a:rPr lang="en-US" altLang="zh-CN" sz="2400" dirty="0">
                <a:ea typeface="SimSun" panose="02010600030101010101" pitchFamily="2" charset="-122"/>
              </a:rPr>
              <a:t>o</a:t>
            </a:r>
            <a:r>
              <a:rPr lang="en-US" altLang="zh-CN" sz="2400" dirty="0" smtClean="0">
                <a:ea typeface="SimSun" panose="02010600030101010101" pitchFamily="2" charset="-122"/>
              </a:rPr>
              <a:t>n Flickr, YouTube)</a:t>
            </a:r>
          </a:p>
          <a:p>
            <a:pPr lvl="1"/>
            <a:r>
              <a:rPr lang="en-US" altLang="zh-CN" sz="2400" dirty="0" smtClean="0">
                <a:ea typeface="SimSun" panose="02010600030101010101" pitchFamily="2" charset="-122"/>
              </a:rPr>
              <a:t>Multi-modal (often combined with text data)</a:t>
            </a:r>
          </a:p>
          <a:p>
            <a:pPr lvl="1"/>
            <a:r>
              <a:rPr lang="en-US" altLang="zh-CN" sz="2400" dirty="0" smtClean="0">
                <a:ea typeface="SimSun" panose="02010600030101010101" pitchFamily="2" charset="-122"/>
              </a:rPr>
              <a:t>Contextual: Containing both behavioral and contextual attributes</a:t>
            </a:r>
          </a:p>
          <a:p>
            <a:pPr lvl="2"/>
            <a:r>
              <a:rPr lang="en-US" altLang="zh-CN" sz="2400" dirty="0" smtClean="0">
                <a:ea typeface="SimSun" panose="02010600030101010101" pitchFamily="2" charset="-122"/>
              </a:rPr>
              <a:t>Images:  Position of a pixel represents its context, value represents its behavior</a:t>
            </a:r>
          </a:p>
          <a:p>
            <a:pPr lvl="2"/>
            <a:r>
              <a:rPr lang="en-US" altLang="zh-CN" sz="2400" dirty="0" smtClean="0">
                <a:ea typeface="SimSun" panose="02010600030101010101" pitchFamily="2" charset="-122"/>
              </a:rPr>
              <a:t>Video and music data:  Temporal ordering of records represents its meaning</a:t>
            </a:r>
          </a:p>
        </p:txBody>
      </p:sp>
    </p:spTree>
    <p:extLst>
      <p:ext uri="{BB962C8B-B14F-4D97-AF65-F5344CB8AC3E}">
        <p14:creationId xmlns:p14="http://schemas.microsoft.com/office/powerpoint/2010/main" val="2243576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0" y="228600"/>
            <a:ext cx="12192000" cy="762000"/>
          </a:xfrm>
        </p:spPr>
        <p:txBody>
          <a:bodyPr>
            <a:normAutofit/>
          </a:bodyPr>
          <a:lstStyle/>
          <a:p>
            <a:r>
              <a:rPr lang="en-US" altLang="en-US" dirty="0">
                <a:solidFill>
                  <a:prstClr val="black"/>
                </a:solidFill>
              </a:rPr>
              <a:t>Clustering Different Types of </a:t>
            </a:r>
            <a:r>
              <a:rPr lang="en-US" altLang="en-US" dirty="0" smtClean="0">
                <a:solidFill>
                  <a:prstClr val="black"/>
                </a:solidFill>
              </a:rPr>
              <a:t>Data (II)</a:t>
            </a:r>
            <a:endParaRPr lang="en-US" altLang="en-US" dirty="0" smtClean="0"/>
          </a:p>
        </p:txBody>
      </p:sp>
      <p:sp>
        <p:nvSpPr>
          <p:cNvPr id="4100" name="Rectangle 3"/>
          <p:cNvSpPr>
            <a:spLocks noGrp="1" noChangeArrowheads="1"/>
          </p:cNvSpPr>
          <p:nvPr>
            <p:ph type="body" idx="1"/>
          </p:nvPr>
        </p:nvSpPr>
        <p:spPr>
          <a:xfrm>
            <a:off x="554182" y="1151195"/>
            <a:ext cx="11206269" cy="5450312"/>
          </a:xfrm>
        </p:spPr>
        <p:txBody>
          <a:bodyPr/>
          <a:lstStyle/>
          <a:p>
            <a:r>
              <a:rPr lang="en-US" altLang="zh-CN" sz="2400" b="1" dirty="0" smtClean="0">
                <a:ea typeface="SimSun" panose="02010600030101010101" pitchFamily="2" charset="-122"/>
              </a:rPr>
              <a:t>Time-series data</a:t>
            </a:r>
            <a:r>
              <a:rPr lang="en-US" altLang="zh-CN" sz="2400" dirty="0" smtClean="0">
                <a:ea typeface="SimSun" panose="02010600030101010101" pitchFamily="2" charset="-122"/>
              </a:rPr>
              <a:t>: Sensor data, stock markets, temporal tracking, forecasting, etc.</a:t>
            </a:r>
          </a:p>
          <a:p>
            <a:pPr lvl="1"/>
            <a:r>
              <a:rPr lang="en-US" altLang="zh-CN" sz="2400" dirty="0" smtClean="0">
                <a:ea typeface="SimSun" panose="02010600030101010101" pitchFamily="2" charset="-122"/>
              </a:rPr>
              <a:t>Data are temporally dependent</a:t>
            </a:r>
          </a:p>
          <a:p>
            <a:pPr lvl="1"/>
            <a:r>
              <a:rPr lang="en-US" altLang="zh-CN" sz="2400" dirty="0" smtClean="0">
                <a:ea typeface="SimSun" panose="02010600030101010101" pitchFamily="2" charset="-122"/>
              </a:rPr>
              <a:t>Time</a:t>
            </a:r>
            <a:r>
              <a:rPr lang="en-US" altLang="zh-CN" sz="2400" dirty="0">
                <a:ea typeface="SimSun" panose="02010600030101010101" pitchFamily="2" charset="-122"/>
              </a:rPr>
              <a:t>: </a:t>
            </a:r>
            <a:r>
              <a:rPr lang="en-US" altLang="zh-CN" sz="2400" dirty="0" smtClean="0">
                <a:ea typeface="SimSun" panose="02010600030101010101" pitchFamily="2" charset="-122"/>
              </a:rPr>
              <a:t>contextual attribute; data value</a:t>
            </a:r>
            <a:r>
              <a:rPr lang="en-US" altLang="zh-CN" sz="2400" dirty="0">
                <a:ea typeface="SimSun" panose="02010600030101010101" pitchFamily="2" charset="-122"/>
              </a:rPr>
              <a:t>: </a:t>
            </a:r>
            <a:r>
              <a:rPr lang="en-US" altLang="zh-CN" sz="2400" dirty="0" smtClean="0">
                <a:ea typeface="SimSun" panose="02010600030101010101" pitchFamily="2" charset="-122"/>
              </a:rPr>
              <a:t>behavioral</a:t>
            </a:r>
            <a:r>
              <a:rPr lang="en-US" altLang="zh-CN" sz="2400" dirty="0">
                <a:ea typeface="SimSun" panose="02010600030101010101" pitchFamily="2" charset="-122"/>
              </a:rPr>
              <a:t> </a:t>
            </a:r>
            <a:r>
              <a:rPr lang="en-US" altLang="zh-CN" sz="2400" dirty="0" smtClean="0">
                <a:ea typeface="SimSun" panose="02010600030101010101" pitchFamily="2" charset="-122"/>
              </a:rPr>
              <a:t>attribute</a:t>
            </a:r>
          </a:p>
          <a:p>
            <a:pPr lvl="1"/>
            <a:r>
              <a:rPr lang="en-US" altLang="zh-CN" sz="2400" dirty="0" smtClean="0">
                <a:ea typeface="SimSun" panose="02010600030101010101" pitchFamily="2" charset="-122"/>
              </a:rPr>
              <a:t>Correlation-based online analysis (e.g., online clustering of stock to find stock tickers)</a:t>
            </a:r>
          </a:p>
          <a:p>
            <a:pPr lvl="1"/>
            <a:r>
              <a:rPr lang="en-US" altLang="zh-CN" sz="2400" dirty="0" smtClean="0">
                <a:ea typeface="SimSun" panose="02010600030101010101" pitchFamily="2" charset="-122"/>
              </a:rPr>
              <a:t>Shape-based offline analysis (e.g., cluster ECG based on overall shapes)</a:t>
            </a:r>
          </a:p>
          <a:p>
            <a:r>
              <a:rPr lang="en-US" altLang="zh-CN" sz="2400" b="1" dirty="0" smtClean="0">
                <a:ea typeface="SimSun" panose="02010600030101010101" pitchFamily="2" charset="-122"/>
              </a:rPr>
              <a:t>Sequence data</a:t>
            </a:r>
            <a:r>
              <a:rPr lang="en-US" altLang="zh-CN" sz="2400" dirty="0" smtClean="0">
                <a:ea typeface="SimSun" panose="02010600030101010101" pitchFamily="2" charset="-122"/>
              </a:rPr>
              <a:t>:  Weblogs, biological sequences, system command sequences</a:t>
            </a:r>
          </a:p>
          <a:p>
            <a:pPr lvl="1"/>
            <a:r>
              <a:rPr lang="en-US" altLang="zh-CN" sz="2400" dirty="0" smtClean="0">
                <a:ea typeface="SimSun" panose="02010600030101010101" pitchFamily="2" charset="-122"/>
              </a:rPr>
              <a:t>Contextual attribute: Placement (rather than time)</a:t>
            </a:r>
          </a:p>
          <a:p>
            <a:pPr lvl="1"/>
            <a:r>
              <a:rPr lang="en-US" altLang="zh-CN" sz="2400" dirty="0" smtClean="0">
                <a:ea typeface="SimSun" panose="02010600030101010101" pitchFamily="2" charset="-122"/>
              </a:rPr>
              <a:t>Similarity functions: Hamming distance, edit distance, longest common subsequence</a:t>
            </a:r>
          </a:p>
          <a:p>
            <a:pPr lvl="1"/>
            <a:r>
              <a:rPr lang="en-US" altLang="zh-CN" sz="2400" dirty="0" smtClean="0">
                <a:ea typeface="SimSun" panose="02010600030101010101" pitchFamily="2" charset="-122"/>
              </a:rPr>
              <a:t>Sequence clustering: Suffix tree; generative model (e.g., Hidden Markov Model)</a:t>
            </a:r>
          </a:p>
          <a:p>
            <a:r>
              <a:rPr lang="en-US" altLang="zh-CN" sz="2400" b="1" dirty="0" smtClean="0">
                <a:ea typeface="SimSun" panose="02010600030101010101" pitchFamily="2" charset="-122"/>
              </a:rPr>
              <a:t>Stream data</a:t>
            </a:r>
            <a:r>
              <a:rPr lang="en-US" altLang="zh-CN" sz="2400" dirty="0" smtClean="0">
                <a:ea typeface="SimSun" panose="02010600030101010101" pitchFamily="2" charset="-122"/>
              </a:rPr>
              <a:t>: </a:t>
            </a:r>
          </a:p>
          <a:p>
            <a:pPr lvl="1"/>
            <a:r>
              <a:rPr lang="en-US" altLang="zh-CN" sz="2400" dirty="0" smtClean="0">
                <a:ea typeface="SimSun" panose="02010600030101010101" pitchFamily="2" charset="-122"/>
              </a:rPr>
              <a:t>Real-time, evolution and </a:t>
            </a:r>
            <a:r>
              <a:rPr lang="en-US" altLang="zh-CN" sz="2400" dirty="0">
                <a:ea typeface="SimSun" panose="02010600030101010101" pitchFamily="2" charset="-122"/>
              </a:rPr>
              <a:t>concept drift, </a:t>
            </a:r>
            <a:r>
              <a:rPr lang="en-US" altLang="zh-CN" sz="2400" dirty="0" smtClean="0">
                <a:ea typeface="SimSun" panose="02010600030101010101" pitchFamily="2" charset="-122"/>
              </a:rPr>
              <a:t>single pass algorithm</a:t>
            </a:r>
          </a:p>
          <a:p>
            <a:pPr lvl="1"/>
            <a:r>
              <a:rPr lang="en-US" altLang="zh-CN" sz="2400" dirty="0" smtClean="0">
                <a:ea typeface="SimSun" panose="02010600030101010101" pitchFamily="2" charset="-122"/>
              </a:rPr>
              <a:t>Create efficient intermediate representation, e.g., micro-clustering</a:t>
            </a:r>
          </a:p>
        </p:txBody>
      </p:sp>
    </p:spTree>
    <p:extLst>
      <p:ext uri="{BB962C8B-B14F-4D97-AF65-F5344CB8AC3E}">
        <p14:creationId xmlns:p14="http://schemas.microsoft.com/office/powerpoint/2010/main" val="27626735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0" y="228600"/>
            <a:ext cx="12192000" cy="762000"/>
          </a:xfrm>
        </p:spPr>
        <p:txBody>
          <a:bodyPr>
            <a:normAutofit/>
          </a:bodyPr>
          <a:lstStyle/>
          <a:p>
            <a:r>
              <a:rPr lang="en-US" altLang="en-US" dirty="0">
                <a:solidFill>
                  <a:prstClr val="black"/>
                </a:solidFill>
              </a:rPr>
              <a:t>Clustering Different Types of </a:t>
            </a:r>
            <a:r>
              <a:rPr lang="en-US" altLang="en-US" dirty="0" smtClean="0">
                <a:solidFill>
                  <a:prstClr val="black"/>
                </a:solidFill>
              </a:rPr>
              <a:t>Data (III)</a:t>
            </a:r>
            <a:endParaRPr lang="en-US" altLang="en-US" dirty="0" smtClean="0"/>
          </a:p>
        </p:txBody>
      </p:sp>
      <p:sp>
        <p:nvSpPr>
          <p:cNvPr id="4100" name="Rectangle 3"/>
          <p:cNvSpPr>
            <a:spLocks noGrp="1" noChangeArrowheads="1"/>
          </p:cNvSpPr>
          <p:nvPr>
            <p:ph type="body" idx="1"/>
          </p:nvPr>
        </p:nvSpPr>
        <p:spPr>
          <a:xfrm>
            <a:off x="554183" y="1142141"/>
            <a:ext cx="11115734" cy="5575529"/>
          </a:xfrm>
        </p:spPr>
        <p:txBody>
          <a:bodyPr/>
          <a:lstStyle/>
          <a:p>
            <a:pPr>
              <a:spcBef>
                <a:spcPts val="400"/>
              </a:spcBef>
            </a:pPr>
            <a:r>
              <a:rPr lang="en-US" altLang="zh-CN" sz="2400" b="1" dirty="0" smtClean="0">
                <a:ea typeface="SimSun" panose="02010600030101010101" pitchFamily="2" charset="-122"/>
              </a:rPr>
              <a:t>Graphs and homogeneous networks </a:t>
            </a:r>
          </a:p>
          <a:p>
            <a:pPr lvl="1">
              <a:spcBef>
                <a:spcPts val="400"/>
              </a:spcBef>
            </a:pPr>
            <a:r>
              <a:rPr lang="en-US" altLang="zh-CN" sz="2400" dirty="0" smtClean="0">
                <a:ea typeface="SimSun" panose="02010600030101010101" pitchFamily="2" charset="-122"/>
              </a:rPr>
              <a:t>Every kind of data can be represented as a graph with </a:t>
            </a:r>
            <a:r>
              <a:rPr lang="en-US" altLang="zh-CN" sz="2400" dirty="0">
                <a:ea typeface="SimSun" panose="02010600030101010101" pitchFamily="2" charset="-122"/>
              </a:rPr>
              <a:t>similarity </a:t>
            </a:r>
            <a:r>
              <a:rPr lang="en-US" altLang="zh-CN" sz="2400" dirty="0" smtClean="0">
                <a:ea typeface="SimSun" panose="02010600030101010101" pitchFamily="2" charset="-122"/>
              </a:rPr>
              <a:t>values as edges</a:t>
            </a:r>
          </a:p>
          <a:p>
            <a:pPr lvl="1">
              <a:spcBef>
                <a:spcPts val="400"/>
              </a:spcBef>
            </a:pPr>
            <a:r>
              <a:rPr lang="en-US" altLang="zh-CN" sz="2400" dirty="0" smtClean="0">
                <a:ea typeface="SimSun" panose="02010600030101010101" pitchFamily="2" charset="-122"/>
              </a:rPr>
              <a:t>Methods: Generative models; combinatorial algorithms (graph cuts); spectral methods; non-negative matrix factorization methods</a:t>
            </a:r>
          </a:p>
          <a:p>
            <a:pPr>
              <a:spcBef>
                <a:spcPts val="400"/>
              </a:spcBef>
            </a:pPr>
            <a:r>
              <a:rPr lang="en-US" altLang="zh-CN" sz="2400" b="1" dirty="0" smtClean="0">
                <a:ea typeface="SimSun" panose="02010600030101010101" pitchFamily="2" charset="-122"/>
              </a:rPr>
              <a:t>Heterogeneous networks</a:t>
            </a:r>
          </a:p>
          <a:p>
            <a:pPr lvl="1">
              <a:spcBef>
                <a:spcPts val="400"/>
              </a:spcBef>
            </a:pPr>
            <a:r>
              <a:rPr lang="en-US" altLang="zh-CN" sz="2400" dirty="0" smtClean="0">
                <a:ea typeface="SimSun" panose="02010600030101010101" pitchFamily="2" charset="-122"/>
              </a:rPr>
              <a:t>A network consists of multiple typed nodes and edges (e.g., bibliographical data)</a:t>
            </a:r>
          </a:p>
          <a:p>
            <a:pPr lvl="1">
              <a:spcBef>
                <a:spcPts val="400"/>
              </a:spcBef>
            </a:pPr>
            <a:r>
              <a:rPr lang="en-US" altLang="zh-CN" sz="2400" dirty="0" smtClean="0">
                <a:ea typeface="SimSun" panose="02010600030101010101" pitchFamily="2" charset="-122"/>
              </a:rPr>
              <a:t>Clustering different typed nodes/links together (e.g., </a:t>
            </a:r>
            <a:r>
              <a:rPr lang="en-US" altLang="zh-CN" sz="2400" dirty="0" err="1" smtClean="0">
                <a:ea typeface="SimSun" panose="02010600030101010101" pitchFamily="2" charset="-122"/>
              </a:rPr>
              <a:t>NetClus</a:t>
            </a:r>
            <a:r>
              <a:rPr lang="en-US" altLang="zh-CN" sz="2400" dirty="0" smtClean="0">
                <a:ea typeface="SimSun" panose="02010600030101010101" pitchFamily="2" charset="-122"/>
              </a:rPr>
              <a:t>)</a:t>
            </a:r>
          </a:p>
          <a:p>
            <a:pPr>
              <a:spcBef>
                <a:spcPts val="400"/>
              </a:spcBef>
            </a:pPr>
            <a:r>
              <a:rPr lang="en-US" altLang="zh-CN" sz="2400" b="1" dirty="0" smtClean="0">
                <a:ea typeface="SimSun" panose="02010600030101010101" pitchFamily="2" charset="-122"/>
              </a:rPr>
              <a:t>Uncertain data</a:t>
            </a:r>
            <a:r>
              <a:rPr lang="en-US" altLang="zh-CN" sz="2400" dirty="0" smtClean="0">
                <a:ea typeface="SimSun" panose="02010600030101010101" pitchFamily="2" charset="-122"/>
              </a:rPr>
              <a:t>:  Noise, approximate values, multiple possible values</a:t>
            </a:r>
          </a:p>
          <a:p>
            <a:pPr lvl="1">
              <a:spcBef>
                <a:spcPts val="400"/>
              </a:spcBef>
            </a:pPr>
            <a:r>
              <a:rPr lang="en-US" altLang="zh-CN" sz="2400" dirty="0" smtClean="0">
                <a:ea typeface="SimSun" panose="02010600030101010101" pitchFamily="2" charset="-122"/>
              </a:rPr>
              <a:t>Incorporation of probabilistic information will improve the quality of clustering</a:t>
            </a:r>
          </a:p>
          <a:p>
            <a:pPr>
              <a:spcBef>
                <a:spcPts val="400"/>
              </a:spcBef>
            </a:pPr>
            <a:r>
              <a:rPr lang="en-US" altLang="en-US" sz="2400" b="1" dirty="0" smtClean="0">
                <a:ea typeface="SimSun" panose="02010600030101010101" pitchFamily="2" charset="-122"/>
              </a:rPr>
              <a:t>Big data</a:t>
            </a:r>
            <a:r>
              <a:rPr lang="en-US" altLang="en-US" sz="2400" dirty="0" smtClean="0">
                <a:ea typeface="SimSun" panose="02010600030101010101" pitchFamily="2" charset="-122"/>
              </a:rPr>
              <a:t>:  Model systems may store and process very big data (e.g., weblogs)</a:t>
            </a:r>
          </a:p>
          <a:p>
            <a:pPr lvl="1">
              <a:spcBef>
                <a:spcPts val="400"/>
              </a:spcBef>
            </a:pPr>
            <a:r>
              <a:rPr lang="en-US" altLang="en-US" sz="2400" dirty="0" smtClean="0">
                <a:ea typeface="SimSun" panose="02010600030101010101" pitchFamily="2" charset="-122"/>
              </a:rPr>
              <a:t>Ex.  Google’s </a:t>
            </a:r>
            <a:r>
              <a:rPr lang="en-US" altLang="en-US" sz="2400" dirty="0" err="1" smtClean="0">
                <a:ea typeface="SimSun" panose="02010600030101010101" pitchFamily="2" charset="-122"/>
              </a:rPr>
              <a:t>MapReduce</a:t>
            </a:r>
            <a:r>
              <a:rPr lang="en-US" altLang="en-US" sz="2400" dirty="0" smtClean="0">
                <a:ea typeface="SimSun" panose="02010600030101010101" pitchFamily="2" charset="-122"/>
              </a:rPr>
              <a:t> framework</a:t>
            </a:r>
          </a:p>
          <a:p>
            <a:pPr lvl="2">
              <a:spcBef>
                <a:spcPts val="400"/>
              </a:spcBef>
            </a:pPr>
            <a:r>
              <a:rPr lang="en-US" altLang="en-US" sz="2400" dirty="0" smtClean="0">
                <a:ea typeface="SimSun" panose="02010600030101010101" pitchFamily="2" charset="-122"/>
              </a:rPr>
              <a:t>Use </a:t>
            </a:r>
            <a:r>
              <a:rPr lang="en-US" altLang="en-US" sz="2400" i="1" dirty="0" smtClean="0">
                <a:ea typeface="SimSun" panose="02010600030101010101" pitchFamily="2" charset="-122"/>
              </a:rPr>
              <a:t>Map</a:t>
            </a:r>
            <a:r>
              <a:rPr lang="en-US" altLang="en-US" sz="2400" dirty="0" smtClean="0">
                <a:ea typeface="SimSun" panose="02010600030101010101" pitchFamily="2" charset="-122"/>
              </a:rPr>
              <a:t> function to distribute the computation across different machines</a:t>
            </a:r>
          </a:p>
          <a:p>
            <a:pPr lvl="2">
              <a:spcBef>
                <a:spcPts val="400"/>
              </a:spcBef>
            </a:pPr>
            <a:r>
              <a:rPr lang="en-US" altLang="en-US" sz="2400" dirty="0" smtClean="0">
                <a:ea typeface="SimSun" panose="02010600030101010101" pitchFamily="2" charset="-122"/>
              </a:rPr>
              <a:t>Use R</a:t>
            </a:r>
            <a:r>
              <a:rPr lang="en-US" altLang="en-US" sz="2400" i="1" dirty="0" smtClean="0">
                <a:ea typeface="SimSun" panose="02010600030101010101" pitchFamily="2" charset="-122"/>
              </a:rPr>
              <a:t>educe</a:t>
            </a:r>
            <a:r>
              <a:rPr lang="en-US" altLang="en-US" sz="2400" dirty="0" smtClean="0">
                <a:ea typeface="SimSun" panose="02010600030101010101" pitchFamily="2" charset="-122"/>
              </a:rPr>
              <a:t> function to aggregate results obtained from the Map step</a:t>
            </a:r>
            <a:endParaRPr lang="en-US" altLang="en-US" sz="2400" dirty="0"/>
          </a:p>
        </p:txBody>
      </p:sp>
    </p:spTree>
    <p:extLst>
      <p:ext uri="{BB962C8B-B14F-4D97-AF65-F5344CB8AC3E}">
        <p14:creationId xmlns:p14="http://schemas.microsoft.com/office/powerpoint/2010/main" val="6013637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0" y="228600"/>
            <a:ext cx="12192000" cy="762000"/>
          </a:xfrm>
        </p:spPr>
        <p:txBody>
          <a:bodyPr>
            <a:normAutofit/>
          </a:bodyPr>
          <a:lstStyle/>
          <a:p>
            <a:pPr defTabSz="1219110"/>
            <a:r>
              <a:rPr lang="en-US" altLang="en-US" dirty="0" smtClean="0">
                <a:solidFill>
                  <a:prstClr val="black"/>
                </a:solidFill>
              </a:rPr>
              <a:t>User </a:t>
            </a:r>
            <a:r>
              <a:rPr lang="en-US" altLang="en-US" dirty="0">
                <a:solidFill>
                  <a:prstClr val="black"/>
                </a:solidFill>
              </a:rPr>
              <a:t>Insights and </a:t>
            </a:r>
            <a:r>
              <a:rPr lang="en-US" altLang="en-US" dirty="0" smtClean="0">
                <a:solidFill>
                  <a:prstClr val="black"/>
                </a:solidFill>
              </a:rPr>
              <a:t>Interactions in Clustering</a:t>
            </a:r>
            <a:endParaRPr lang="en-US" altLang="en-US" dirty="0">
              <a:solidFill>
                <a:prstClr val="black"/>
              </a:solidFill>
            </a:endParaRPr>
          </a:p>
        </p:txBody>
      </p:sp>
      <p:sp>
        <p:nvSpPr>
          <p:cNvPr id="4100" name="Rectangle 3"/>
          <p:cNvSpPr>
            <a:spLocks noGrp="1" noChangeArrowheads="1"/>
          </p:cNvSpPr>
          <p:nvPr>
            <p:ph type="body" idx="1"/>
          </p:nvPr>
        </p:nvSpPr>
        <p:spPr>
          <a:xfrm>
            <a:off x="576039" y="1169668"/>
            <a:ext cx="10901377" cy="5450312"/>
          </a:xfrm>
        </p:spPr>
        <p:txBody>
          <a:bodyPr/>
          <a:lstStyle/>
          <a:p>
            <a:pPr>
              <a:lnSpc>
                <a:spcPct val="110000"/>
              </a:lnSpc>
            </a:pPr>
            <a:r>
              <a:rPr lang="en-US" altLang="zh-CN" sz="2400" b="1" dirty="0" smtClean="0">
                <a:ea typeface="SimSun" panose="02010600030101010101" pitchFamily="2" charset="-122"/>
              </a:rPr>
              <a:t>Visual insights</a:t>
            </a:r>
            <a:r>
              <a:rPr lang="en-US" altLang="zh-CN" sz="2400" dirty="0" smtClean="0">
                <a:ea typeface="SimSun" panose="02010600030101010101" pitchFamily="2" charset="-122"/>
              </a:rPr>
              <a:t>: </a:t>
            </a:r>
            <a:r>
              <a:rPr lang="en-US" sz="2400" dirty="0"/>
              <a:t>One </a:t>
            </a:r>
            <a:r>
              <a:rPr lang="en-US" sz="2400" dirty="0" smtClean="0"/>
              <a:t>picture </a:t>
            </a:r>
            <a:r>
              <a:rPr lang="en-US" sz="2400" dirty="0"/>
              <a:t>is </a:t>
            </a:r>
            <a:r>
              <a:rPr lang="en-US" sz="2400" dirty="0" smtClean="0"/>
              <a:t>worth </a:t>
            </a:r>
            <a:r>
              <a:rPr lang="en-US" sz="2400" dirty="0"/>
              <a:t>a </a:t>
            </a:r>
            <a:r>
              <a:rPr lang="en-US" sz="2400" dirty="0" smtClean="0"/>
              <a:t>thousand words</a:t>
            </a:r>
            <a:endParaRPr lang="en-US" altLang="zh-CN" sz="2400" dirty="0" smtClean="0">
              <a:ea typeface="SimSun" panose="02010600030101010101" pitchFamily="2" charset="-122"/>
            </a:endParaRPr>
          </a:p>
          <a:p>
            <a:pPr lvl="1">
              <a:lnSpc>
                <a:spcPct val="110000"/>
              </a:lnSpc>
            </a:pPr>
            <a:r>
              <a:rPr lang="en-US" altLang="zh-CN" sz="2400" dirty="0" smtClean="0">
                <a:ea typeface="SimSun" panose="02010600030101010101" pitchFamily="2" charset="-122"/>
              </a:rPr>
              <a:t>Human eyes: High-speed processor linking with a rich knowledge-base </a:t>
            </a:r>
          </a:p>
          <a:p>
            <a:pPr lvl="1">
              <a:lnSpc>
                <a:spcPct val="110000"/>
              </a:lnSpc>
            </a:pPr>
            <a:r>
              <a:rPr lang="en-US" altLang="zh-CN" sz="2400" dirty="0" smtClean="0">
                <a:ea typeface="SimSun" panose="02010600030101010101" pitchFamily="2" charset="-122"/>
              </a:rPr>
              <a:t>A human can provide intuitive insights; HD-eye: visualizing HD clusters</a:t>
            </a:r>
          </a:p>
          <a:p>
            <a:pPr>
              <a:lnSpc>
                <a:spcPct val="110000"/>
              </a:lnSpc>
            </a:pPr>
            <a:r>
              <a:rPr lang="en-US" altLang="zh-CN" sz="2400" b="1" dirty="0" smtClean="0">
                <a:ea typeface="SimSun" panose="02010600030101010101" pitchFamily="2" charset="-122"/>
              </a:rPr>
              <a:t>Semi-supervised insights</a:t>
            </a:r>
            <a:r>
              <a:rPr lang="en-US" altLang="zh-CN" sz="2400" dirty="0" smtClean="0">
                <a:ea typeface="SimSun" panose="02010600030101010101" pitchFamily="2" charset="-122"/>
              </a:rPr>
              <a:t>: Passing user’s insights or intention to system</a:t>
            </a:r>
          </a:p>
          <a:p>
            <a:pPr lvl="1">
              <a:lnSpc>
                <a:spcPct val="110000"/>
              </a:lnSpc>
            </a:pPr>
            <a:r>
              <a:rPr lang="en-US" altLang="zh-CN" sz="2400" dirty="0" smtClean="0">
                <a:ea typeface="SimSun" panose="02010600030101010101" pitchFamily="2" charset="-122"/>
              </a:rPr>
              <a:t>User-seeding: A user provides a number of labeled examples, approximately representing categories of interest</a:t>
            </a:r>
          </a:p>
          <a:p>
            <a:pPr>
              <a:lnSpc>
                <a:spcPct val="110000"/>
              </a:lnSpc>
            </a:pPr>
            <a:r>
              <a:rPr lang="en-US" altLang="zh-CN" sz="2400" b="1" dirty="0" smtClean="0">
                <a:ea typeface="SimSun" panose="02010600030101010101" pitchFamily="2" charset="-122"/>
              </a:rPr>
              <a:t>Multi-view and ensemble-based insights</a:t>
            </a:r>
          </a:p>
          <a:p>
            <a:pPr lvl="1">
              <a:lnSpc>
                <a:spcPct val="110000"/>
              </a:lnSpc>
            </a:pPr>
            <a:r>
              <a:rPr lang="en-US" altLang="zh-CN" sz="2400" dirty="0" smtClean="0">
                <a:ea typeface="SimSun" panose="02010600030101010101" pitchFamily="2" charset="-122"/>
              </a:rPr>
              <a:t>Multi-view clustering: Multiple </a:t>
            </a:r>
            <a:r>
              <a:rPr lang="en-US" altLang="zh-CN" sz="2400" dirty="0" err="1" smtClean="0">
                <a:ea typeface="SimSun" panose="02010600030101010101" pitchFamily="2" charset="-122"/>
              </a:rPr>
              <a:t>clusterings</a:t>
            </a:r>
            <a:r>
              <a:rPr lang="en-US" altLang="zh-CN" sz="2400" dirty="0" smtClean="0">
                <a:ea typeface="SimSun" panose="02010600030101010101" pitchFamily="2" charset="-122"/>
              </a:rPr>
              <a:t> represent different perspectives</a:t>
            </a:r>
          </a:p>
          <a:p>
            <a:pPr lvl="1">
              <a:lnSpc>
                <a:spcPct val="110000"/>
              </a:lnSpc>
            </a:pPr>
            <a:r>
              <a:rPr lang="en-US" altLang="zh-CN" sz="2400" dirty="0" smtClean="0">
                <a:ea typeface="SimSun" panose="02010600030101010101" pitchFamily="2" charset="-122"/>
              </a:rPr>
              <a:t>Multiple clustering results can be </a:t>
            </a:r>
            <a:r>
              <a:rPr lang="en-US" altLang="zh-CN" sz="2400" dirty="0" err="1" smtClean="0">
                <a:ea typeface="SimSun" panose="02010600030101010101" pitchFamily="2" charset="-122"/>
              </a:rPr>
              <a:t>ensembled</a:t>
            </a:r>
            <a:r>
              <a:rPr lang="en-US" altLang="zh-CN" sz="2400" dirty="0" smtClean="0">
                <a:ea typeface="SimSun" panose="02010600030101010101" pitchFamily="2" charset="-122"/>
              </a:rPr>
              <a:t> to provide a more robust solution </a:t>
            </a:r>
          </a:p>
          <a:p>
            <a:pPr>
              <a:lnSpc>
                <a:spcPct val="110000"/>
              </a:lnSpc>
            </a:pPr>
            <a:r>
              <a:rPr lang="en-US" altLang="zh-CN" sz="2400" b="1" dirty="0" smtClean="0">
                <a:ea typeface="SimSun" panose="02010600030101010101" pitchFamily="2" charset="-122"/>
              </a:rPr>
              <a:t>Validation-based insights</a:t>
            </a:r>
            <a:r>
              <a:rPr lang="en-US" altLang="zh-CN" sz="2400" dirty="0" smtClean="0">
                <a:ea typeface="SimSun" panose="02010600030101010101" pitchFamily="2" charset="-122"/>
              </a:rPr>
              <a:t>: Evaluation of the quality of clusters generated</a:t>
            </a:r>
          </a:p>
          <a:p>
            <a:pPr lvl="1">
              <a:lnSpc>
                <a:spcPct val="110000"/>
              </a:lnSpc>
            </a:pPr>
            <a:r>
              <a:rPr lang="en-US" altLang="zh-CN" sz="2400" dirty="0" smtClean="0">
                <a:ea typeface="SimSun" panose="02010600030101010101" pitchFamily="2" charset="-122"/>
              </a:rPr>
              <a:t>May use case studies, specific measures, or pre-existing labels</a:t>
            </a:r>
            <a:endParaRPr lang="en-US" altLang="zh-CN" sz="2400" dirty="0">
              <a:ea typeface="SimSun" panose="02010600030101010101" pitchFamily="2" charset="-122"/>
            </a:endParaRPr>
          </a:p>
        </p:txBody>
      </p:sp>
    </p:spTree>
    <p:extLst>
      <p:ext uri="{BB962C8B-B14F-4D97-AF65-F5344CB8AC3E}">
        <p14:creationId xmlns:p14="http://schemas.microsoft.com/office/powerpoint/2010/main" val="3543489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idx="4294967295"/>
          </p:nvPr>
        </p:nvSpPr>
        <p:spPr>
          <a:xfrm>
            <a:off x="-209550" y="95250"/>
            <a:ext cx="12744450" cy="990600"/>
          </a:xfrm>
        </p:spPr>
        <p:txBody>
          <a:bodyPr vert="horz" lIns="92075" tIns="46038" rIns="92075" bIns="46038" rtlCol="0" anchor="ctr">
            <a:noAutofit/>
          </a:bodyPr>
          <a:lstStyle/>
          <a:p>
            <a:pPr eaLnBrk="1" hangingPunct="1"/>
            <a:r>
              <a:rPr lang="en-US" altLang="zh-CN" sz="3800" dirty="0">
                <a:ea typeface="SimSun" panose="02010600030101010101" pitchFamily="2" charset="-122"/>
              </a:rPr>
              <a:t>Chapter 10. </a:t>
            </a:r>
            <a:r>
              <a:rPr lang="en-AU" altLang="zh-TW" sz="3800" dirty="0">
                <a:ea typeface="PMingLiU" panose="02020500000000000000" pitchFamily="18" charset="-120"/>
              </a:rPr>
              <a:t>Cluster Analysis: Basic Concepts and Methods</a:t>
            </a:r>
            <a:endParaRPr lang="en-US" altLang="zh-CN" sz="3800" dirty="0">
              <a:ea typeface="PMingLiU" panose="02020500000000000000" pitchFamily="18" charset="-120"/>
            </a:endParaRPr>
          </a:p>
        </p:txBody>
      </p:sp>
      <p:sp>
        <p:nvSpPr>
          <p:cNvPr id="12292" name="Rectangle 3"/>
          <p:cNvSpPr>
            <a:spLocks noGrp="1" noChangeArrowheads="1"/>
          </p:cNvSpPr>
          <p:nvPr>
            <p:ph type="body" idx="4294967295"/>
          </p:nvPr>
        </p:nvSpPr>
        <p:spPr>
          <a:xfrm>
            <a:off x="578827" y="1156918"/>
            <a:ext cx="10915650" cy="5595573"/>
          </a:xfrm>
        </p:spPr>
        <p:txBody>
          <a:bodyPr vert="horz" lIns="92075" tIns="46038" rIns="92075" bIns="46038" rtlCol="0">
            <a:noAutofit/>
          </a:bodyPr>
          <a:lstStyle/>
          <a:p>
            <a:pPr marL="533400" indent="-533400">
              <a:lnSpc>
                <a:spcPct val="200000"/>
              </a:lnSpc>
            </a:pPr>
            <a:r>
              <a:rPr lang="en-US" altLang="zh-CN" sz="2800" dirty="0" smtClean="0">
                <a:latin typeface="Calibri" panose="020F0502020204030204" pitchFamily="34" charset="0"/>
                <a:ea typeface="SimSun" panose="02010600030101010101" pitchFamily="2" charset="-122"/>
              </a:rPr>
              <a:t>Cluster Analysis: An Introduction</a:t>
            </a:r>
          </a:p>
          <a:p>
            <a:pPr marL="533400" indent="-533400">
              <a:lnSpc>
                <a:spcPct val="200000"/>
              </a:lnSpc>
            </a:pPr>
            <a:r>
              <a:rPr lang="en-US" altLang="zh-CN" sz="2800" dirty="0" smtClean="0">
                <a:latin typeface="Calibri" panose="020F0502020204030204" pitchFamily="34" charset="0"/>
                <a:ea typeface="SimSun" panose="02010600030101010101" pitchFamily="2" charset="-122"/>
              </a:rPr>
              <a:t>Partitioning Methods</a:t>
            </a:r>
          </a:p>
          <a:p>
            <a:pPr marL="533400" indent="-533400">
              <a:lnSpc>
                <a:spcPct val="200000"/>
              </a:lnSpc>
            </a:pPr>
            <a:r>
              <a:rPr lang="en-US" altLang="zh-CN" sz="2800" dirty="0" smtClean="0">
                <a:latin typeface="Calibri" panose="020F0502020204030204" pitchFamily="34" charset="0"/>
                <a:ea typeface="SimSun" panose="02010600030101010101" pitchFamily="2" charset="-122"/>
              </a:rPr>
              <a:t>Hierarchical Methods</a:t>
            </a:r>
          </a:p>
          <a:p>
            <a:pPr marL="533400" indent="-533400">
              <a:lnSpc>
                <a:spcPct val="200000"/>
              </a:lnSpc>
            </a:pPr>
            <a:r>
              <a:rPr lang="en-US" altLang="zh-CN" sz="2800" dirty="0" smtClean="0">
                <a:latin typeface="Calibri" panose="020F0502020204030204" pitchFamily="34" charset="0"/>
                <a:ea typeface="SimSun" panose="02010600030101010101" pitchFamily="2" charset="-122"/>
              </a:rPr>
              <a:t>Density- and Grid-Based Methods</a:t>
            </a:r>
          </a:p>
          <a:p>
            <a:pPr marL="533400" indent="-533400">
              <a:lnSpc>
                <a:spcPct val="200000"/>
              </a:lnSpc>
            </a:pPr>
            <a:r>
              <a:rPr lang="en-US" altLang="zh-CN" sz="2800" dirty="0" smtClean="0">
                <a:latin typeface="Calibri" panose="020F0502020204030204" pitchFamily="34" charset="0"/>
                <a:ea typeface="SimSun" panose="02010600030101010101" pitchFamily="2" charset="-122"/>
              </a:rPr>
              <a:t>Evaluation of Clustering</a:t>
            </a:r>
          </a:p>
          <a:p>
            <a:pPr marL="533400" indent="-533400">
              <a:lnSpc>
                <a:spcPct val="200000"/>
              </a:lnSpc>
            </a:pPr>
            <a:r>
              <a:rPr lang="en-US" altLang="zh-CN" sz="2800" dirty="0" smtClean="0">
                <a:latin typeface="Calibri" panose="020F0502020204030204" pitchFamily="34" charset="0"/>
                <a:ea typeface="SimSun" panose="02010600030101010101" pitchFamily="2" charset="-122"/>
              </a:rPr>
              <a:t>Summary</a:t>
            </a:r>
          </a:p>
        </p:txBody>
      </p:sp>
      <p:sp>
        <p:nvSpPr>
          <p:cNvPr id="12293" name="AutoShape 5"/>
          <p:cNvSpPr>
            <a:spLocks noChangeArrowheads="1"/>
          </p:cNvSpPr>
          <p:nvPr/>
        </p:nvSpPr>
        <p:spPr bwMode="auto">
          <a:xfrm rot="9867012">
            <a:off x="4709012" y="2308891"/>
            <a:ext cx="304800" cy="381000"/>
          </a:xfrm>
          <a:prstGeom prst="notchedRightArrow">
            <a:avLst>
              <a:gd name="adj1" fmla="val 50000"/>
              <a:gd name="adj2" fmla="val 25000"/>
            </a:avLst>
          </a:prstGeom>
          <a:solidFill>
            <a:srgbClr val="00CCFF"/>
          </a:solidFill>
          <a:ln w="9525">
            <a:solidFill>
              <a:schemeClr val="tx1"/>
            </a:solidFill>
            <a:miter lim="800000"/>
            <a:headEnd/>
            <a:tailEnd/>
          </a:ln>
        </p:spPr>
        <p:txBody>
          <a:bodyPr rot="10800000"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ea typeface="SimSun" panose="02010600030101010101" pitchFamily="2" charset="-122"/>
            </a:endParaRPr>
          </a:p>
        </p:txBody>
      </p:sp>
    </p:spTree>
    <p:extLst>
      <p:ext uri="{BB962C8B-B14F-4D97-AF65-F5344CB8AC3E}">
        <p14:creationId xmlns:p14="http://schemas.microsoft.com/office/powerpoint/2010/main" val="31141376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defTabSz="1219110"/>
            <a:r>
              <a:rPr lang="en-US" altLang="en-US" kern="0" dirty="0" smtClean="0"/>
              <a:t>Partitioning-Based </a:t>
            </a:r>
            <a:r>
              <a:rPr lang="en-US" altLang="en-US" kern="0" dirty="0"/>
              <a:t>Clustering Methods</a:t>
            </a:r>
            <a:endParaRPr lang="en-US" dirty="0">
              <a:solidFill>
                <a:prstClr val="black"/>
              </a:solidFill>
            </a:endParaRPr>
          </a:p>
        </p:txBody>
      </p:sp>
      <p:sp>
        <p:nvSpPr>
          <p:cNvPr id="3" name="Content Placeholder 2"/>
          <p:cNvSpPr>
            <a:spLocks noGrp="1"/>
          </p:cNvSpPr>
          <p:nvPr>
            <p:ph idx="1"/>
          </p:nvPr>
        </p:nvSpPr>
        <p:spPr>
          <a:xfrm>
            <a:off x="707724" y="1137097"/>
            <a:ext cx="9893883" cy="5225660"/>
          </a:xfrm>
        </p:spPr>
        <p:txBody>
          <a:bodyPr/>
          <a:lstStyle/>
          <a:p>
            <a:pPr defTabSz="1219110">
              <a:lnSpc>
                <a:spcPct val="200000"/>
              </a:lnSpc>
            </a:pPr>
            <a:r>
              <a:rPr lang="en-US" altLang="en-US" dirty="0"/>
              <a:t> </a:t>
            </a:r>
            <a:r>
              <a:rPr lang="en-US" altLang="zh-CN" dirty="0">
                <a:ea typeface="SimSun" panose="02010600030101010101" pitchFamily="2" charset="-122"/>
              </a:rPr>
              <a:t>Basic Concepts of Partitioning Algorithms</a:t>
            </a:r>
            <a:endParaRPr lang="en-US" dirty="0">
              <a:solidFill>
                <a:prstClr val="black"/>
              </a:solidFill>
            </a:endParaRPr>
          </a:p>
          <a:p>
            <a:pPr defTabSz="1219110">
              <a:lnSpc>
                <a:spcPct val="200000"/>
              </a:lnSpc>
            </a:pPr>
            <a:r>
              <a:rPr lang="en-US" altLang="zh-CN" dirty="0" smtClean="0">
                <a:solidFill>
                  <a:prstClr val="black"/>
                </a:solidFill>
              </a:rPr>
              <a:t> The </a:t>
            </a:r>
            <a:r>
              <a:rPr lang="en-US" altLang="zh-CN" dirty="0">
                <a:solidFill>
                  <a:prstClr val="black"/>
                </a:solidFill>
              </a:rPr>
              <a:t>K-Means Clustering Method</a:t>
            </a:r>
            <a:endParaRPr lang="en-US" dirty="0">
              <a:solidFill>
                <a:prstClr val="black"/>
              </a:solidFill>
            </a:endParaRPr>
          </a:p>
          <a:p>
            <a:pPr defTabSz="1219110">
              <a:lnSpc>
                <a:spcPct val="200000"/>
              </a:lnSpc>
            </a:pPr>
            <a:r>
              <a:rPr lang="en-US" altLang="en-US" dirty="0" smtClean="0">
                <a:solidFill>
                  <a:prstClr val="black"/>
                </a:solidFill>
              </a:rPr>
              <a:t> </a:t>
            </a:r>
            <a:r>
              <a:rPr lang="en-US" altLang="zh-CN" dirty="0">
                <a:solidFill>
                  <a:prstClr val="black"/>
                </a:solidFill>
              </a:rPr>
              <a:t>Initialization of </a:t>
            </a:r>
            <a:r>
              <a:rPr lang="en-US" altLang="zh-CN" dirty="0" smtClean="0">
                <a:solidFill>
                  <a:prstClr val="black"/>
                </a:solidFill>
              </a:rPr>
              <a:t>K-Means </a:t>
            </a:r>
            <a:r>
              <a:rPr lang="en-US" altLang="zh-CN" dirty="0">
                <a:solidFill>
                  <a:prstClr val="black"/>
                </a:solidFill>
              </a:rPr>
              <a:t>Clustering</a:t>
            </a:r>
            <a:endParaRPr lang="en-US" dirty="0">
              <a:solidFill>
                <a:prstClr val="black"/>
              </a:solidFill>
            </a:endParaRPr>
          </a:p>
          <a:p>
            <a:pPr defTabSz="1219110">
              <a:lnSpc>
                <a:spcPct val="200000"/>
              </a:lnSpc>
              <a:spcBef>
                <a:spcPts val="0"/>
              </a:spcBef>
            </a:pPr>
            <a:r>
              <a:rPr lang="en-US" altLang="en-US" dirty="0" smtClean="0"/>
              <a:t> </a:t>
            </a:r>
            <a:r>
              <a:rPr lang="en-US" altLang="zh-CN" dirty="0">
                <a:solidFill>
                  <a:prstClr val="black"/>
                </a:solidFill>
              </a:rPr>
              <a:t>The K-</a:t>
            </a:r>
            <a:r>
              <a:rPr lang="en-US" altLang="zh-CN" dirty="0" err="1">
                <a:solidFill>
                  <a:prstClr val="black"/>
                </a:solidFill>
              </a:rPr>
              <a:t>Medoids</a:t>
            </a:r>
            <a:r>
              <a:rPr lang="en-US" altLang="zh-CN" dirty="0">
                <a:solidFill>
                  <a:prstClr val="black"/>
                </a:solidFill>
              </a:rPr>
              <a:t> Clustering </a:t>
            </a:r>
            <a:r>
              <a:rPr lang="en-US" altLang="zh-CN" dirty="0" smtClean="0">
                <a:solidFill>
                  <a:prstClr val="black"/>
                </a:solidFill>
              </a:rPr>
              <a:t>Method</a:t>
            </a:r>
            <a:endParaRPr lang="en-US" altLang="en-US" dirty="0" smtClean="0">
              <a:solidFill>
                <a:prstClr val="black"/>
              </a:solidFill>
            </a:endParaRPr>
          </a:p>
          <a:p>
            <a:pPr defTabSz="1219110">
              <a:lnSpc>
                <a:spcPct val="200000"/>
              </a:lnSpc>
              <a:spcBef>
                <a:spcPts val="0"/>
              </a:spcBef>
            </a:pPr>
            <a:r>
              <a:rPr lang="en-US" altLang="zh-CN" dirty="0" smtClean="0">
                <a:solidFill>
                  <a:prstClr val="black"/>
                </a:solidFill>
              </a:rPr>
              <a:t> The K-Medians and K-Modes Clustering Methods</a:t>
            </a:r>
            <a:endParaRPr lang="en-US" altLang="en-US" dirty="0">
              <a:solidFill>
                <a:prstClr val="black"/>
              </a:solidFill>
            </a:endParaRPr>
          </a:p>
          <a:p>
            <a:pPr>
              <a:lnSpc>
                <a:spcPct val="200000"/>
              </a:lnSpc>
              <a:spcBef>
                <a:spcPts val="0"/>
              </a:spcBef>
            </a:pPr>
            <a:r>
              <a:rPr lang="en-US" dirty="0" smtClean="0"/>
              <a:t> </a:t>
            </a:r>
            <a:r>
              <a:rPr lang="en-US" altLang="zh-CN" dirty="0" smtClean="0">
                <a:solidFill>
                  <a:prstClr val="black"/>
                </a:solidFill>
              </a:rPr>
              <a:t>The Kernel K-Means </a:t>
            </a:r>
            <a:r>
              <a:rPr lang="en-US" altLang="zh-CN" dirty="0">
                <a:solidFill>
                  <a:prstClr val="black"/>
                </a:solidFill>
              </a:rPr>
              <a:t>Clustering </a:t>
            </a:r>
            <a:r>
              <a:rPr lang="en-US" altLang="zh-CN" dirty="0" smtClean="0">
                <a:solidFill>
                  <a:prstClr val="black"/>
                </a:solidFill>
              </a:rPr>
              <a:t>Method</a:t>
            </a:r>
          </a:p>
        </p:txBody>
      </p:sp>
    </p:spTree>
    <p:extLst>
      <p:ext uri="{BB962C8B-B14F-4D97-AF65-F5344CB8AC3E}">
        <p14:creationId xmlns:p14="http://schemas.microsoft.com/office/powerpoint/2010/main" val="2134741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pPr eaLnBrk="1" hangingPunct="1"/>
            <a:r>
              <a:rPr lang="en-US" altLang="zh-CN" dirty="0">
                <a:ea typeface="SimSun" panose="02010600030101010101" pitchFamily="2" charset="-122"/>
              </a:rPr>
              <a:t>Partitioning Algorithms: Basic </a:t>
            </a:r>
            <a:r>
              <a:rPr lang="en-US" altLang="zh-CN" dirty="0" smtClean="0">
                <a:ea typeface="SimSun" panose="02010600030101010101" pitchFamily="2" charset="-122"/>
              </a:rPr>
              <a:t>Concepts</a:t>
            </a:r>
            <a:endParaRPr lang="en-US" altLang="zh-CN" sz="4000" dirty="0">
              <a:ea typeface="SimSun" panose="02010600030101010101" pitchFamily="2" charset="-122"/>
            </a:endParaRPr>
          </a:p>
        </p:txBody>
      </p:sp>
      <p:sp>
        <p:nvSpPr>
          <p:cNvPr id="24579" name="Rectangle 3"/>
          <p:cNvSpPr>
            <a:spLocks noGrp="1" noChangeArrowheads="1"/>
          </p:cNvSpPr>
          <p:nvPr>
            <p:ph type="body" sz="half" idx="1"/>
          </p:nvPr>
        </p:nvSpPr>
        <p:spPr>
          <a:xfrm>
            <a:off x="539130" y="1242350"/>
            <a:ext cx="10841076" cy="5105400"/>
          </a:xfrm>
        </p:spPr>
        <p:txBody>
          <a:bodyPr vert="horz" lIns="92075" tIns="46038" rIns="92075" bIns="46038" rtlCol="0">
            <a:noAutofit/>
          </a:bodyPr>
          <a:lstStyle/>
          <a:p>
            <a:pPr eaLnBrk="1" hangingPunct="1">
              <a:spcAft>
                <a:spcPts val="600"/>
              </a:spcAft>
            </a:pPr>
            <a:r>
              <a:rPr lang="en-US" altLang="zh-CN" u="sng" dirty="0">
                <a:ea typeface="SimSun" panose="02010600030101010101" pitchFamily="2" charset="-122"/>
              </a:rPr>
              <a:t>Partitioning method:</a:t>
            </a:r>
            <a:r>
              <a:rPr lang="en-US" altLang="zh-CN" dirty="0">
                <a:ea typeface="SimSun" panose="02010600030101010101" pitchFamily="2" charset="-122"/>
              </a:rPr>
              <a:t> </a:t>
            </a:r>
            <a:r>
              <a:rPr lang="en-US" altLang="zh-CN" dirty="0" smtClean="0">
                <a:ea typeface="SimSun" panose="02010600030101010101" pitchFamily="2" charset="-122"/>
              </a:rPr>
              <a:t>Discovering the groupings in the data by optimizing a specific objective function and iteratively improving the quality of partitions</a:t>
            </a:r>
          </a:p>
          <a:p>
            <a:pPr>
              <a:spcAft>
                <a:spcPts val="600"/>
              </a:spcAft>
            </a:pPr>
            <a:r>
              <a:rPr lang="en-US" altLang="zh-CN" i="1" dirty="0" smtClean="0">
                <a:ea typeface="SimSun" panose="02010600030101010101" pitchFamily="2" charset="-122"/>
              </a:rPr>
              <a:t>K</a:t>
            </a:r>
            <a:r>
              <a:rPr lang="en-US" altLang="zh-CN" dirty="0" smtClean="0">
                <a:ea typeface="SimSun" panose="02010600030101010101" pitchFamily="2" charset="-122"/>
              </a:rPr>
              <a:t>-partitioning method: Partitioning </a:t>
            </a:r>
            <a:r>
              <a:rPr lang="en-US" altLang="zh-CN" dirty="0">
                <a:ea typeface="SimSun" panose="02010600030101010101" pitchFamily="2" charset="-122"/>
              </a:rPr>
              <a:t>a </a:t>
            </a:r>
            <a:r>
              <a:rPr lang="en-US" altLang="zh-CN" dirty="0" smtClean="0">
                <a:ea typeface="SimSun" panose="02010600030101010101" pitchFamily="2" charset="-122"/>
              </a:rPr>
              <a:t>dataset </a:t>
            </a:r>
            <a:r>
              <a:rPr lang="en-US" altLang="zh-CN" b="1" i="1" dirty="0">
                <a:ea typeface="SimSun" panose="02010600030101010101" pitchFamily="2" charset="-122"/>
              </a:rPr>
              <a:t>D</a:t>
            </a:r>
            <a:r>
              <a:rPr lang="en-US" altLang="zh-CN" dirty="0">
                <a:ea typeface="SimSun" panose="02010600030101010101" pitchFamily="2" charset="-122"/>
              </a:rPr>
              <a:t> of </a:t>
            </a:r>
            <a:r>
              <a:rPr lang="en-US" altLang="zh-CN" b="1" i="1" dirty="0">
                <a:ea typeface="SimSun" panose="02010600030101010101" pitchFamily="2" charset="-122"/>
              </a:rPr>
              <a:t>n</a:t>
            </a:r>
            <a:r>
              <a:rPr lang="en-US" altLang="zh-CN" dirty="0">
                <a:ea typeface="SimSun" panose="02010600030101010101" pitchFamily="2" charset="-122"/>
              </a:rPr>
              <a:t> objects into a set of </a:t>
            </a:r>
            <a:r>
              <a:rPr lang="en-US" altLang="zh-CN" b="1" i="1" dirty="0" smtClean="0">
                <a:ea typeface="SimSun" panose="02010600030101010101" pitchFamily="2" charset="-122"/>
              </a:rPr>
              <a:t>K</a:t>
            </a:r>
            <a:r>
              <a:rPr lang="en-US" altLang="zh-CN" dirty="0" smtClean="0">
                <a:ea typeface="SimSun" panose="02010600030101010101" pitchFamily="2" charset="-122"/>
              </a:rPr>
              <a:t> clusters so that an objective </a:t>
            </a:r>
            <a:r>
              <a:rPr lang="en-US" altLang="zh-CN" dirty="0">
                <a:ea typeface="SimSun" panose="02010600030101010101" pitchFamily="2" charset="-122"/>
              </a:rPr>
              <a:t>function </a:t>
            </a:r>
            <a:r>
              <a:rPr lang="en-US" altLang="zh-CN" dirty="0" smtClean="0">
                <a:ea typeface="SimSun" panose="02010600030101010101" pitchFamily="2" charset="-122"/>
              </a:rPr>
              <a:t>is optimized </a:t>
            </a:r>
            <a:r>
              <a:rPr lang="en-US" altLang="zh-CN" dirty="0">
                <a:ea typeface="SimSun" panose="02010600030101010101" pitchFamily="2" charset="-122"/>
              </a:rPr>
              <a:t>(</a:t>
            </a:r>
            <a:r>
              <a:rPr lang="en-US" altLang="zh-CN" dirty="0" smtClean="0">
                <a:ea typeface="SimSun" panose="02010600030101010101" pitchFamily="2" charset="-122"/>
              </a:rPr>
              <a:t>e.g., the </a:t>
            </a:r>
            <a:r>
              <a:rPr lang="en-US" altLang="zh-CN" dirty="0">
                <a:ea typeface="SimSun" panose="02010600030101010101" pitchFamily="2" charset="-122"/>
              </a:rPr>
              <a:t>sum of squared distances is </a:t>
            </a:r>
            <a:r>
              <a:rPr lang="en-US" altLang="zh-CN" dirty="0" smtClean="0">
                <a:ea typeface="SimSun" panose="02010600030101010101" pitchFamily="2" charset="-122"/>
              </a:rPr>
              <a:t>minimized, where </a:t>
            </a:r>
            <a:r>
              <a:rPr lang="en-US" altLang="zh-CN" i="1" dirty="0" err="1" smtClean="0">
                <a:ea typeface="SimSun" panose="02010600030101010101" pitchFamily="2" charset="-122"/>
              </a:rPr>
              <a:t>c</a:t>
            </a:r>
            <a:r>
              <a:rPr lang="en-US" altLang="zh-CN" i="1" baseline="-25000" dirty="0" err="1" smtClean="0">
                <a:ea typeface="SimSun" panose="02010600030101010101" pitchFamily="2" charset="-122"/>
              </a:rPr>
              <a:t>k</a:t>
            </a:r>
            <a:r>
              <a:rPr lang="en-US" altLang="zh-CN" dirty="0" smtClean="0">
                <a:ea typeface="SimSun" panose="02010600030101010101" pitchFamily="2" charset="-122"/>
              </a:rPr>
              <a:t> </a:t>
            </a:r>
            <a:r>
              <a:rPr lang="en-US" altLang="zh-CN" dirty="0">
                <a:ea typeface="SimSun" panose="02010600030101010101" pitchFamily="2" charset="-122"/>
              </a:rPr>
              <a:t>is the centroid or </a:t>
            </a:r>
            <a:r>
              <a:rPr lang="en-US" altLang="zh-CN" dirty="0" err="1">
                <a:ea typeface="SimSun" panose="02010600030101010101" pitchFamily="2" charset="-122"/>
              </a:rPr>
              <a:t>medoid</a:t>
            </a:r>
            <a:r>
              <a:rPr lang="en-US" altLang="zh-CN" dirty="0">
                <a:ea typeface="SimSun" panose="02010600030101010101" pitchFamily="2" charset="-122"/>
              </a:rPr>
              <a:t> of cluster </a:t>
            </a:r>
            <a:r>
              <a:rPr lang="en-US" altLang="zh-CN" i="1" dirty="0" err="1" smtClean="0">
                <a:ea typeface="SimSun" panose="02010600030101010101" pitchFamily="2" charset="-122"/>
              </a:rPr>
              <a:t>C</a:t>
            </a:r>
            <a:r>
              <a:rPr lang="en-US" altLang="zh-CN" i="1" baseline="-25000" dirty="0" err="1" smtClean="0">
                <a:ea typeface="SimSun" panose="02010600030101010101" pitchFamily="2" charset="-122"/>
              </a:rPr>
              <a:t>k</a:t>
            </a:r>
            <a:r>
              <a:rPr lang="en-US" altLang="zh-CN" dirty="0" smtClean="0">
                <a:ea typeface="SimSun" panose="02010600030101010101" pitchFamily="2" charset="-122"/>
              </a:rPr>
              <a:t>)</a:t>
            </a:r>
          </a:p>
          <a:p>
            <a:pPr lvl="1">
              <a:spcAft>
                <a:spcPts val="600"/>
              </a:spcAft>
            </a:pPr>
            <a:r>
              <a:rPr lang="en-US" altLang="zh-CN" dirty="0" smtClean="0">
                <a:ea typeface="SimSun" panose="02010600030101010101" pitchFamily="2" charset="-122"/>
              </a:rPr>
              <a:t>A typical objective function: </a:t>
            </a:r>
            <a:r>
              <a:rPr lang="en-US" altLang="zh-CN" b="1" dirty="0" smtClean="0">
                <a:ea typeface="SimSun" panose="02010600030101010101" pitchFamily="2" charset="-122"/>
              </a:rPr>
              <a:t>Sum of Squared Errors </a:t>
            </a:r>
            <a:r>
              <a:rPr lang="en-US" altLang="zh-CN" dirty="0" smtClean="0">
                <a:ea typeface="SimSun" panose="02010600030101010101" pitchFamily="2" charset="-122"/>
              </a:rPr>
              <a:t>(</a:t>
            </a:r>
            <a:r>
              <a:rPr lang="en-US" altLang="zh-CN" b="1" dirty="0" smtClean="0">
                <a:ea typeface="SimSun" panose="02010600030101010101" pitchFamily="2" charset="-122"/>
              </a:rPr>
              <a:t>SSE</a:t>
            </a:r>
            <a:r>
              <a:rPr lang="en-US" altLang="zh-CN" dirty="0" smtClean="0">
                <a:ea typeface="SimSun" panose="02010600030101010101" pitchFamily="2" charset="-122"/>
              </a:rPr>
              <a:t>)</a:t>
            </a:r>
          </a:p>
          <a:p>
            <a:pPr lvl="1">
              <a:spcAft>
                <a:spcPts val="600"/>
              </a:spcAft>
            </a:pPr>
            <a:endParaRPr lang="en-US" altLang="zh-CN" dirty="0" smtClean="0">
              <a:ea typeface="SimSun" panose="02010600030101010101" pitchFamily="2" charset="-122"/>
            </a:endParaRPr>
          </a:p>
          <a:p>
            <a:pPr eaLnBrk="1" hangingPunct="1">
              <a:spcAft>
                <a:spcPts val="600"/>
              </a:spcAft>
            </a:pPr>
            <a:r>
              <a:rPr lang="en-US" altLang="zh-CN" dirty="0" smtClean="0">
                <a:ea typeface="SimSun" panose="02010600030101010101" pitchFamily="2" charset="-122"/>
              </a:rPr>
              <a:t>Problem definition:  Given </a:t>
            </a:r>
            <a:r>
              <a:rPr lang="en-US" altLang="zh-CN" i="1" dirty="0" smtClean="0">
                <a:ea typeface="SimSun" panose="02010600030101010101" pitchFamily="2" charset="-122"/>
              </a:rPr>
              <a:t>K</a:t>
            </a:r>
            <a:r>
              <a:rPr lang="en-US" altLang="zh-CN" dirty="0" smtClean="0">
                <a:ea typeface="SimSun" panose="02010600030101010101" pitchFamily="2" charset="-122"/>
              </a:rPr>
              <a:t>, </a:t>
            </a:r>
            <a:r>
              <a:rPr lang="en-US" altLang="zh-CN" dirty="0">
                <a:ea typeface="SimSun" panose="02010600030101010101" pitchFamily="2" charset="-122"/>
              </a:rPr>
              <a:t>find a partition of </a:t>
            </a:r>
            <a:r>
              <a:rPr lang="en-US" altLang="zh-CN" i="1" dirty="0" smtClean="0">
                <a:ea typeface="SimSun" panose="02010600030101010101" pitchFamily="2" charset="-122"/>
              </a:rPr>
              <a:t>K </a:t>
            </a:r>
            <a:r>
              <a:rPr lang="en-US" altLang="zh-CN" i="1" dirty="0">
                <a:ea typeface="SimSun" panose="02010600030101010101" pitchFamily="2" charset="-122"/>
              </a:rPr>
              <a:t>clusters </a:t>
            </a:r>
            <a:r>
              <a:rPr lang="en-US" altLang="zh-CN" dirty="0">
                <a:ea typeface="SimSun" panose="02010600030101010101" pitchFamily="2" charset="-122"/>
              </a:rPr>
              <a:t>that optimizes the chosen partitioning criterion</a:t>
            </a:r>
          </a:p>
          <a:p>
            <a:pPr lvl="1" eaLnBrk="1" hangingPunct="1">
              <a:spcAft>
                <a:spcPts val="600"/>
              </a:spcAft>
            </a:pPr>
            <a:r>
              <a:rPr lang="en-US" altLang="zh-CN" dirty="0">
                <a:ea typeface="SimSun" panose="02010600030101010101" pitchFamily="2" charset="-122"/>
              </a:rPr>
              <a:t>Global optimal: </a:t>
            </a:r>
            <a:r>
              <a:rPr lang="en-US" altLang="zh-CN" dirty="0" smtClean="0">
                <a:ea typeface="SimSun" panose="02010600030101010101" pitchFamily="2" charset="-122"/>
              </a:rPr>
              <a:t>Needs to exhaustively </a:t>
            </a:r>
            <a:r>
              <a:rPr lang="en-US" altLang="zh-CN" dirty="0">
                <a:ea typeface="SimSun" panose="02010600030101010101" pitchFamily="2" charset="-122"/>
              </a:rPr>
              <a:t>enumerate all partitions</a:t>
            </a:r>
          </a:p>
          <a:p>
            <a:pPr lvl="1" eaLnBrk="1" hangingPunct="1">
              <a:spcAft>
                <a:spcPts val="600"/>
              </a:spcAft>
            </a:pPr>
            <a:r>
              <a:rPr lang="en-US" altLang="zh-CN" dirty="0">
                <a:ea typeface="SimSun" panose="02010600030101010101" pitchFamily="2" charset="-122"/>
              </a:rPr>
              <a:t>Heuristic </a:t>
            </a:r>
            <a:r>
              <a:rPr lang="en-US" altLang="zh-CN" dirty="0" smtClean="0">
                <a:ea typeface="SimSun" panose="02010600030101010101" pitchFamily="2" charset="-122"/>
              </a:rPr>
              <a:t>methods (i.e., greedy algorithms): </a:t>
            </a:r>
            <a:r>
              <a:rPr lang="en-US" altLang="zh-CN" i="1" dirty="0" smtClean="0">
                <a:ea typeface="SimSun" panose="02010600030101010101" pitchFamily="2" charset="-122"/>
              </a:rPr>
              <a:t>K-Means</a:t>
            </a:r>
            <a:r>
              <a:rPr lang="en-US" altLang="zh-CN" dirty="0" smtClean="0">
                <a:ea typeface="SimSun" panose="02010600030101010101" pitchFamily="2" charset="-122"/>
              </a:rPr>
              <a:t>, </a:t>
            </a:r>
            <a:r>
              <a:rPr lang="en-US" altLang="zh-CN" i="1" dirty="0" smtClean="0">
                <a:ea typeface="SimSun" panose="02010600030101010101" pitchFamily="2" charset="-122"/>
              </a:rPr>
              <a:t>K</a:t>
            </a:r>
            <a:r>
              <a:rPr lang="en-US" altLang="zh-CN" dirty="0" smtClean="0">
                <a:ea typeface="SimSun" panose="02010600030101010101" pitchFamily="2" charset="-122"/>
              </a:rPr>
              <a:t>-</a:t>
            </a:r>
            <a:r>
              <a:rPr lang="en-US" altLang="zh-CN" i="1" dirty="0" smtClean="0">
                <a:ea typeface="SimSun" panose="02010600030101010101" pitchFamily="2" charset="-122"/>
              </a:rPr>
              <a:t>Medians</a:t>
            </a:r>
            <a:r>
              <a:rPr lang="en-US" altLang="zh-CN" dirty="0" smtClean="0">
                <a:ea typeface="SimSun" panose="02010600030101010101" pitchFamily="2" charset="-122"/>
              </a:rPr>
              <a:t>, </a:t>
            </a:r>
            <a:r>
              <a:rPr lang="en-US" altLang="zh-CN" i="1" dirty="0" smtClean="0">
                <a:ea typeface="SimSun" panose="02010600030101010101" pitchFamily="2" charset="-122"/>
              </a:rPr>
              <a:t>K-</a:t>
            </a:r>
            <a:r>
              <a:rPr lang="en-US" altLang="zh-CN" i="1" dirty="0" err="1" smtClean="0">
                <a:ea typeface="SimSun" panose="02010600030101010101" pitchFamily="2" charset="-122"/>
              </a:rPr>
              <a:t>Medoids</a:t>
            </a:r>
            <a:r>
              <a:rPr lang="en-US" altLang="zh-CN" dirty="0" smtClean="0">
                <a:ea typeface="SimSun" panose="02010600030101010101" pitchFamily="2" charset="-122"/>
              </a:rPr>
              <a:t>, etc.</a:t>
            </a:r>
            <a:endParaRPr lang="en-US" altLang="zh-CN" dirty="0">
              <a:ea typeface="SimSun" panose="02010600030101010101" pitchFamily="2" charset="-122"/>
            </a:endParaRPr>
          </a:p>
        </p:txBody>
      </p:sp>
      <p:graphicFrame>
        <p:nvGraphicFramePr>
          <p:cNvPr id="5" name="Object 4"/>
          <p:cNvGraphicFramePr>
            <a:graphicFrameLocks noChangeAspect="1"/>
          </p:cNvGraphicFramePr>
          <p:nvPr>
            <p:extLst/>
          </p:nvPr>
        </p:nvGraphicFramePr>
        <p:xfrm>
          <a:off x="2895306" y="3713573"/>
          <a:ext cx="3565525" cy="844550"/>
        </p:xfrm>
        <a:graphic>
          <a:graphicData uri="http://schemas.openxmlformats.org/presentationml/2006/ole">
            <mc:AlternateContent xmlns:mc="http://schemas.openxmlformats.org/markup-compatibility/2006">
              <mc:Choice xmlns:v="urn:schemas-microsoft-com:vml" Requires="v">
                <p:oleObj spid="_x0000_s2067" name="Equation" r:id="rId4" imgW="1612800" imgH="469800" progId="Equation.DSMT4">
                  <p:embed/>
                </p:oleObj>
              </mc:Choice>
              <mc:Fallback>
                <p:oleObj name="Equation" r:id="rId4" imgW="1612800" imgH="469800" progId="Equation.DSMT4">
                  <p:embed/>
                  <p:pic>
                    <p:nvPicPr>
                      <p:cNvPr id="0" name=""/>
                      <p:cNvPicPr/>
                      <p:nvPr/>
                    </p:nvPicPr>
                    <p:blipFill>
                      <a:blip r:embed="rId5"/>
                      <a:stretch>
                        <a:fillRect/>
                      </a:stretch>
                    </p:blipFill>
                    <p:spPr>
                      <a:xfrm>
                        <a:off x="2895306" y="3713573"/>
                        <a:ext cx="3565525" cy="844550"/>
                      </a:xfrm>
                      <a:prstGeom prst="rect">
                        <a:avLst/>
                      </a:prstGeom>
                    </p:spPr>
                  </p:pic>
                </p:oleObj>
              </mc:Fallback>
            </mc:AlternateContent>
          </a:graphicData>
        </a:graphic>
      </p:graphicFrame>
    </p:spTree>
    <p:extLst>
      <p:ext uri="{BB962C8B-B14F-4D97-AF65-F5344CB8AC3E}">
        <p14:creationId xmlns:p14="http://schemas.microsoft.com/office/powerpoint/2010/main" val="1400882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endParaRPr lang="en-US" altLang="en-US" smtClean="0"/>
          </a:p>
        </p:txBody>
      </p:sp>
      <p:sp>
        <p:nvSpPr>
          <p:cNvPr id="11267" name="Content Placeholder 2"/>
          <p:cNvSpPr>
            <a:spLocks noGrp="1"/>
          </p:cNvSpPr>
          <p:nvPr>
            <p:ph idx="1"/>
          </p:nvPr>
        </p:nvSpPr>
        <p:spPr/>
        <p:txBody>
          <a:bodyPr/>
          <a:lstStyle/>
          <a:p>
            <a:endParaRPr lang="en-US" altLang="en-US" smtClean="0"/>
          </a:p>
        </p:txBody>
      </p:sp>
      <p:pic>
        <p:nvPicPr>
          <p:cNvPr id="11268" name="Picture 2" descr="C:\Users\Han\Pictures\2007\200705Yellowstone\20070505Yellowstone\20070505Yellowstone 20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4000"/>
            <a:ext cx="12192000" cy="81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67174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637674" y="132348"/>
            <a:ext cx="10948737" cy="858254"/>
          </a:xfrm>
        </p:spPr>
        <p:txBody>
          <a:bodyPr>
            <a:noAutofit/>
          </a:bodyPr>
          <a:lstStyle/>
          <a:p>
            <a:pPr eaLnBrk="1" hangingPunct="1"/>
            <a:r>
              <a:rPr lang="en-US" altLang="zh-CN" dirty="0">
                <a:ea typeface="SimSun" panose="02010600030101010101" pitchFamily="2" charset="-122"/>
              </a:rPr>
              <a:t>The </a:t>
            </a:r>
            <a:r>
              <a:rPr lang="en-US" altLang="zh-CN" i="1" dirty="0">
                <a:ea typeface="SimSun" panose="02010600030101010101" pitchFamily="2" charset="-122"/>
              </a:rPr>
              <a:t>K-Means</a:t>
            </a:r>
            <a:r>
              <a:rPr lang="en-US" altLang="zh-CN" dirty="0">
                <a:ea typeface="SimSun" panose="02010600030101010101" pitchFamily="2" charset="-122"/>
              </a:rPr>
              <a:t> Clustering Method </a:t>
            </a:r>
          </a:p>
        </p:txBody>
      </p:sp>
      <p:sp>
        <p:nvSpPr>
          <p:cNvPr id="25603" name="Rectangle 3"/>
          <p:cNvSpPr>
            <a:spLocks noGrp="1" noChangeArrowheads="1"/>
          </p:cNvSpPr>
          <p:nvPr>
            <p:ph type="body" idx="1"/>
          </p:nvPr>
        </p:nvSpPr>
        <p:spPr>
          <a:xfrm>
            <a:off x="469351" y="1258272"/>
            <a:ext cx="11285382" cy="5157537"/>
          </a:xfrm>
        </p:spPr>
        <p:txBody>
          <a:bodyPr/>
          <a:lstStyle/>
          <a:p>
            <a:pPr>
              <a:lnSpc>
                <a:spcPct val="110000"/>
              </a:lnSpc>
            </a:pPr>
            <a:r>
              <a:rPr lang="en-US" altLang="zh-CN" sz="2400" i="1" u="sng" dirty="0" smtClean="0">
                <a:ea typeface="SimSun" panose="02010600030101010101" pitchFamily="2" charset="-122"/>
              </a:rPr>
              <a:t>K-Means</a:t>
            </a:r>
            <a:r>
              <a:rPr lang="en-US" altLang="zh-CN" sz="2400" dirty="0" smtClean="0">
                <a:ea typeface="SimSun" panose="02010600030101010101" pitchFamily="2" charset="-122"/>
              </a:rPr>
              <a:t> </a:t>
            </a:r>
            <a:r>
              <a:rPr lang="en-US" altLang="zh-CN" sz="2400" dirty="0">
                <a:ea typeface="SimSun" panose="02010600030101010101" pitchFamily="2" charset="-122"/>
              </a:rPr>
              <a:t>(MacQueen’67, Lloyd’57/’82</a:t>
            </a:r>
            <a:r>
              <a:rPr lang="en-US" altLang="zh-CN" sz="2400" dirty="0" smtClean="0">
                <a:ea typeface="SimSun" panose="02010600030101010101" pitchFamily="2" charset="-122"/>
              </a:rPr>
              <a:t>)</a:t>
            </a:r>
          </a:p>
          <a:p>
            <a:pPr lvl="1">
              <a:lnSpc>
                <a:spcPct val="110000"/>
              </a:lnSpc>
            </a:pPr>
            <a:r>
              <a:rPr lang="en-US" altLang="zh-CN" sz="2400" dirty="0" smtClean="0">
                <a:ea typeface="SimSun" panose="02010600030101010101" pitchFamily="2" charset="-122"/>
              </a:rPr>
              <a:t>Each </a:t>
            </a:r>
            <a:r>
              <a:rPr lang="en-US" altLang="zh-CN" sz="2400" dirty="0">
                <a:ea typeface="SimSun" panose="02010600030101010101" pitchFamily="2" charset="-122"/>
              </a:rPr>
              <a:t>cluster is represented by the center of the </a:t>
            </a:r>
            <a:r>
              <a:rPr lang="en-US" altLang="zh-CN" sz="2400" dirty="0" smtClean="0">
                <a:ea typeface="SimSun" panose="02010600030101010101" pitchFamily="2" charset="-122"/>
              </a:rPr>
              <a:t>cluster</a:t>
            </a:r>
          </a:p>
          <a:p>
            <a:pPr eaLnBrk="1" hangingPunct="1">
              <a:lnSpc>
                <a:spcPct val="120000"/>
              </a:lnSpc>
            </a:pPr>
            <a:r>
              <a:rPr lang="en-US" altLang="zh-CN" sz="2400" dirty="0" smtClean="0">
                <a:ea typeface="SimSun" panose="02010600030101010101" pitchFamily="2" charset="-122"/>
              </a:rPr>
              <a:t>Given K, the number of clusters, </a:t>
            </a:r>
            <a:r>
              <a:rPr lang="en-US" altLang="zh-CN" sz="2400" dirty="0">
                <a:ea typeface="SimSun" panose="02010600030101010101" pitchFamily="2" charset="-122"/>
              </a:rPr>
              <a:t>the </a:t>
            </a:r>
            <a:r>
              <a:rPr lang="en-US" altLang="zh-CN" sz="2400" i="1" dirty="0" smtClean="0">
                <a:ea typeface="SimSun" panose="02010600030101010101" pitchFamily="2" charset="-122"/>
              </a:rPr>
              <a:t>K-Means</a:t>
            </a:r>
            <a:r>
              <a:rPr lang="en-US" altLang="zh-CN" sz="2400" dirty="0" smtClean="0">
                <a:ea typeface="SimSun" panose="02010600030101010101" pitchFamily="2" charset="-122"/>
              </a:rPr>
              <a:t> clustering algorithm </a:t>
            </a:r>
            <a:r>
              <a:rPr lang="en-US" altLang="zh-CN" sz="2400" dirty="0">
                <a:ea typeface="SimSun" panose="02010600030101010101" pitchFamily="2" charset="-122"/>
              </a:rPr>
              <a:t>is </a:t>
            </a:r>
            <a:r>
              <a:rPr lang="en-US" altLang="zh-CN" sz="2400" dirty="0" smtClean="0">
                <a:ea typeface="SimSun" panose="02010600030101010101" pitchFamily="2" charset="-122"/>
              </a:rPr>
              <a:t>outlined as follows</a:t>
            </a:r>
            <a:endParaRPr lang="en-US" altLang="zh-CN" sz="2400" dirty="0">
              <a:ea typeface="SimSun" panose="02010600030101010101" pitchFamily="2" charset="-122"/>
            </a:endParaRPr>
          </a:p>
          <a:p>
            <a:pPr lvl="2">
              <a:lnSpc>
                <a:spcPct val="120000"/>
              </a:lnSpc>
            </a:pPr>
            <a:r>
              <a:rPr lang="en-US" altLang="zh-CN" sz="2400" dirty="0" smtClean="0">
                <a:solidFill>
                  <a:srgbClr val="000000"/>
                </a:solidFill>
                <a:ea typeface="SimSun" panose="02010600030101010101" pitchFamily="2" charset="-122"/>
              </a:rPr>
              <a:t>Select </a:t>
            </a:r>
            <a:r>
              <a:rPr lang="en-US" altLang="zh-CN" sz="2400" i="1" dirty="0" smtClean="0">
                <a:solidFill>
                  <a:srgbClr val="000000"/>
                </a:solidFill>
                <a:ea typeface="SimSun" panose="02010600030101010101" pitchFamily="2" charset="-122"/>
              </a:rPr>
              <a:t>K</a:t>
            </a:r>
            <a:r>
              <a:rPr lang="en-US" altLang="zh-CN" sz="2400" dirty="0" smtClean="0">
                <a:solidFill>
                  <a:srgbClr val="000000"/>
                </a:solidFill>
                <a:ea typeface="SimSun" panose="02010600030101010101" pitchFamily="2" charset="-122"/>
              </a:rPr>
              <a:t> points as initial centroids</a:t>
            </a:r>
            <a:endParaRPr lang="en-US" altLang="zh-CN" sz="2400" dirty="0">
              <a:solidFill>
                <a:srgbClr val="000000"/>
              </a:solidFill>
              <a:ea typeface="SimSun" panose="02010600030101010101" pitchFamily="2" charset="-122"/>
            </a:endParaRPr>
          </a:p>
          <a:p>
            <a:pPr lvl="2">
              <a:lnSpc>
                <a:spcPct val="120000"/>
              </a:lnSpc>
            </a:pPr>
            <a:r>
              <a:rPr lang="en-US" altLang="zh-CN" sz="2400" b="1" dirty="0" smtClean="0">
                <a:solidFill>
                  <a:srgbClr val="000000"/>
                </a:solidFill>
                <a:ea typeface="SimSun" panose="02010600030101010101" pitchFamily="2" charset="-122"/>
              </a:rPr>
              <a:t>Repeat</a:t>
            </a:r>
          </a:p>
          <a:p>
            <a:pPr lvl="3">
              <a:lnSpc>
                <a:spcPct val="120000"/>
              </a:lnSpc>
            </a:pPr>
            <a:r>
              <a:rPr lang="en-US" altLang="zh-CN" sz="2400" dirty="0" smtClean="0">
                <a:solidFill>
                  <a:srgbClr val="000000"/>
                </a:solidFill>
                <a:ea typeface="SimSun" panose="02010600030101010101" pitchFamily="2" charset="-122"/>
              </a:rPr>
              <a:t>Form </a:t>
            </a:r>
            <a:r>
              <a:rPr lang="en-US" altLang="zh-CN" sz="2400" i="1" dirty="0" smtClean="0">
                <a:solidFill>
                  <a:srgbClr val="000000"/>
                </a:solidFill>
                <a:ea typeface="SimSun" panose="02010600030101010101" pitchFamily="2" charset="-122"/>
              </a:rPr>
              <a:t>K</a:t>
            </a:r>
            <a:r>
              <a:rPr lang="en-US" altLang="zh-CN" sz="2400" dirty="0" smtClean="0">
                <a:solidFill>
                  <a:srgbClr val="000000"/>
                </a:solidFill>
                <a:ea typeface="SimSun" panose="02010600030101010101" pitchFamily="2" charset="-122"/>
              </a:rPr>
              <a:t> </a:t>
            </a:r>
            <a:r>
              <a:rPr lang="en-US" altLang="zh-CN" sz="2400" dirty="0">
                <a:solidFill>
                  <a:srgbClr val="000000"/>
                </a:solidFill>
                <a:ea typeface="SimSun" panose="02010600030101010101" pitchFamily="2" charset="-122"/>
              </a:rPr>
              <a:t>clusters </a:t>
            </a:r>
            <a:r>
              <a:rPr lang="en-US" altLang="zh-CN" sz="2400" dirty="0" smtClean="0">
                <a:solidFill>
                  <a:srgbClr val="000000"/>
                </a:solidFill>
                <a:ea typeface="SimSun" panose="02010600030101010101" pitchFamily="2" charset="-122"/>
              </a:rPr>
              <a:t>by assigning </a:t>
            </a:r>
            <a:r>
              <a:rPr lang="en-US" altLang="zh-CN" sz="2400" dirty="0">
                <a:solidFill>
                  <a:srgbClr val="000000"/>
                </a:solidFill>
                <a:ea typeface="SimSun" panose="02010600030101010101" pitchFamily="2" charset="-122"/>
              </a:rPr>
              <a:t>each </a:t>
            </a:r>
            <a:r>
              <a:rPr lang="en-US" altLang="zh-CN" sz="2400" dirty="0" smtClean="0">
                <a:solidFill>
                  <a:srgbClr val="000000"/>
                </a:solidFill>
                <a:ea typeface="SimSun" panose="02010600030101010101" pitchFamily="2" charset="-122"/>
              </a:rPr>
              <a:t>point </a:t>
            </a:r>
            <a:r>
              <a:rPr lang="en-US" altLang="zh-CN" sz="2400" dirty="0">
                <a:solidFill>
                  <a:srgbClr val="000000"/>
                </a:solidFill>
                <a:ea typeface="SimSun" panose="02010600030101010101" pitchFamily="2" charset="-122"/>
              </a:rPr>
              <a:t>to </a:t>
            </a:r>
            <a:r>
              <a:rPr lang="en-US" altLang="zh-CN" sz="2400" dirty="0" smtClean="0">
                <a:solidFill>
                  <a:srgbClr val="000000"/>
                </a:solidFill>
                <a:ea typeface="SimSun" panose="02010600030101010101" pitchFamily="2" charset="-122"/>
              </a:rPr>
              <a:t>its closest centroid</a:t>
            </a:r>
          </a:p>
          <a:p>
            <a:pPr lvl="3">
              <a:lnSpc>
                <a:spcPct val="120000"/>
              </a:lnSpc>
            </a:pPr>
            <a:r>
              <a:rPr lang="en-US" altLang="zh-CN" sz="2400" dirty="0" smtClean="0">
                <a:solidFill>
                  <a:srgbClr val="000000"/>
                </a:solidFill>
                <a:ea typeface="SimSun" panose="02010600030101010101" pitchFamily="2" charset="-122"/>
              </a:rPr>
              <a:t>Re-compute the </a:t>
            </a:r>
            <a:r>
              <a:rPr lang="en-US" altLang="zh-CN" sz="2400" dirty="0">
                <a:solidFill>
                  <a:srgbClr val="000000"/>
                </a:solidFill>
                <a:ea typeface="SimSun" panose="02010600030101010101" pitchFamily="2" charset="-122"/>
              </a:rPr>
              <a:t>centroids </a:t>
            </a:r>
            <a:r>
              <a:rPr lang="en-US" altLang="zh-CN" sz="2400" dirty="0" smtClean="0">
                <a:solidFill>
                  <a:srgbClr val="000000"/>
                </a:solidFill>
                <a:ea typeface="SimSun" panose="02010600030101010101" pitchFamily="2" charset="-122"/>
              </a:rPr>
              <a:t>(i.e., </a:t>
            </a:r>
            <a:r>
              <a:rPr lang="en-US" altLang="zh-CN" sz="2400" i="1" dirty="0">
                <a:solidFill>
                  <a:srgbClr val="FF0000"/>
                </a:solidFill>
                <a:ea typeface="SimSun" panose="02010600030101010101" pitchFamily="2" charset="-122"/>
              </a:rPr>
              <a:t>mean </a:t>
            </a:r>
            <a:r>
              <a:rPr lang="en-US" altLang="zh-CN" sz="2400" i="1" dirty="0" smtClean="0">
                <a:solidFill>
                  <a:srgbClr val="FF0000"/>
                </a:solidFill>
                <a:ea typeface="SimSun" panose="02010600030101010101" pitchFamily="2" charset="-122"/>
              </a:rPr>
              <a:t>point</a:t>
            </a:r>
            <a:r>
              <a:rPr lang="en-US" altLang="zh-CN" sz="2400" dirty="0" smtClean="0">
                <a:ea typeface="SimSun" panose="02010600030101010101" pitchFamily="2" charset="-122"/>
              </a:rPr>
              <a:t>)</a:t>
            </a:r>
            <a:r>
              <a:rPr lang="en-US" altLang="zh-CN" sz="2400" i="1" dirty="0" smtClean="0">
                <a:solidFill>
                  <a:srgbClr val="FF0000"/>
                </a:solidFill>
                <a:ea typeface="SimSun" panose="02010600030101010101" pitchFamily="2" charset="-122"/>
              </a:rPr>
              <a:t> </a:t>
            </a:r>
            <a:r>
              <a:rPr lang="en-US" altLang="zh-CN" sz="2400" dirty="0" smtClean="0">
                <a:solidFill>
                  <a:srgbClr val="000000"/>
                </a:solidFill>
                <a:ea typeface="SimSun" panose="02010600030101010101" pitchFamily="2" charset="-122"/>
              </a:rPr>
              <a:t>of each cluster</a:t>
            </a:r>
            <a:endParaRPr lang="en-US" altLang="zh-CN" sz="2400" dirty="0">
              <a:solidFill>
                <a:srgbClr val="000000"/>
              </a:solidFill>
              <a:ea typeface="SimSun" panose="02010600030101010101" pitchFamily="2" charset="-122"/>
            </a:endParaRPr>
          </a:p>
          <a:p>
            <a:pPr lvl="2">
              <a:lnSpc>
                <a:spcPct val="120000"/>
              </a:lnSpc>
            </a:pPr>
            <a:r>
              <a:rPr lang="en-US" altLang="zh-CN" sz="2400" b="1" dirty="0" smtClean="0">
                <a:solidFill>
                  <a:srgbClr val="000000"/>
                </a:solidFill>
                <a:ea typeface="SimSun" panose="02010600030101010101" pitchFamily="2" charset="-122"/>
              </a:rPr>
              <a:t>Until </a:t>
            </a:r>
            <a:r>
              <a:rPr lang="en-US" altLang="zh-CN" sz="2400" dirty="0" smtClean="0">
                <a:solidFill>
                  <a:srgbClr val="000000"/>
                </a:solidFill>
                <a:ea typeface="SimSun" panose="02010600030101010101" pitchFamily="2" charset="-122"/>
              </a:rPr>
              <a:t>convergence criterion is satisfied</a:t>
            </a:r>
          </a:p>
          <a:p>
            <a:pPr>
              <a:lnSpc>
                <a:spcPct val="120000"/>
              </a:lnSpc>
            </a:pPr>
            <a:r>
              <a:rPr lang="en-US" altLang="zh-CN" sz="2400" dirty="0" smtClean="0">
                <a:solidFill>
                  <a:srgbClr val="000000"/>
                </a:solidFill>
                <a:ea typeface="SimSun" panose="02010600030101010101" pitchFamily="2" charset="-122"/>
              </a:rPr>
              <a:t>Different kinds of measures can be used</a:t>
            </a:r>
          </a:p>
          <a:p>
            <a:pPr lvl="1">
              <a:lnSpc>
                <a:spcPct val="120000"/>
              </a:lnSpc>
            </a:pPr>
            <a:r>
              <a:rPr lang="en-US" altLang="zh-CN" sz="2400" dirty="0" smtClean="0">
                <a:solidFill>
                  <a:srgbClr val="000000"/>
                </a:solidFill>
                <a:ea typeface="SimSun" panose="02010600030101010101" pitchFamily="2" charset="-122"/>
              </a:rPr>
              <a:t>Manhattan distance (L</a:t>
            </a:r>
            <a:r>
              <a:rPr lang="en-US" altLang="zh-CN" sz="2400" baseline="-25000" dirty="0" smtClean="0">
                <a:solidFill>
                  <a:srgbClr val="000000"/>
                </a:solidFill>
                <a:ea typeface="SimSun" panose="02010600030101010101" pitchFamily="2" charset="-122"/>
              </a:rPr>
              <a:t>1</a:t>
            </a:r>
            <a:r>
              <a:rPr lang="en-US" altLang="zh-CN" sz="2400" dirty="0" smtClean="0">
                <a:solidFill>
                  <a:srgbClr val="000000"/>
                </a:solidFill>
                <a:ea typeface="SimSun" panose="02010600030101010101" pitchFamily="2" charset="-122"/>
              </a:rPr>
              <a:t> norm), </a:t>
            </a:r>
            <a:r>
              <a:rPr lang="en-US" altLang="zh-CN" sz="2400" dirty="0" smtClean="0">
                <a:solidFill>
                  <a:srgbClr val="FF0000"/>
                </a:solidFill>
                <a:ea typeface="SimSun" panose="02010600030101010101" pitchFamily="2" charset="-122"/>
              </a:rPr>
              <a:t>Euclidean distance (L</a:t>
            </a:r>
            <a:r>
              <a:rPr lang="en-US" altLang="zh-CN" sz="2400" baseline="-25000" dirty="0" smtClean="0">
                <a:solidFill>
                  <a:srgbClr val="FF0000"/>
                </a:solidFill>
                <a:ea typeface="SimSun" panose="02010600030101010101" pitchFamily="2" charset="-122"/>
              </a:rPr>
              <a:t>2</a:t>
            </a:r>
            <a:r>
              <a:rPr lang="en-US" altLang="zh-CN" sz="2400" dirty="0" smtClean="0">
                <a:solidFill>
                  <a:srgbClr val="FF0000"/>
                </a:solidFill>
                <a:ea typeface="SimSun" panose="02010600030101010101" pitchFamily="2" charset="-122"/>
              </a:rPr>
              <a:t> norm), </a:t>
            </a:r>
            <a:r>
              <a:rPr lang="en-US" altLang="zh-CN" sz="2400" dirty="0" smtClean="0">
                <a:solidFill>
                  <a:srgbClr val="000000"/>
                </a:solidFill>
                <a:ea typeface="SimSun" panose="02010600030101010101" pitchFamily="2" charset="-122"/>
              </a:rPr>
              <a:t>Cosine similarity</a:t>
            </a:r>
            <a:endParaRPr lang="en-US" altLang="zh-CN" sz="2400" dirty="0">
              <a:solidFill>
                <a:srgbClr val="000000"/>
              </a:solidFill>
              <a:ea typeface="SimSun" panose="02010600030101010101" pitchFamily="2" charset="-122"/>
            </a:endParaRPr>
          </a:p>
        </p:txBody>
      </p:sp>
    </p:spTree>
    <p:extLst>
      <p:ext uri="{BB962C8B-B14F-4D97-AF65-F5344CB8AC3E}">
        <p14:creationId xmlns:p14="http://schemas.microsoft.com/office/powerpoint/2010/main" val="17319399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4334898" y="1144884"/>
            <a:ext cx="3354058" cy="2803611"/>
          </a:xfrm>
          <a:prstGeom prst="rect">
            <a:avLst/>
          </a:prstGeom>
        </p:spPr>
      </p:pic>
      <p:sp>
        <p:nvSpPr>
          <p:cNvPr id="25602" name="Rectangle 2"/>
          <p:cNvSpPr>
            <a:spLocks noGrp="1" noChangeArrowheads="1"/>
          </p:cNvSpPr>
          <p:nvPr>
            <p:ph type="title"/>
          </p:nvPr>
        </p:nvSpPr>
        <p:spPr>
          <a:xfrm>
            <a:off x="637674" y="132348"/>
            <a:ext cx="10948737" cy="858254"/>
          </a:xfrm>
        </p:spPr>
        <p:txBody>
          <a:bodyPr>
            <a:noAutofit/>
          </a:bodyPr>
          <a:lstStyle/>
          <a:p>
            <a:pPr eaLnBrk="1" hangingPunct="1"/>
            <a:r>
              <a:rPr lang="en-US" altLang="zh-CN" dirty="0" smtClean="0">
                <a:ea typeface="SimSun" panose="02010600030101010101" pitchFamily="2" charset="-122"/>
              </a:rPr>
              <a:t>Example: </a:t>
            </a:r>
            <a:r>
              <a:rPr lang="en-US" altLang="zh-CN" i="1" dirty="0">
                <a:ea typeface="SimSun" panose="02010600030101010101" pitchFamily="2" charset="-122"/>
              </a:rPr>
              <a:t>K-Means</a:t>
            </a:r>
            <a:r>
              <a:rPr lang="en-US" altLang="zh-CN" dirty="0">
                <a:ea typeface="SimSun" panose="02010600030101010101" pitchFamily="2" charset="-122"/>
              </a:rPr>
              <a:t> </a:t>
            </a:r>
            <a:r>
              <a:rPr lang="en-US" altLang="zh-CN" dirty="0" smtClean="0">
                <a:ea typeface="SimSun" panose="02010600030101010101" pitchFamily="2" charset="-122"/>
              </a:rPr>
              <a:t>Clustering</a:t>
            </a:r>
            <a:endParaRPr lang="en-US" altLang="zh-CN" dirty="0">
              <a:ea typeface="SimSun" panose="02010600030101010101" pitchFamily="2" charset="-122"/>
            </a:endParaRPr>
          </a:p>
        </p:txBody>
      </p:sp>
      <p:sp>
        <p:nvSpPr>
          <p:cNvPr id="7" name="Text Box 181"/>
          <p:cNvSpPr txBox="1">
            <a:spLocks noChangeArrowheads="1"/>
          </p:cNvSpPr>
          <p:nvPr/>
        </p:nvSpPr>
        <p:spPr bwMode="auto">
          <a:xfrm>
            <a:off x="637675" y="3787626"/>
            <a:ext cx="280264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457189" eaLnBrk="1" hangingPunct="1">
              <a:spcBef>
                <a:spcPct val="50000"/>
              </a:spcBef>
              <a:buClrTx/>
              <a:buSzTx/>
              <a:buFont typeface="Wingdings" panose="05000000000000000000" pitchFamily="2" charset="2"/>
              <a:buNone/>
            </a:pPr>
            <a:r>
              <a:rPr lang="en-US" altLang="ko-KR" sz="1600" dirty="0" smtClean="0">
                <a:solidFill>
                  <a:srgbClr val="000000"/>
                </a:solidFill>
                <a:latin typeface="Calibri"/>
                <a:ea typeface="Tahoma" panose="020B0604030504040204" pitchFamily="34" charset="0"/>
                <a:cs typeface="Tahoma" panose="020B0604030504040204" pitchFamily="34" charset="0"/>
              </a:rPr>
              <a:t>The original data points &amp; </a:t>
            </a:r>
            <a:r>
              <a:rPr lang="en-US" altLang="ko-KR" sz="1600" dirty="0" smtClean="0">
                <a:solidFill>
                  <a:srgbClr val="000000"/>
                </a:solidFill>
                <a:latin typeface="Calibri"/>
                <a:ea typeface="Gulim" panose="020B0600000101010101" pitchFamily="34" charset="-127"/>
              </a:rPr>
              <a:t>randomly </a:t>
            </a:r>
            <a:r>
              <a:rPr lang="en-US" altLang="ko-KR" sz="1600" dirty="0">
                <a:solidFill>
                  <a:srgbClr val="000000"/>
                </a:solidFill>
                <a:latin typeface="Calibri"/>
                <a:ea typeface="Gulim" panose="020B0600000101010101" pitchFamily="34" charset="-127"/>
              </a:rPr>
              <a:t>select </a:t>
            </a:r>
            <a:r>
              <a:rPr lang="en-US" altLang="ko-KR" sz="1600" i="1" dirty="0" smtClean="0">
                <a:solidFill>
                  <a:srgbClr val="000000"/>
                </a:solidFill>
                <a:latin typeface="Calibri"/>
                <a:ea typeface="Gulim" panose="020B0600000101010101" pitchFamily="34" charset="-127"/>
              </a:rPr>
              <a:t>K </a:t>
            </a:r>
            <a:r>
              <a:rPr lang="en-US" altLang="ko-KR" sz="1600" dirty="0" smtClean="0">
                <a:solidFill>
                  <a:srgbClr val="000000"/>
                </a:solidFill>
                <a:latin typeface="Calibri"/>
                <a:ea typeface="Gulim" panose="020B0600000101010101" pitchFamily="34" charset="-127"/>
              </a:rPr>
              <a:t>= 2 </a:t>
            </a:r>
            <a:r>
              <a:rPr lang="en-US" altLang="ko-KR" sz="1600" dirty="0">
                <a:solidFill>
                  <a:srgbClr val="000000"/>
                </a:solidFill>
                <a:latin typeface="Calibri"/>
                <a:ea typeface="Gulim" panose="020B0600000101010101" pitchFamily="34" charset="-127"/>
              </a:rPr>
              <a:t>centroids </a:t>
            </a:r>
          </a:p>
        </p:txBody>
      </p:sp>
      <p:sp>
        <p:nvSpPr>
          <p:cNvPr id="9" name="Rectangle 8"/>
          <p:cNvSpPr/>
          <p:nvPr/>
        </p:nvSpPr>
        <p:spPr>
          <a:xfrm>
            <a:off x="1085152" y="4818359"/>
            <a:ext cx="6531027" cy="1754326"/>
          </a:xfrm>
          <a:prstGeom prst="rect">
            <a:avLst/>
          </a:prstGeom>
          <a:solidFill>
            <a:srgbClr val="F0CDBC"/>
          </a:solidFill>
        </p:spPr>
        <p:txBody>
          <a:bodyPr wrap="square">
            <a:spAutoFit/>
          </a:bodyPr>
          <a:lstStyle/>
          <a:p>
            <a:pPr defTabSz="457189">
              <a:lnSpc>
                <a:spcPct val="120000"/>
              </a:lnSpc>
            </a:pPr>
            <a:r>
              <a:rPr lang="en-US" altLang="zh-CN" sz="1800" dirty="0">
                <a:solidFill>
                  <a:srgbClr val="000000"/>
                </a:solidFill>
              </a:rPr>
              <a:t>Select </a:t>
            </a:r>
            <a:r>
              <a:rPr lang="en-US" altLang="zh-CN" sz="1800" i="1" dirty="0" smtClean="0">
                <a:solidFill>
                  <a:srgbClr val="000000"/>
                </a:solidFill>
              </a:rPr>
              <a:t>K</a:t>
            </a:r>
            <a:r>
              <a:rPr lang="en-US" altLang="zh-CN" sz="1800" dirty="0" smtClean="0">
                <a:solidFill>
                  <a:srgbClr val="000000"/>
                </a:solidFill>
              </a:rPr>
              <a:t> </a:t>
            </a:r>
            <a:r>
              <a:rPr lang="en-US" altLang="zh-CN" sz="1800" dirty="0">
                <a:solidFill>
                  <a:srgbClr val="000000"/>
                </a:solidFill>
              </a:rPr>
              <a:t>points as initial centroids</a:t>
            </a:r>
          </a:p>
          <a:p>
            <a:pPr defTabSz="457189">
              <a:lnSpc>
                <a:spcPct val="120000"/>
              </a:lnSpc>
            </a:pPr>
            <a:r>
              <a:rPr lang="en-US" altLang="zh-CN" sz="1800" b="1" dirty="0">
                <a:solidFill>
                  <a:srgbClr val="000000"/>
                </a:solidFill>
              </a:rPr>
              <a:t>Repeat</a:t>
            </a:r>
          </a:p>
          <a:p>
            <a:pPr marL="285750" indent="-285750" defTabSz="457189">
              <a:lnSpc>
                <a:spcPct val="120000"/>
              </a:lnSpc>
              <a:buFont typeface="Arial" panose="020B0604020202020204" pitchFamily="34" charset="0"/>
              <a:buChar char="•"/>
            </a:pPr>
            <a:r>
              <a:rPr lang="en-US" altLang="zh-CN" sz="1800" dirty="0">
                <a:solidFill>
                  <a:srgbClr val="000000"/>
                </a:solidFill>
              </a:rPr>
              <a:t>Form </a:t>
            </a:r>
            <a:r>
              <a:rPr lang="en-US" altLang="zh-CN" sz="1800" i="1" dirty="0" smtClean="0">
                <a:solidFill>
                  <a:srgbClr val="000000"/>
                </a:solidFill>
              </a:rPr>
              <a:t>K</a:t>
            </a:r>
            <a:r>
              <a:rPr lang="en-US" altLang="zh-CN" sz="1800" dirty="0" smtClean="0">
                <a:solidFill>
                  <a:srgbClr val="000000"/>
                </a:solidFill>
              </a:rPr>
              <a:t> </a:t>
            </a:r>
            <a:r>
              <a:rPr lang="en-US" altLang="zh-CN" sz="1800" dirty="0">
                <a:solidFill>
                  <a:srgbClr val="000000"/>
                </a:solidFill>
              </a:rPr>
              <a:t>clusters by assigning each point to </a:t>
            </a:r>
            <a:r>
              <a:rPr lang="en-US" altLang="zh-CN" sz="1800" dirty="0" smtClean="0">
                <a:solidFill>
                  <a:srgbClr val="000000"/>
                </a:solidFill>
              </a:rPr>
              <a:t>its </a:t>
            </a:r>
            <a:r>
              <a:rPr lang="en-US" altLang="zh-CN" sz="1800" dirty="0">
                <a:solidFill>
                  <a:srgbClr val="000000"/>
                </a:solidFill>
              </a:rPr>
              <a:t>closest centroid</a:t>
            </a:r>
          </a:p>
          <a:p>
            <a:pPr marL="285750" indent="-285750" defTabSz="457189">
              <a:lnSpc>
                <a:spcPct val="120000"/>
              </a:lnSpc>
              <a:buFont typeface="Arial" panose="020B0604020202020204" pitchFamily="34" charset="0"/>
              <a:buChar char="•"/>
            </a:pPr>
            <a:r>
              <a:rPr lang="en-US" altLang="zh-CN" sz="1800" dirty="0">
                <a:solidFill>
                  <a:srgbClr val="000000"/>
                </a:solidFill>
              </a:rPr>
              <a:t>Re-compute the centroids (i.e., </a:t>
            </a:r>
            <a:r>
              <a:rPr lang="en-US" altLang="zh-CN" sz="1800" i="1" dirty="0">
                <a:solidFill>
                  <a:srgbClr val="FF0000"/>
                </a:solidFill>
              </a:rPr>
              <a:t>mean point</a:t>
            </a:r>
            <a:r>
              <a:rPr lang="en-US" altLang="zh-CN" sz="1800" dirty="0">
                <a:solidFill>
                  <a:srgbClr val="000000"/>
                </a:solidFill>
              </a:rPr>
              <a:t>)</a:t>
            </a:r>
            <a:r>
              <a:rPr lang="en-US" altLang="zh-CN" sz="1800" i="1" dirty="0">
                <a:solidFill>
                  <a:srgbClr val="FF0000"/>
                </a:solidFill>
              </a:rPr>
              <a:t> </a:t>
            </a:r>
            <a:r>
              <a:rPr lang="en-US" altLang="zh-CN" sz="1800" dirty="0">
                <a:solidFill>
                  <a:srgbClr val="000000"/>
                </a:solidFill>
              </a:rPr>
              <a:t>of each cluster</a:t>
            </a:r>
          </a:p>
          <a:p>
            <a:pPr defTabSz="457189">
              <a:lnSpc>
                <a:spcPct val="120000"/>
              </a:lnSpc>
            </a:pPr>
            <a:r>
              <a:rPr lang="en-US" altLang="zh-CN" sz="1800" b="1" dirty="0">
                <a:solidFill>
                  <a:srgbClr val="000000"/>
                </a:solidFill>
              </a:rPr>
              <a:t>Until </a:t>
            </a:r>
            <a:r>
              <a:rPr lang="en-US" altLang="zh-CN" sz="1800" dirty="0">
                <a:solidFill>
                  <a:srgbClr val="000000"/>
                </a:solidFill>
              </a:rPr>
              <a:t>convergence criterion is satisfied</a:t>
            </a:r>
          </a:p>
        </p:txBody>
      </p:sp>
      <p:sp>
        <p:nvSpPr>
          <p:cNvPr id="10" name="Right Arrow 9"/>
          <p:cNvSpPr/>
          <p:nvPr/>
        </p:nvSpPr>
        <p:spPr>
          <a:xfrm>
            <a:off x="3854002" y="2249198"/>
            <a:ext cx="553672" cy="286327"/>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a:solidFill>
                <a:prstClr val="white"/>
              </a:solidFill>
            </a:endParaRPr>
          </a:p>
        </p:txBody>
      </p:sp>
      <p:sp>
        <p:nvSpPr>
          <p:cNvPr id="16" name="Text Box 181"/>
          <p:cNvSpPr txBox="1">
            <a:spLocks noChangeArrowheads="1"/>
          </p:cNvSpPr>
          <p:nvPr/>
        </p:nvSpPr>
        <p:spPr bwMode="auto">
          <a:xfrm>
            <a:off x="3665913" y="1424706"/>
            <a:ext cx="93761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50000"/>
              </a:spcBef>
              <a:buClrTx/>
              <a:buSzTx/>
              <a:buFontTx/>
              <a:buNone/>
            </a:pPr>
            <a:r>
              <a:rPr lang="en-US" altLang="ko-KR" sz="1600" dirty="0" smtClean="0">
                <a:solidFill>
                  <a:srgbClr val="000000"/>
                </a:solidFill>
                <a:latin typeface="Calibri"/>
                <a:ea typeface="Gulim" panose="020B0600000101010101" pitchFamily="34" charset="-127"/>
              </a:rPr>
              <a:t>Assign points to clusters</a:t>
            </a:r>
            <a:endParaRPr lang="en-US" altLang="ko-KR" sz="1600" dirty="0">
              <a:solidFill>
                <a:srgbClr val="000000"/>
              </a:solidFill>
              <a:latin typeface="Calibri"/>
              <a:ea typeface="Gulim" panose="020B0600000101010101" pitchFamily="34" charset="-127"/>
            </a:endParaRPr>
          </a:p>
        </p:txBody>
      </p:sp>
      <p:grpSp>
        <p:nvGrpSpPr>
          <p:cNvPr id="19" name="Group 18"/>
          <p:cNvGrpSpPr/>
          <p:nvPr/>
        </p:nvGrpSpPr>
        <p:grpSpPr>
          <a:xfrm>
            <a:off x="7616179" y="1135831"/>
            <a:ext cx="4401451" cy="2798102"/>
            <a:chOff x="7616179" y="1135831"/>
            <a:chExt cx="4401451" cy="2798102"/>
          </a:xfrm>
        </p:grpSpPr>
        <p:pic>
          <p:nvPicPr>
            <p:cNvPr id="15" name="Picture 14"/>
            <p:cNvPicPr>
              <a:picLocks noChangeAspect="1"/>
            </p:cNvPicPr>
            <p:nvPr/>
          </p:nvPicPr>
          <p:blipFill>
            <a:blip r:embed="rId4"/>
            <a:stretch>
              <a:fillRect/>
            </a:stretch>
          </p:blipFill>
          <p:spPr>
            <a:xfrm>
              <a:off x="8692137" y="1135831"/>
              <a:ext cx="3325493" cy="2798102"/>
            </a:xfrm>
            <a:prstGeom prst="rect">
              <a:avLst/>
            </a:prstGeom>
          </p:spPr>
        </p:pic>
        <p:sp>
          <p:nvSpPr>
            <p:cNvPr id="13" name="Right Arrow 12"/>
            <p:cNvSpPr/>
            <p:nvPr/>
          </p:nvSpPr>
          <p:spPr>
            <a:xfrm>
              <a:off x="7921491" y="2282608"/>
              <a:ext cx="492964" cy="286327"/>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a:solidFill>
                  <a:prstClr val="white"/>
                </a:solidFill>
              </a:endParaRPr>
            </a:p>
          </p:txBody>
        </p:sp>
        <p:sp>
          <p:nvSpPr>
            <p:cNvPr id="18" name="Text Box 181"/>
            <p:cNvSpPr txBox="1">
              <a:spLocks noChangeArrowheads="1"/>
            </p:cNvSpPr>
            <p:nvPr/>
          </p:nvSpPr>
          <p:spPr bwMode="auto">
            <a:xfrm>
              <a:off x="7616179" y="1543962"/>
              <a:ext cx="113711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50000"/>
                </a:spcBef>
                <a:buClrTx/>
                <a:buSzTx/>
                <a:buFontTx/>
                <a:buNone/>
              </a:pPr>
              <a:r>
                <a:rPr lang="en-US" altLang="ko-KR" sz="1600" dirty="0" err="1" smtClean="0">
                  <a:solidFill>
                    <a:srgbClr val="000000"/>
                  </a:solidFill>
                  <a:latin typeface="Calibri"/>
                  <a:ea typeface="Gulim" panose="020B0600000101010101" pitchFamily="34" charset="-127"/>
                </a:rPr>
                <a:t>Recompute</a:t>
              </a:r>
              <a:r>
                <a:rPr lang="en-US" altLang="ko-KR" sz="1600" dirty="0" smtClean="0">
                  <a:solidFill>
                    <a:srgbClr val="000000"/>
                  </a:solidFill>
                  <a:latin typeface="Calibri"/>
                  <a:ea typeface="Gulim" panose="020B0600000101010101" pitchFamily="34" charset="-127"/>
                </a:rPr>
                <a:t> cluster centers</a:t>
              </a:r>
              <a:endParaRPr lang="en-US" altLang="ko-KR" sz="1600" dirty="0">
                <a:solidFill>
                  <a:srgbClr val="000000"/>
                </a:solidFill>
                <a:latin typeface="Calibri"/>
                <a:ea typeface="Gulim" panose="020B0600000101010101" pitchFamily="34" charset="-127"/>
              </a:endParaRPr>
            </a:p>
          </p:txBody>
        </p:sp>
      </p:grpSp>
      <p:grpSp>
        <p:nvGrpSpPr>
          <p:cNvPr id="22" name="Group 21"/>
          <p:cNvGrpSpPr/>
          <p:nvPr/>
        </p:nvGrpSpPr>
        <p:grpSpPr>
          <a:xfrm>
            <a:off x="8638385" y="3470604"/>
            <a:ext cx="3557745" cy="3406255"/>
            <a:chOff x="8638385" y="3470604"/>
            <a:chExt cx="3557745" cy="3406255"/>
          </a:xfrm>
        </p:grpSpPr>
        <p:pic>
          <p:nvPicPr>
            <p:cNvPr id="17" name="Picture 16"/>
            <p:cNvPicPr>
              <a:picLocks noChangeAspect="1"/>
            </p:cNvPicPr>
            <p:nvPr/>
          </p:nvPicPr>
          <p:blipFill>
            <a:blip r:embed="rId5"/>
            <a:stretch>
              <a:fillRect/>
            </a:stretch>
          </p:blipFill>
          <p:spPr>
            <a:xfrm>
              <a:off x="8638385" y="4074029"/>
              <a:ext cx="3326995" cy="2802830"/>
            </a:xfrm>
            <a:prstGeom prst="rect">
              <a:avLst/>
            </a:prstGeom>
          </p:spPr>
        </p:pic>
        <p:sp>
          <p:nvSpPr>
            <p:cNvPr id="11" name="Curved Left Arrow 10"/>
            <p:cNvSpPr/>
            <p:nvPr/>
          </p:nvSpPr>
          <p:spPr>
            <a:xfrm>
              <a:off x="11777568" y="3470604"/>
              <a:ext cx="375624" cy="1113598"/>
            </a:xfrm>
            <a:prstGeom prst="curvedLef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a:solidFill>
                  <a:srgbClr val="000000"/>
                </a:solidFill>
              </a:endParaRPr>
            </a:p>
          </p:txBody>
        </p:sp>
        <p:sp>
          <p:nvSpPr>
            <p:cNvPr id="20" name="Text Box 181"/>
            <p:cNvSpPr txBox="1">
              <a:spLocks noChangeArrowheads="1"/>
            </p:cNvSpPr>
            <p:nvPr/>
          </p:nvSpPr>
          <p:spPr bwMode="auto">
            <a:xfrm>
              <a:off x="10060198" y="3835191"/>
              <a:ext cx="213593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50000"/>
                </a:spcBef>
                <a:buClrTx/>
                <a:buSzTx/>
                <a:buFontTx/>
                <a:buNone/>
              </a:pPr>
              <a:r>
                <a:rPr lang="en-US" altLang="ko-KR" sz="1600" dirty="0" smtClean="0">
                  <a:solidFill>
                    <a:srgbClr val="000000"/>
                  </a:solidFill>
                  <a:latin typeface="Calibri"/>
                  <a:ea typeface="Gulim" panose="020B0600000101010101" pitchFamily="34" charset="-127"/>
                </a:rPr>
                <a:t>Redo point assignment  </a:t>
              </a:r>
              <a:endParaRPr lang="en-US" altLang="ko-KR" sz="1600" dirty="0">
                <a:solidFill>
                  <a:srgbClr val="000000"/>
                </a:solidFill>
                <a:latin typeface="Calibri"/>
                <a:ea typeface="Gulim" panose="020B0600000101010101" pitchFamily="34" charset="-127"/>
              </a:endParaRPr>
            </a:p>
          </p:txBody>
        </p:sp>
      </p:grpSp>
      <p:sp>
        <p:nvSpPr>
          <p:cNvPr id="21" name="TextBox 20"/>
          <p:cNvSpPr txBox="1"/>
          <p:nvPr/>
        </p:nvSpPr>
        <p:spPr>
          <a:xfrm>
            <a:off x="1088437" y="4418249"/>
            <a:ext cx="4996446" cy="400110"/>
          </a:xfrm>
          <a:prstGeom prst="rect">
            <a:avLst/>
          </a:prstGeom>
          <a:solidFill>
            <a:srgbClr val="FFFF00"/>
          </a:solidFill>
        </p:spPr>
        <p:txBody>
          <a:bodyPr wrap="square" rtlCol="0">
            <a:spAutoFit/>
          </a:bodyPr>
          <a:lstStyle/>
          <a:p>
            <a:pPr defTabSz="457189"/>
            <a:r>
              <a:rPr lang="en-US" altLang="zh-CN" sz="2000" i="1" dirty="0" smtClean="0">
                <a:solidFill>
                  <a:srgbClr val="000000"/>
                </a:solidFill>
              </a:rPr>
              <a:t>Execution of the K-Means</a:t>
            </a:r>
            <a:r>
              <a:rPr lang="en-US" altLang="zh-CN" sz="2000" dirty="0" smtClean="0">
                <a:solidFill>
                  <a:srgbClr val="000000"/>
                </a:solidFill>
              </a:rPr>
              <a:t> Clustering Algorithm</a:t>
            </a:r>
            <a:endParaRPr lang="en-US" dirty="0">
              <a:solidFill>
                <a:srgbClr val="000000"/>
              </a:solidFill>
            </a:endParaRPr>
          </a:p>
        </p:txBody>
      </p:sp>
      <p:pic>
        <p:nvPicPr>
          <p:cNvPr id="12" name="Picture 11"/>
          <p:cNvPicPr>
            <a:picLocks noChangeAspect="1"/>
          </p:cNvPicPr>
          <p:nvPr/>
        </p:nvPicPr>
        <p:blipFill>
          <a:blip r:embed="rId6"/>
          <a:stretch>
            <a:fillRect/>
          </a:stretch>
        </p:blipFill>
        <p:spPr>
          <a:xfrm>
            <a:off x="458616" y="1144884"/>
            <a:ext cx="3207297" cy="2698651"/>
          </a:xfrm>
          <a:prstGeom prst="rect">
            <a:avLst/>
          </a:prstGeom>
        </p:spPr>
      </p:pic>
    </p:spTree>
    <p:extLst>
      <p:ext uri="{BB962C8B-B14F-4D97-AF65-F5344CB8AC3E}">
        <p14:creationId xmlns:p14="http://schemas.microsoft.com/office/powerpoint/2010/main" val="37603123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778598" y="309815"/>
            <a:ext cx="10529180" cy="604586"/>
          </a:xfrm>
        </p:spPr>
        <p:txBody>
          <a:bodyPr>
            <a:noAutofit/>
          </a:bodyPr>
          <a:lstStyle/>
          <a:p>
            <a:pPr eaLnBrk="1" hangingPunct="1"/>
            <a:r>
              <a:rPr lang="en-US" altLang="zh-CN" dirty="0" smtClean="0">
                <a:ea typeface="SimSun" panose="02010600030101010101" pitchFamily="2" charset="-122"/>
              </a:rPr>
              <a:t>Discussion </a:t>
            </a:r>
            <a:r>
              <a:rPr lang="en-US" altLang="zh-CN" dirty="0">
                <a:ea typeface="SimSun" panose="02010600030101010101" pitchFamily="2" charset="-122"/>
              </a:rPr>
              <a:t>on the </a:t>
            </a:r>
            <a:r>
              <a:rPr lang="en-US" altLang="zh-CN" i="1" dirty="0">
                <a:ea typeface="SimSun" panose="02010600030101010101" pitchFamily="2" charset="-122"/>
              </a:rPr>
              <a:t>K-Means</a:t>
            </a:r>
            <a:r>
              <a:rPr lang="en-US" altLang="zh-CN" dirty="0">
                <a:ea typeface="SimSun" panose="02010600030101010101" pitchFamily="2" charset="-122"/>
              </a:rPr>
              <a:t> Method</a:t>
            </a:r>
            <a:endParaRPr lang="en-US" altLang="zh-CN" sz="3600" dirty="0">
              <a:ea typeface="SimSun" panose="02010600030101010101" pitchFamily="2" charset="-122"/>
            </a:endParaRPr>
          </a:p>
        </p:txBody>
      </p:sp>
      <p:sp>
        <p:nvSpPr>
          <p:cNvPr id="27651" name="Rectangle 3"/>
          <p:cNvSpPr>
            <a:spLocks noGrp="1" noChangeArrowheads="1"/>
          </p:cNvSpPr>
          <p:nvPr>
            <p:ph type="body" idx="1"/>
          </p:nvPr>
        </p:nvSpPr>
        <p:spPr>
          <a:xfrm>
            <a:off x="561314" y="1130851"/>
            <a:ext cx="10746464" cy="5727149"/>
          </a:xfrm>
        </p:spPr>
        <p:txBody>
          <a:bodyPr/>
          <a:lstStyle/>
          <a:p>
            <a:pPr>
              <a:spcBef>
                <a:spcPts val="500"/>
              </a:spcBef>
            </a:pPr>
            <a:r>
              <a:rPr lang="en-US" altLang="zh-CN" sz="2400" b="1" dirty="0" smtClean="0">
                <a:ea typeface="SimSun" panose="02010600030101010101" pitchFamily="2" charset="-122"/>
              </a:rPr>
              <a:t> Efficiency</a:t>
            </a:r>
            <a:r>
              <a:rPr lang="en-US" altLang="zh-CN" sz="2400" dirty="0" smtClean="0">
                <a:ea typeface="SimSun" panose="02010600030101010101" pitchFamily="2" charset="-122"/>
              </a:rPr>
              <a:t>: </a:t>
            </a:r>
            <a:r>
              <a:rPr lang="en-US" altLang="zh-CN" sz="2400" i="1" dirty="0" smtClean="0">
                <a:ea typeface="SimSun" panose="02010600030101010101" pitchFamily="2" charset="-122"/>
              </a:rPr>
              <a:t>O</a:t>
            </a:r>
            <a:r>
              <a:rPr lang="en-US" altLang="zh-CN" sz="2400" dirty="0" smtClean="0">
                <a:ea typeface="SimSun" panose="02010600030101010101" pitchFamily="2" charset="-122"/>
              </a:rPr>
              <a:t>(</a:t>
            </a:r>
            <a:r>
              <a:rPr lang="en-US" altLang="zh-CN" sz="2400" i="1" dirty="0" err="1" smtClean="0">
                <a:ea typeface="SimSun" panose="02010600030101010101" pitchFamily="2" charset="-122"/>
              </a:rPr>
              <a:t>tKn</a:t>
            </a:r>
            <a:r>
              <a:rPr lang="en-US" altLang="zh-CN" sz="2400" dirty="0" smtClean="0">
                <a:ea typeface="SimSun" panose="02010600030101010101" pitchFamily="2" charset="-122"/>
              </a:rPr>
              <a:t>) where </a:t>
            </a:r>
            <a:r>
              <a:rPr lang="en-US" altLang="zh-CN" sz="2400" i="1" dirty="0" smtClean="0">
                <a:ea typeface="SimSun" panose="02010600030101010101" pitchFamily="2" charset="-122"/>
              </a:rPr>
              <a:t>n</a:t>
            </a:r>
            <a:r>
              <a:rPr lang="en-US" altLang="zh-CN" sz="2400" dirty="0" smtClean="0">
                <a:ea typeface="SimSun" panose="02010600030101010101" pitchFamily="2" charset="-122"/>
              </a:rPr>
              <a:t>: # of objects</a:t>
            </a:r>
            <a:r>
              <a:rPr lang="en-US" altLang="zh-CN" sz="2400" dirty="0">
                <a:ea typeface="SimSun" panose="02010600030101010101" pitchFamily="2" charset="-122"/>
              </a:rPr>
              <a:t>, </a:t>
            </a:r>
            <a:r>
              <a:rPr lang="en-US" altLang="zh-CN" sz="2400" i="1" dirty="0" smtClean="0">
                <a:ea typeface="SimSun" panose="02010600030101010101" pitchFamily="2" charset="-122"/>
              </a:rPr>
              <a:t>K</a:t>
            </a:r>
            <a:r>
              <a:rPr lang="en-US" altLang="zh-CN" sz="2400" dirty="0" smtClean="0">
                <a:ea typeface="SimSun" panose="02010600030101010101" pitchFamily="2" charset="-122"/>
              </a:rPr>
              <a:t>: # of clusters</a:t>
            </a:r>
            <a:r>
              <a:rPr lang="en-US" altLang="zh-CN" sz="2400" dirty="0">
                <a:ea typeface="SimSun" panose="02010600030101010101" pitchFamily="2" charset="-122"/>
              </a:rPr>
              <a:t>, and </a:t>
            </a:r>
            <a:r>
              <a:rPr lang="en-US" altLang="zh-CN" sz="2400" i="1" dirty="0" smtClean="0">
                <a:ea typeface="SimSun" panose="02010600030101010101" pitchFamily="2" charset="-122"/>
              </a:rPr>
              <a:t>t: </a:t>
            </a:r>
            <a:r>
              <a:rPr lang="en-US" altLang="zh-CN" sz="2400" dirty="0" smtClean="0">
                <a:ea typeface="SimSun" panose="02010600030101010101" pitchFamily="2" charset="-122"/>
              </a:rPr>
              <a:t># of iterations</a:t>
            </a:r>
          </a:p>
          <a:p>
            <a:pPr lvl="1">
              <a:spcBef>
                <a:spcPts val="500"/>
              </a:spcBef>
            </a:pPr>
            <a:r>
              <a:rPr lang="en-US" altLang="zh-CN" sz="2400" dirty="0" smtClean="0">
                <a:ea typeface="SimSun" panose="02010600030101010101" pitchFamily="2" charset="-122"/>
              </a:rPr>
              <a:t>Normally</a:t>
            </a:r>
            <a:r>
              <a:rPr lang="en-US" altLang="zh-CN" sz="2400" dirty="0">
                <a:ea typeface="SimSun" panose="02010600030101010101" pitchFamily="2" charset="-122"/>
              </a:rPr>
              <a:t>, </a:t>
            </a:r>
            <a:r>
              <a:rPr lang="en-US" altLang="zh-CN" sz="2400" i="1" dirty="0" smtClean="0">
                <a:ea typeface="SimSun" panose="02010600030101010101" pitchFamily="2" charset="-122"/>
              </a:rPr>
              <a:t>K</a:t>
            </a:r>
            <a:r>
              <a:rPr lang="en-US" altLang="zh-CN" sz="2400" dirty="0" smtClean="0">
                <a:ea typeface="SimSun" panose="02010600030101010101" pitchFamily="2" charset="-122"/>
              </a:rPr>
              <a:t>, </a:t>
            </a:r>
            <a:r>
              <a:rPr lang="en-US" altLang="zh-CN" sz="2400" i="1" dirty="0">
                <a:ea typeface="SimSun" panose="02010600030101010101" pitchFamily="2" charset="-122"/>
              </a:rPr>
              <a:t>t</a:t>
            </a:r>
            <a:r>
              <a:rPr lang="en-US" altLang="zh-CN" sz="2400" dirty="0">
                <a:ea typeface="SimSun" panose="02010600030101010101" pitchFamily="2" charset="-122"/>
              </a:rPr>
              <a:t> &lt;&lt; </a:t>
            </a:r>
            <a:r>
              <a:rPr lang="en-US" altLang="zh-CN" sz="2400" i="1" dirty="0" smtClean="0">
                <a:ea typeface="SimSun" panose="02010600030101010101" pitchFamily="2" charset="-122"/>
              </a:rPr>
              <a:t>n</a:t>
            </a:r>
            <a:r>
              <a:rPr lang="en-US" altLang="zh-CN" sz="2400" dirty="0" smtClean="0">
                <a:ea typeface="SimSun" panose="02010600030101010101" pitchFamily="2" charset="-122"/>
              </a:rPr>
              <a:t>; thus, an efficient method</a:t>
            </a:r>
          </a:p>
          <a:p>
            <a:pPr>
              <a:spcBef>
                <a:spcPts val="500"/>
              </a:spcBef>
            </a:pPr>
            <a:r>
              <a:rPr lang="en-US" altLang="zh-CN" sz="2400" dirty="0" smtClean="0">
                <a:ea typeface="SimSun" panose="02010600030101010101" pitchFamily="2" charset="-122"/>
              </a:rPr>
              <a:t> K-means clustering often </a:t>
            </a:r>
            <a:r>
              <a:rPr lang="en-US" altLang="zh-CN" sz="2400" b="1" i="1" dirty="0">
                <a:ea typeface="SimSun" panose="02010600030101010101" pitchFamily="2" charset="-122"/>
              </a:rPr>
              <a:t>terminates at </a:t>
            </a:r>
            <a:r>
              <a:rPr lang="en-US" altLang="zh-CN" sz="2400" b="1" dirty="0">
                <a:ea typeface="SimSun" panose="02010600030101010101" pitchFamily="2" charset="-122"/>
              </a:rPr>
              <a:t>a </a:t>
            </a:r>
            <a:r>
              <a:rPr lang="en-US" altLang="zh-CN" sz="2400" b="1" i="1" dirty="0">
                <a:ea typeface="SimSun" panose="02010600030101010101" pitchFamily="2" charset="-122"/>
              </a:rPr>
              <a:t>local </a:t>
            </a:r>
            <a:r>
              <a:rPr lang="en-US" altLang="zh-CN" sz="2400" b="1" i="1" dirty="0" smtClean="0">
                <a:ea typeface="SimSun" panose="02010600030101010101" pitchFamily="2" charset="-122"/>
              </a:rPr>
              <a:t>optimal</a:t>
            </a:r>
          </a:p>
          <a:p>
            <a:pPr lvl="1">
              <a:spcBef>
                <a:spcPts val="500"/>
              </a:spcBef>
            </a:pPr>
            <a:r>
              <a:rPr lang="en-US" altLang="zh-CN" sz="2400" dirty="0" smtClean="0">
                <a:ea typeface="SimSun" panose="02010600030101010101" pitchFamily="2" charset="-122"/>
              </a:rPr>
              <a:t>Initialization can be important to find high-quality clusters</a:t>
            </a:r>
          </a:p>
          <a:p>
            <a:pPr>
              <a:spcBef>
                <a:spcPts val="500"/>
              </a:spcBef>
            </a:pPr>
            <a:r>
              <a:rPr lang="en-US" altLang="zh-CN" sz="2400" dirty="0" smtClean="0">
                <a:ea typeface="SimSun" panose="02010600030101010101" pitchFamily="2" charset="-122"/>
              </a:rPr>
              <a:t> </a:t>
            </a:r>
            <a:r>
              <a:rPr lang="en-US" altLang="zh-CN" sz="2400" b="1" dirty="0" smtClean="0">
                <a:ea typeface="SimSun" panose="02010600030101010101" pitchFamily="2" charset="-122"/>
              </a:rPr>
              <a:t>Need </a:t>
            </a:r>
            <a:r>
              <a:rPr lang="en-US" altLang="zh-CN" sz="2400" b="1" dirty="0">
                <a:ea typeface="SimSun" panose="02010600030101010101" pitchFamily="2" charset="-122"/>
              </a:rPr>
              <a:t>to specify </a:t>
            </a:r>
            <a:r>
              <a:rPr lang="en-US" altLang="zh-CN" sz="2400" b="1" i="1" dirty="0" smtClean="0">
                <a:ea typeface="SimSun" panose="02010600030101010101" pitchFamily="2" charset="-122"/>
              </a:rPr>
              <a:t>K</a:t>
            </a:r>
            <a:r>
              <a:rPr lang="en-US" altLang="zh-CN" sz="2400" i="1" dirty="0" smtClean="0">
                <a:ea typeface="SimSun" panose="02010600030101010101" pitchFamily="2" charset="-122"/>
              </a:rPr>
              <a:t>, </a:t>
            </a:r>
            <a:r>
              <a:rPr lang="en-US" altLang="zh-CN" sz="2400" dirty="0">
                <a:ea typeface="SimSun" panose="02010600030101010101" pitchFamily="2" charset="-122"/>
              </a:rPr>
              <a:t>the </a:t>
            </a:r>
            <a:r>
              <a:rPr lang="en-US" altLang="zh-CN" sz="2400" i="1" dirty="0">
                <a:ea typeface="SimSun" panose="02010600030101010101" pitchFamily="2" charset="-122"/>
              </a:rPr>
              <a:t>number</a:t>
            </a:r>
            <a:r>
              <a:rPr lang="en-US" altLang="zh-CN" sz="2400" dirty="0">
                <a:ea typeface="SimSun" panose="02010600030101010101" pitchFamily="2" charset="-122"/>
              </a:rPr>
              <a:t> of clusters, in advance </a:t>
            </a:r>
            <a:endParaRPr lang="en-US" altLang="zh-CN" sz="2400" dirty="0" smtClean="0">
              <a:ea typeface="SimSun" panose="02010600030101010101" pitchFamily="2" charset="-122"/>
            </a:endParaRPr>
          </a:p>
          <a:p>
            <a:pPr lvl="1">
              <a:spcBef>
                <a:spcPts val="500"/>
              </a:spcBef>
            </a:pPr>
            <a:r>
              <a:rPr lang="en-US" altLang="zh-CN" sz="2400" dirty="0" smtClean="0">
                <a:ea typeface="SimSun" panose="02010600030101010101" pitchFamily="2" charset="-122"/>
              </a:rPr>
              <a:t>There </a:t>
            </a:r>
            <a:r>
              <a:rPr lang="en-US" altLang="zh-CN" sz="2400" dirty="0">
                <a:ea typeface="SimSun" panose="02010600030101010101" pitchFamily="2" charset="-122"/>
              </a:rPr>
              <a:t>are ways to automatically determine the </a:t>
            </a:r>
            <a:r>
              <a:rPr lang="en-US" altLang="zh-CN" sz="2400" dirty="0" smtClean="0">
                <a:ea typeface="SimSun" panose="02010600030101010101" pitchFamily="2" charset="-122"/>
              </a:rPr>
              <a:t>“</a:t>
            </a:r>
            <a:r>
              <a:rPr lang="en-US" altLang="zh-CN" sz="2400" i="1" dirty="0" smtClean="0">
                <a:ea typeface="SimSun" panose="02010600030101010101" pitchFamily="2" charset="-122"/>
              </a:rPr>
              <a:t>best</a:t>
            </a:r>
            <a:r>
              <a:rPr lang="en-US" altLang="zh-CN" sz="2400" dirty="0" smtClean="0">
                <a:ea typeface="SimSun" panose="02010600030101010101" pitchFamily="2" charset="-122"/>
              </a:rPr>
              <a:t>” </a:t>
            </a:r>
            <a:r>
              <a:rPr lang="en-US" altLang="zh-CN" sz="2400" i="1" dirty="0" smtClean="0">
                <a:ea typeface="SimSun" panose="02010600030101010101" pitchFamily="2" charset="-122"/>
              </a:rPr>
              <a:t>K</a:t>
            </a:r>
          </a:p>
          <a:p>
            <a:pPr lvl="1">
              <a:spcBef>
                <a:spcPts val="500"/>
              </a:spcBef>
            </a:pPr>
            <a:r>
              <a:rPr lang="en-US" altLang="zh-CN" sz="2400" dirty="0" smtClean="0">
                <a:ea typeface="SimSun" panose="02010600030101010101" pitchFamily="2" charset="-122"/>
              </a:rPr>
              <a:t>In practice, one often runs a range of values and selected the “</a:t>
            </a:r>
            <a:r>
              <a:rPr lang="en-US" altLang="zh-CN" sz="2400" i="1" dirty="0" smtClean="0">
                <a:ea typeface="SimSun" panose="02010600030101010101" pitchFamily="2" charset="-122"/>
              </a:rPr>
              <a:t>best</a:t>
            </a:r>
            <a:r>
              <a:rPr lang="en-US" altLang="zh-CN" sz="2400" dirty="0" smtClean="0">
                <a:ea typeface="SimSun" panose="02010600030101010101" pitchFamily="2" charset="-122"/>
              </a:rPr>
              <a:t>” </a:t>
            </a:r>
            <a:r>
              <a:rPr lang="en-US" altLang="zh-CN" sz="2400" i="1" dirty="0" smtClean="0">
                <a:ea typeface="SimSun" panose="02010600030101010101" pitchFamily="2" charset="-122"/>
              </a:rPr>
              <a:t>K</a:t>
            </a:r>
            <a:r>
              <a:rPr lang="en-US" altLang="zh-CN" sz="2400" dirty="0" smtClean="0">
                <a:ea typeface="SimSun" panose="02010600030101010101" pitchFamily="2" charset="-122"/>
              </a:rPr>
              <a:t> value</a:t>
            </a:r>
          </a:p>
          <a:p>
            <a:pPr>
              <a:spcBef>
                <a:spcPts val="500"/>
              </a:spcBef>
            </a:pPr>
            <a:r>
              <a:rPr lang="en-US" altLang="zh-CN" sz="2400" dirty="0" smtClean="0">
                <a:ea typeface="SimSun" panose="02010600030101010101" pitchFamily="2" charset="-122"/>
              </a:rPr>
              <a:t> </a:t>
            </a:r>
            <a:r>
              <a:rPr lang="en-US" altLang="zh-CN" sz="2400" b="1" dirty="0" smtClean="0">
                <a:ea typeface="SimSun" panose="02010600030101010101" pitchFamily="2" charset="-122"/>
              </a:rPr>
              <a:t>Sensitive </a:t>
            </a:r>
            <a:r>
              <a:rPr lang="en-US" altLang="zh-CN" sz="2400" b="1" dirty="0">
                <a:ea typeface="SimSun" panose="02010600030101010101" pitchFamily="2" charset="-122"/>
              </a:rPr>
              <a:t>to noisy data and </a:t>
            </a:r>
            <a:r>
              <a:rPr lang="en-US" altLang="zh-CN" sz="2400" b="1" i="1" dirty="0" smtClean="0">
                <a:ea typeface="SimSun" panose="02010600030101010101" pitchFamily="2" charset="-122"/>
              </a:rPr>
              <a:t>outliers</a:t>
            </a:r>
          </a:p>
          <a:p>
            <a:pPr lvl="1">
              <a:spcBef>
                <a:spcPts val="500"/>
              </a:spcBef>
            </a:pPr>
            <a:r>
              <a:rPr lang="en-US" altLang="zh-CN" sz="2400" dirty="0" smtClean="0">
                <a:ea typeface="SimSun" panose="02010600030101010101" pitchFamily="2" charset="-122"/>
              </a:rPr>
              <a:t>Variations: Using K-medians, K-</a:t>
            </a:r>
            <a:r>
              <a:rPr lang="en-US" altLang="zh-CN" sz="2400" dirty="0" err="1" smtClean="0">
                <a:ea typeface="SimSun" panose="02010600030101010101" pitchFamily="2" charset="-122"/>
              </a:rPr>
              <a:t>medoids</a:t>
            </a:r>
            <a:r>
              <a:rPr lang="en-US" altLang="zh-CN" sz="2400" dirty="0" smtClean="0">
                <a:ea typeface="SimSun" panose="02010600030101010101" pitchFamily="2" charset="-122"/>
              </a:rPr>
              <a:t>, etc.</a:t>
            </a:r>
            <a:endParaRPr lang="en-US" altLang="zh-CN" sz="2400" dirty="0">
              <a:ea typeface="SimSun" panose="02010600030101010101" pitchFamily="2" charset="-122"/>
            </a:endParaRPr>
          </a:p>
          <a:p>
            <a:pPr>
              <a:spcBef>
                <a:spcPts val="500"/>
              </a:spcBef>
            </a:pPr>
            <a:r>
              <a:rPr lang="en-US" altLang="zh-CN" sz="2400" dirty="0" smtClean="0">
                <a:ea typeface="SimSun" panose="02010600030101010101" pitchFamily="2" charset="-122"/>
              </a:rPr>
              <a:t>K-means is applicable </a:t>
            </a:r>
            <a:r>
              <a:rPr lang="en-US" altLang="zh-CN" sz="2400" dirty="0">
                <a:ea typeface="SimSun" panose="02010600030101010101" pitchFamily="2" charset="-122"/>
              </a:rPr>
              <a:t>only to objects in a continuous n-dimensional space </a:t>
            </a:r>
            <a:endParaRPr lang="en-US" altLang="zh-CN" sz="2400" i="1" dirty="0">
              <a:ea typeface="SimSun" panose="02010600030101010101" pitchFamily="2" charset="-122"/>
            </a:endParaRPr>
          </a:p>
          <a:p>
            <a:pPr lvl="1">
              <a:spcBef>
                <a:spcPts val="500"/>
              </a:spcBef>
            </a:pPr>
            <a:r>
              <a:rPr lang="en-US" altLang="zh-CN" sz="2400" dirty="0">
                <a:ea typeface="SimSun" panose="02010600030101010101" pitchFamily="2" charset="-122"/>
              </a:rPr>
              <a:t>Using the </a:t>
            </a:r>
            <a:r>
              <a:rPr lang="en-US" altLang="zh-CN" sz="2400" dirty="0" smtClean="0">
                <a:ea typeface="SimSun" panose="02010600030101010101" pitchFamily="2" charset="-122"/>
              </a:rPr>
              <a:t>K-modes for </a:t>
            </a:r>
            <a:r>
              <a:rPr lang="en-US" altLang="zh-CN" sz="2400" b="1" i="1" dirty="0">
                <a:ea typeface="SimSun" panose="02010600030101010101" pitchFamily="2" charset="-122"/>
              </a:rPr>
              <a:t>categorical data</a:t>
            </a:r>
          </a:p>
          <a:p>
            <a:pPr>
              <a:spcBef>
                <a:spcPts val="500"/>
              </a:spcBef>
            </a:pPr>
            <a:r>
              <a:rPr lang="en-US" altLang="zh-CN" sz="2400" dirty="0" smtClean="0">
                <a:ea typeface="SimSun" panose="02010600030101010101" pitchFamily="2" charset="-122"/>
              </a:rPr>
              <a:t>Not </a:t>
            </a:r>
            <a:r>
              <a:rPr lang="en-US" altLang="zh-CN" sz="2400" dirty="0">
                <a:ea typeface="SimSun" panose="02010600030101010101" pitchFamily="2" charset="-122"/>
              </a:rPr>
              <a:t>suitable to discover clusters with </a:t>
            </a:r>
            <a:r>
              <a:rPr lang="en-US" altLang="zh-CN" sz="2400" b="1" i="1" dirty="0">
                <a:ea typeface="SimSun" panose="02010600030101010101" pitchFamily="2" charset="-122"/>
              </a:rPr>
              <a:t>non-convex </a:t>
            </a:r>
            <a:r>
              <a:rPr lang="en-US" altLang="zh-CN" sz="2400" b="1" i="1" dirty="0" smtClean="0">
                <a:ea typeface="SimSun" panose="02010600030101010101" pitchFamily="2" charset="-122"/>
              </a:rPr>
              <a:t>shapes</a:t>
            </a:r>
          </a:p>
          <a:p>
            <a:pPr lvl="1">
              <a:spcBef>
                <a:spcPts val="500"/>
              </a:spcBef>
            </a:pPr>
            <a:r>
              <a:rPr lang="en-US" altLang="zh-CN" sz="2400" dirty="0" smtClean="0">
                <a:ea typeface="SimSun" panose="02010600030101010101" pitchFamily="2" charset="-122"/>
              </a:rPr>
              <a:t>Using density-based clustering, kernel </a:t>
            </a:r>
            <a:r>
              <a:rPr lang="en-US" altLang="zh-CN" sz="2400" i="1" dirty="0" smtClean="0">
                <a:ea typeface="SimSun" panose="02010600030101010101" pitchFamily="2" charset="-122"/>
              </a:rPr>
              <a:t>K</a:t>
            </a:r>
            <a:r>
              <a:rPr lang="en-US" altLang="zh-CN" sz="2400" dirty="0" smtClean="0">
                <a:ea typeface="SimSun" panose="02010600030101010101" pitchFamily="2" charset="-122"/>
              </a:rPr>
              <a:t>-means, </a:t>
            </a:r>
            <a:r>
              <a:rPr lang="en-US" altLang="zh-CN" sz="2400" dirty="0">
                <a:ea typeface="SimSun" panose="02010600030101010101" pitchFamily="2" charset="-122"/>
              </a:rPr>
              <a:t>etc.</a:t>
            </a:r>
          </a:p>
        </p:txBody>
      </p:sp>
    </p:spTree>
    <p:extLst>
      <p:ext uri="{BB962C8B-B14F-4D97-AF65-F5344CB8AC3E}">
        <p14:creationId xmlns:p14="http://schemas.microsoft.com/office/powerpoint/2010/main" val="152426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noAutofit/>
          </a:bodyPr>
          <a:lstStyle/>
          <a:p>
            <a:pPr eaLnBrk="1" hangingPunct="1"/>
            <a:r>
              <a:rPr lang="en-US" altLang="zh-CN" dirty="0">
                <a:ea typeface="SimSun" panose="02010600030101010101" pitchFamily="2" charset="-122"/>
              </a:rPr>
              <a:t>Variations of </a:t>
            </a:r>
            <a:r>
              <a:rPr lang="en-US" altLang="zh-CN" i="1" dirty="0" smtClean="0">
                <a:ea typeface="SimSun" panose="02010600030101010101" pitchFamily="2" charset="-122"/>
              </a:rPr>
              <a:t>K-Means</a:t>
            </a:r>
            <a:endParaRPr lang="en-US" altLang="zh-CN" sz="3600" dirty="0">
              <a:ea typeface="SimSun" panose="02010600030101010101" pitchFamily="2" charset="-122"/>
            </a:endParaRPr>
          </a:p>
        </p:txBody>
      </p:sp>
      <p:sp>
        <p:nvSpPr>
          <p:cNvPr id="28675" name="Rectangle 3"/>
          <p:cNvSpPr>
            <a:spLocks noGrp="1" noChangeArrowheads="1"/>
          </p:cNvSpPr>
          <p:nvPr>
            <p:ph type="body" sz="half" idx="1"/>
          </p:nvPr>
        </p:nvSpPr>
        <p:spPr>
          <a:xfrm>
            <a:off x="597529" y="1240325"/>
            <a:ext cx="11012388" cy="5200461"/>
          </a:xfrm>
        </p:spPr>
        <p:txBody>
          <a:bodyPr/>
          <a:lstStyle/>
          <a:p>
            <a:pPr eaLnBrk="1" hangingPunct="1">
              <a:lnSpc>
                <a:spcPct val="150000"/>
              </a:lnSpc>
              <a:spcAft>
                <a:spcPts val="600"/>
              </a:spcAft>
            </a:pPr>
            <a:r>
              <a:rPr lang="en-US" altLang="zh-CN" dirty="0" smtClean="0">
                <a:ea typeface="SimSun" panose="02010600030101010101" pitchFamily="2" charset="-122"/>
              </a:rPr>
              <a:t>There are many variants </a:t>
            </a:r>
            <a:r>
              <a:rPr lang="en-US" altLang="zh-CN" dirty="0">
                <a:ea typeface="SimSun" panose="02010600030101010101" pitchFamily="2" charset="-122"/>
              </a:rPr>
              <a:t>of the </a:t>
            </a:r>
            <a:r>
              <a:rPr lang="en-US" altLang="zh-CN" i="1" dirty="0" smtClean="0">
                <a:ea typeface="SimSun" panose="02010600030101010101" pitchFamily="2" charset="-122"/>
              </a:rPr>
              <a:t>K-Means</a:t>
            </a:r>
            <a:r>
              <a:rPr lang="en-US" altLang="zh-CN" dirty="0" smtClean="0">
                <a:ea typeface="SimSun" panose="02010600030101010101" pitchFamily="2" charset="-122"/>
              </a:rPr>
              <a:t> method, varying in different aspects</a:t>
            </a:r>
          </a:p>
          <a:p>
            <a:pPr lvl="1">
              <a:lnSpc>
                <a:spcPct val="150000"/>
              </a:lnSpc>
              <a:spcAft>
                <a:spcPts val="600"/>
              </a:spcAft>
            </a:pPr>
            <a:r>
              <a:rPr lang="en-US" altLang="zh-CN" dirty="0" smtClean="0">
                <a:ea typeface="SimSun" panose="02010600030101010101" pitchFamily="2" charset="-122"/>
              </a:rPr>
              <a:t>Choosing </a:t>
            </a:r>
            <a:r>
              <a:rPr lang="en-US" altLang="zh-CN" dirty="0">
                <a:ea typeface="SimSun" panose="02010600030101010101" pitchFamily="2" charset="-122"/>
              </a:rPr>
              <a:t>better initial centroid estimates</a:t>
            </a:r>
          </a:p>
          <a:p>
            <a:pPr lvl="2">
              <a:lnSpc>
                <a:spcPct val="150000"/>
              </a:lnSpc>
              <a:spcAft>
                <a:spcPts val="600"/>
              </a:spcAft>
            </a:pPr>
            <a:r>
              <a:rPr lang="en-US" altLang="zh-CN" i="1" dirty="0" smtClean="0">
                <a:ea typeface="SimSun" panose="02010600030101010101" pitchFamily="2" charset="-122"/>
              </a:rPr>
              <a:t>K-means</a:t>
            </a:r>
            <a:r>
              <a:rPr lang="en-US" altLang="zh-CN" dirty="0" smtClean="0">
                <a:ea typeface="SimSun" panose="02010600030101010101" pitchFamily="2" charset="-122"/>
              </a:rPr>
              <a:t>++, </a:t>
            </a:r>
            <a:r>
              <a:rPr lang="en-US" altLang="zh-CN" i="1" dirty="0" smtClean="0">
                <a:ea typeface="SimSun" panose="02010600030101010101" pitchFamily="2" charset="-122"/>
              </a:rPr>
              <a:t>Intelligent </a:t>
            </a:r>
            <a:r>
              <a:rPr lang="en-US" altLang="zh-CN" i="1" dirty="0">
                <a:ea typeface="SimSun" panose="02010600030101010101" pitchFamily="2" charset="-122"/>
              </a:rPr>
              <a:t>K-Means</a:t>
            </a:r>
            <a:r>
              <a:rPr lang="en-US" altLang="zh-CN" dirty="0">
                <a:ea typeface="SimSun" panose="02010600030101010101" pitchFamily="2" charset="-122"/>
              </a:rPr>
              <a:t>, </a:t>
            </a:r>
            <a:r>
              <a:rPr lang="en-US" altLang="zh-CN" i="1" dirty="0">
                <a:ea typeface="SimSun" panose="02010600030101010101" pitchFamily="2" charset="-122"/>
              </a:rPr>
              <a:t>Genetic K-Means</a:t>
            </a:r>
          </a:p>
          <a:p>
            <a:pPr lvl="1" eaLnBrk="1" hangingPunct="1">
              <a:lnSpc>
                <a:spcPct val="150000"/>
              </a:lnSpc>
              <a:spcAft>
                <a:spcPts val="600"/>
              </a:spcAft>
            </a:pPr>
            <a:r>
              <a:rPr lang="en-US" altLang="zh-CN" dirty="0" smtClean="0">
                <a:ea typeface="SimSun" panose="02010600030101010101" pitchFamily="2" charset="-122"/>
              </a:rPr>
              <a:t>Choosing different representative prototypes for the clusters</a:t>
            </a:r>
          </a:p>
          <a:p>
            <a:pPr lvl="2">
              <a:lnSpc>
                <a:spcPct val="150000"/>
              </a:lnSpc>
              <a:spcAft>
                <a:spcPts val="600"/>
              </a:spcAft>
            </a:pPr>
            <a:r>
              <a:rPr lang="en-US" altLang="zh-CN" i="1" dirty="0" smtClean="0">
                <a:ea typeface="SimSun" panose="02010600030101010101" pitchFamily="2" charset="-122"/>
              </a:rPr>
              <a:t>K-</a:t>
            </a:r>
            <a:r>
              <a:rPr lang="en-US" altLang="zh-CN" i="1" dirty="0" err="1" smtClean="0">
                <a:ea typeface="SimSun" panose="02010600030101010101" pitchFamily="2" charset="-122"/>
              </a:rPr>
              <a:t>Medoids</a:t>
            </a:r>
            <a:r>
              <a:rPr lang="en-US" altLang="zh-CN" dirty="0" smtClean="0">
                <a:ea typeface="SimSun" panose="02010600030101010101" pitchFamily="2" charset="-122"/>
              </a:rPr>
              <a:t>, </a:t>
            </a:r>
            <a:r>
              <a:rPr lang="en-US" altLang="zh-CN" i="1" dirty="0" smtClean="0">
                <a:ea typeface="SimSun" panose="02010600030101010101" pitchFamily="2" charset="-122"/>
              </a:rPr>
              <a:t>K-Medians</a:t>
            </a:r>
            <a:r>
              <a:rPr lang="en-US" altLang="zh-CN" dirty="0" smtClean="0">
                <a:ea typeface="SimSun" panose="02010600030101010101" pitchFamily="2" charset="-122"/>
              </a:rPr>
              <a:t>, </a:t>
            </a:r>
            <a:r>
              <a:rPr lang="en-US" altLang="zh-CN" i="1" dirty="0" smtClean="0">
                <a:ea typeface="SimSun" panose="02010600030101010101" pitchFamily="2" charset="-122"/>
              </a:rPr>
              <a:t>K-Modes</a:t>
            </a:r>
          </a:p>
          <a:p>
            <a:pPr lvl="1" eaLnBrk="1" hangingPunct="1">
              <a:lnSpc>
                <a:spcPct val="150000"/>
              </a:lnSpc>
              <a:spcAft>
                <a:spcPts val="600"/>
              </a:spcAft>
            </a:pPr>
            <a:r>
              <a:rPr lang="en-US" altLang="zh-CN" dirty="0" smtClean="0">
                <a:ea typeface="SimSun" panose="02010600030101010101" pitchFamily="2" charset="-122"/>
              </a:rPr>
              <a:t>Applying feature transformation techniques</a:t>
            </a:r>
          </a:p>
          <a:p>
            <a:pPr lvl="2">
              <a:lnSpc>
                <a:spcPct val="150000"/>
              </a:lnSpc>
              <a:spcAft>
                <a:spcPts val="600"/>
              </a:spcAft>
            </a:pPr>
            <a:r>
              <a:rPr lang="en-US" altLang="zh-CN" i="1" dirty="0" smtClean="0">
                <a:ea typeface="SimSun" panose="02010600030101010101" pitchFamily="2" charset="-122"/>
              </a:rPr>
              <a:t>Weighted K-Means</a:t>
            </a:r>
            <a:r>
              <a:rPr lang="en-US" altLang="zh-CN" dirty="0" smtClean="0">
                <a:ea typeface="SimSun" panose="02010600030101010101" pitchFamily="2" charset="-122"/>
              </a:rPr>
              <a:t>, </a:t>
            </a:r>
            <a:r>
              <a:rPr lang="en-US" altLang="zh-CN" i="1" dirty="0" smtClean="0">
                <a:ea typeface="SimSun" panose="02010600030101010101" pitchFamily="2" charset="-122"/>
              </a:rPr>
              <a:t>Kernel K-Means</a:t>
            </a:r>
          </a:p>
        </p:txBody>
      </p:sp>
      <p:sp>
        <p:nvSpPr>
          <p:cNvPr id="2" name="TextBox 1"/>
          <p:cNvSpPr txBox="1"/>
          <p:nvPr/>
        </p:nvSpPr>
        <p:spPr>
          <a:xfrm>
            <a:off x="6572812" y="5687368"/>
            <a:ext cx="3123447" cy="384721"/>
          </a:xfrm>
          <a:prstGeom prst="rect">
            <a:avLst/>
          </a:prstGeom>
          <a:solidFill>
            <a:srgbClr val="FFFF00"/>
          </a:solidFill>
        </p:spPr>
        <p:txBody>
          <a:bodyPr wrap="square" rtlCol="0">
            <a:spAutoFit/>
          </a:bodyPr>
          <a:lstStyle/>
          <a:p>
            <a:pPr defTabSz="457189"/>
            <a:r>
              <a:rPr lang="en-US" dirty="0" smtClean="0">
                <a:solidFill>
                  <a:srgbClr val="000000"/>
                </a:solidFill>
              </a:rPr>
              <a:t>To be discussed in this lecture</a:t>
            </a:r>
            <a:endParaRPr lang="en-US" dirty="0">
              <a:solidFill>
                <a:srgbClr val="000000"/>
              </a:solidFill>
            </a:endParaRPr>
          </a:p>
        </p:txBody>
      </p:sp>
      <p:sp>
        <p:nvSpPr>
          <p:cNvPr id="5" name="TextBox 4"/>
          <p:cNvSpPr txBox="1"/>
          <p:nvPr/>
        </p:nvSpPr>
        <p:spPr>
          <a:xfrm>
            <a:off x="7455527" y="4274763"/>
            <a:ext cx="3123447" cy="384721"/>
          </a:xfrm>
          <a:prstGeom prst="rect">
            <a:avLst/>
          </a:prstGeom>
          <a:solidFill>
            <a:srgbClr val="FFFF00"/>
          </a:solidFill>
        </p:spPr>
        <p:txBody>
          <a:bodyPr wrap="square" rtlCol="0">
            <a:spAutoFit/>
          </a:bodyPr>
          <a:lstStyle/>
          <a:p>
            <a:pPr defTabSz="457189"/>
            <a:r>
              <a:rPr lang="en-US" dirty="0" smtClean="0">
                <a:solidFill>
                  <a:srgbClr val="000000"/>
                </a:solidFill>
              </a:rPr>
              <a:t>To be discussed in this lecture</a:t>
            </a:r>
            <a:endParaRPr lang="en-US" dirty="0">
              <a:solidFill>
                <a:srgbClr val="000000"/>
              </a:solidFill>
            </a:endParaRPr>
          </a:p>
        </p:txBody>
      </p:sp>
      <p:sp>
        <p:nvSpPr>
          <p:cNvPr id="6" name="TextBox 5"/>
          <p:cNvSpPr txBox="1"/>
          <p:nvPr/>
        </p:nvSpPr>
        <p:spPr>
          <a:xfrm>
            <a:off x="8134536" y="2878183"/>
            <a:ext cx="3123447" cy="384721"/>
          </a:xfrm>
          <a:prstGeom prst="rect">
            <a:avLst/>
          </a:prstGeom>
          <a:solidFill>
            <a:srgbClr val="FFFF00"/>
          </a:solidFill>
        </p:spPr>
        <p:txBody>
          <a:bodyPr wrap="square" rtlCol="0">
            <a:spAutoFit/>
          </a:bodyPr>
          <a:lstStyle/>
          <a:p>
            <a:pPr defTabSz="457189"/>
            <a:r>
              <a:rPr lang="en-US" dirty="0" smtClean="0">
                <a:solidFill>
                  <a:srgbClr val="000000"/>
                </a:solidFill>
              </a:rPr>
              <a:t>To be discussed in this lecture</a:t>
            </a:r>
            <a:endParaRPr lang="en-US" dirty="0">
              <a:solidFill>
                <a:srgbClr val="000000"/>
              </a:solidFill>
            </a:endParaRPr>
          </a:p>
        </p:txBody>
      </p:sp>
      <p:sp>
        <p:nvSpPr>
          <p:cNvPr id="8" name="Curved Up Arrow 7"/>
          <p:cNvSpPr/>
          <p:nvPr/>
        </p:nvSpPr>
        <p:spPr>
          <a:xfrm rot="10800000">
            <a:off x="2131840" y="3865496"/>
            <a:ext cx="5525878" cy="43382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a:solidFill>
                <a:srgbClr val="000000"/>
              </a:solidFill>
            </a:endParaRPr>
          </a:p>
        </p:txBody>
      </p:sp>
      <p:sp>
        <p:nvSpPr>
          <p:cNvPr id="9" name="Curved Up Arrow 8"/>
          <p:cNvSpPr/>
          <p:nvPr/>
        </p:nvSpPr>
        <p:spPr>
          <a:xfrm rot="10800000">
            <a:off x="2293294" y="2477445"/>
            <a:ext cx="6188291" cy="42362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a:solidFill>
                <a:srgbClr val="000000"/>
              </a:solidFill>
            </a:endParaRPr>
          </a:p>
        </p:txBody>
      </p:sp>
      <p:sp>
        <p:nvSpPr>
          <p:cNvPr id="10" name="Curved Up Arrow 9"/>
          <p:cNvSpPr/>
          <p:nvPr/>
        </p:nvSpPr>
        <p:spPr>
          <a:xfrm rot="10800000">
            <a:off x="4873528" y="5219376"/>
            <a:ext cx="2070480" cy="48430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a:solidFill>
                <a:srgbClr val="000000"/>
              </a:solidFill>
            </a:endParaRPr>
          </a:p>
        </p:txBody>
      </p:sp>
      <p:sp>
        <p:nvSpPr>
          <p:cNvPr id="11" name="Curved Up Arrow 10"/>
          <p:cNvSpPr/>
          <p:nvPr/>
        </p:nvSpPr>
        <p:spPr>
          <a:xfrm rot="10800000">
            <a:off x="3621385" y="3873468"/>
            <a:ext cx="4036333" cy="42584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a:solidFill>
                <a:srgbClr val="000000"/>
              </a:solidFill>
            </a:endParaRPr>
          </a:p>
        </p:txBody>
      </p:sp>
      <p:sp>
        <p:nvSpPr>
          <p:cNvPr id="12" name="Curved Up Arrow 11"/>
          <p:cNvSpPr/>
          <p:nvPr/>
        </p:nvSpPr>
        <p:spPr>
          <a:xfrm rot="10800000">
            <a:off x="4980918" y="3990139"/>
            <a:ext cx="2605882" cy="296094"/>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a:solidFill>
                <a:srgbClr val="000000"/>
              </a:solidFill>
            </a:endParaRPr>
          </a:p>
        </p:txBody>
      </p:sp>
    </p:spTree>
    <p:extLst>
      <p:ext uri="{BB962C8B-B14F-4D97-AF65-F5344CB8AC3E}">
        <p14:creationId xmlns:p14="http://schemas.microsoft.com/office/powerpoint/2010/main" val="3660890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505327" y="276726"/>
            <a:ext cx="11157704" cy="733927"/>
          </a:xfrm>
        </p:spPr>
        <p:txBody>
          <a:bodyPr>
            <a:normAutofit/>
          </a:bodyPr>
          <a:lstStyle/>
          <a:p>
            <a:pPr eaLnBrk="1" hangingPunct="1"/>
            <a:r>
              <a:rPr lang="en-US" altLang="zh-CN" dirty="0" smtClean="0">
                <a:ea typeface="SimSun" panose="02010600030101010101" pitchFamily="2" charset="-122"/>
              </a:rPr>
              <a:t>Initialization of K-Means</a:t>
            </a:r>
            <a:endParaRPr lang="en-US" altLang="zh-CN" sz="3600" dirty="0">
              <a:ea typeface="SimSun" panose="02010600030101010101" pitchFamily="2" charset="-122"/>
            </a:endParaRPr>
          </a:p>
        </p:txBody>
      </p:sp>
      <p:sp>
        <p:nvSpPr>
          <p:cNvPr id="27651" name="Rectangle 3"/>
          <p:cNvSpPr>
            <a:spLocks noGrp="1" noChangeArrowheads="1"/>
          </p:cNvSpPr>
          <p:nvPr>
            <p:ph type="body" idx="1"/>
          </p:nvPr>
        </p:nvSpPr>
        <p:spPr>
          <a:xfrm>
            <a:off x="481261" y="1167064"/>
            <a:ext cx="8518357" cy="2009273"/>
          </a:xfrm>
        </p:spPr>
        <p:txBody>
          <a:bodyPr/>
          <a:lstStyle/>
          <a:p>
            <a:pPr eaLnBrk="1" hangingPunct="1">
              <a:lnSpc>
                <a:spcPct val="120000"/>
              </a:lnSpc>
            </a:pPr>
            <a:r>
              <a:rPr lang="en-US" altLang="zh-CN" sz="2400" dirty="0" smtClean="0">
                <a:ea typeface="SimSun" panose="02010600030101010101" pitchFamily="2" charset="-122"/>
              </a:rPr>
              <a:t>Different initializations may generate rather different clustering results (some could be far from optimal)</a:t>
            </a:r>
            <a:endParaRPr lang="en-US" altLang="zh-CN" sz="2400" dirty="0">
              <a:ea typeface="SimSun" panose="02010600030101010101" pitchFamily="2" charset="-122"/>
            </a:endParaRPr>
          </a:p>
          <a:p>
            <a:pPr>
              <a:lnSpc>
                <a:spcPct val="120000"/>
              </a:lnSpc>
            </a:pPr>
            <a:r>
              <a:rPr lang="en-US" altLang="zh-CN" sz="2400" dirty="0">
                <a:ea typeface="SimSun" panose="02010600030101010101" pitchFamily="2" charset="-122"/>
              </a:rPr>
              <a:t>Original proposal (</a:t>
            </a:r>
            <a:r>
              <a:rPr lang="en-US" altLang="zh-CN" sz="2400" dirty="0" smtClean="0">
                <a:ea typeface="SimSun" panose="02010600030101010101" pitchFamily="2" charset="-122"/>
              </a:rPr>
              <a:t>MacQueen’67</a:t>
            </a:r>
            <a:r>
              <a:rPr lang="en-US" altLang="zh-CN" sz="2400" dirty="0">
                <a:ea typeface="SimSun" panose="02010600030101010101" pitchFamily="2" charset="-122"/>
              </a:rPr>
              <a:t>)</a:t>
            </a:r>
            <a:r>
              <a:rPr lang="en-US" altLang="zh-CN" sz="2400" dirty="0" smtClean="0">
                <a:ea typeface="SimSun" panose="02010600030101010101" pitchFamily="2" charset="-122"/>
              </a:rPr>
              <a:t>: Select </a:t>
            </a:r>
            <a:r>
              <a:rPr lang="en-US" altLang="zh-CN" sz="2400" i="1" dirty="0" smtClean="0">
                <a:ea typeface="SimSun" panose="02010600030101010101" pitchFamily="2" charset="-122"/>
              </a:rPr>
              <a:t>K</a:t>
            </a:r>
            <a:r>
              <a:rPr lang="en-US" altLang="zh-CN" sz="2400" dirty="0" smtClean="0">
                <a:ea typeface="SimSun" panose="02010600030101010101" pitchFamily="2" charset="-122"/>
              </a:rPr>
              <a:t> seeds randomly</a:t>
            </a:r>
          </a:p>
          <a:p>
            <a:pPr lvl="1">
              <a:lnSpc>
                <a:spcPct val="120000"/>
              </a:lnSpc>
            </a:pPr>
            <a:r>
              <a:rPr lang="en-US" altLang="zh-CN" sz="2400" dirty="0" smtClean="0">
                <a:ea typeface="SimSun" panose="02010600030101010101" pitchFamily="2" charset="-122"/>
              </a:rPr>
              <a:t>Need to run the algorithm multiple times using different seeds</a:t>
            </a:r>
            <a:endParaRPr lang="en-US" altLang="zh-CN" sz="2400" dirty="0">
              <a:ea typeface="SimSun" panose="02010600030101010101" pitchFamily="2" charset="-122"/>
            </a:endParaRPr>
          </a:p>
        </p:txBody>
      </p:sp>
      <p:graphicFrame>
        <p:nvGraphicFramePr>
          <p:cNvPr id="2" name="Object 1"/>
          <p:cNvGraphicFramePr>
            <a:graphicFrameLocks noGrp="1" noChangeAspect="1"/>
          </p:cNvGraphicFramePr>
          <p:nvPr>
            <p:extLst/>
          </p:nvPr>
        </p:nvGraphicFramePr>
        <p:xfrm>
          <a:off x="8943474" y="1235243"/>
          <a:ext cx="2687638" cy="1371600"/>
        </p:xfrm>
        <a:graphic>
          <a:graphicData uri="http://schemas.openxmlformats.org/presentationml/2006/ole">
            <mc:AlternateContent xmlns:mc="http://schemas.openxmlformats.org/markup-compatibility/2006">
              <mc:Choice xmlns:v="urn:schemas-microsoft-com:vml" Requires="v">
                <p:oleObj spid="_x0000_s3091" name="SmartDraw" r:id="rId4" imgW="2688336" imgH="1371600" progId="SmartDraw.2">
                  <p:embed/>
                </p:oleObj>
              </mc:Choice>
              <mc:Fallback>
                <p:oleObj name="SmartDraw" r:id="rId4" imgW="2688336" imgH="1371600" progId="SmartDraw.2">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43474" y="1235243"/>
                        <a:ext cx="2687638"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Rectangle 3"/>
          <p:cNvSpPr txBox="1">
            <a:spLocks noChangeArrowheads="1"/>
          </p:cNvSpPr>
          <p:nvPr/>
        </p:nvSpPr>
        <p:spPr>
          <a:xfrm>
            <a:off x="477250" y="3192380"/>
            <a:ext cx="11153862" cy="3328736"/>
          </a:xfrm>
          <a:prstGeom prst="rect">
            <a:avLst/>
          </a:prstGeom>
        </p:spPr>
        <p:txBody>
          <a:bodyPr vert="horz" lIns="91438" tIns="45719" rIns="91438" bIns="45719" rtlCol="0">
            <a:noAutofit/>
          </a:bodyPr>
          <a:lstStyle>
            <a:lvl1pPr marL="285744" indent="-285744"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lnSpc>
                <a:spcPct val="120000"/>
              </a:lnSpc>
            </a:pPr>
            <a:r>
              <a:rPr lang="en-US" altLang="zh-CN" sz="2400" dirty="0" smtClean="0">
                <a:solidFill>
                  <a:srgbClr val="000000"/>
                </a:solidFill>
              </a:rPr>
              <a:t>There are many </a:t>
            </a:r>
            <a:r>
              <a:rPr lang="en-US" altLang="zh-CN" sz="2400" dirty="0">
                <a:solidFill>
                  <a:srgbClr val="000000"/>
                </a:solidFill>
              </a:rPr>
              <a:t>methods proposed </a:t>
            </a:r>
            <a:r>
              <a:rPr lang="en-US" altLang="zh-CN" sz="2400" dirty="0" smtClean="0">
                <a:solidFill>
                  <a:srgbClr val="000000"/>
                </a:solidFill>
              </a:rPr>
              <a:t>for better initialization of </a:t>
            </a:r>
            <a:r>
              <a:rPr lang="en-US" altLang="zh-CN" sz="2400" i="1" dirty="0" smtClean="0">
                <a:solidFill>
                  <a:srgbClr val="000000"/>
                </a:solidFill>
              </a:rPr>
              <a:t>k</a:t>
            </a:r>
            <a:r>
              <a:rPr lang="en-US" altLang="zh-CN" sz="2400" dirty="0" smtClean="0">
                <a:solidFill>
                  <a:srgbClr val="000000"/>
                </a:solidFill>
              </a:rPr>
              <a:t> seeds</a:t>
            </a:r>
          </a:p>
          <a:p>
            <a:pPr lvl="1">
              <a:lnSpc>
                <a:spcPct val="120000"/>
              </a:lnSpc>
            </a:pPr>
            <a:r>
              <a:rPr lang="en-US" altLang="zh-CN" sz="2400" b="1" i="1" dirty="0" smtClean="0">
                <a:solidFill>
                  <a:srgbClr val="000000"/>
                </a:solidFill>
              </a:rPr>
              <a:t>K-Means</a:t>
            </a:r>
            <a:r>
              <a:rPr lang="en-US" altLang="zh-CN" sz="2400" b="1" dirty="0" smtClean="0">
                <a:solidFill>
                  <a:srgbClr val="000000"/>
                </a:solidFill>
              </a:rPr>
              <a:t>++ </a:t>
            </a:r>
            <a:r>
              <a:rPr lang="en-US" altLang="zh-CN" sz="2400" dirty="0" smtClean="0">
                <a:solidFill>
                  <a:srgbClr val="000000"/>
                </a:solidFill>
              </a:rPr>
              <a:t>(Arthur &amp; Vassilvitskii’07):  </a:t>
            </a:r>
          </a:p>
          <a:p>
            <a:pPr lvl="2">
              <a:lnSpc>
                <a:spcPct val="120000"/>
              </a:lnSpc>
            </a:pPr>
            <a:r>
              <a:rPr lang="en-US" altLang="zh-CN" sz="2400" dirty="0">
                <a:solidFill>
                  <a:srgbClr val="000000"/>
                </a:solidFill>
              </a:rPr>
              <a:t>The </a:t>
            </a:r>
            <a:r>
              <a:rPr lang="en-US" altLang="zh-CN" sz="2400" dirty="0" smtClean="0">
                <a:solidFill>
                  <a:srgbClr val="000000"/>
                </a:solidFill>
              </a:rPr>
              <a:t>first centroid is selected at random</a:t>
            </a:r>
          </a:p>
          <a:p>
            <a:pPr lvl="2">
              <a:lnSpc>
                <a:spcPct val="120000"/>
              </a:lnSpc>
            </a:pPr>
            <a:r>
              <a:rPr lang="en-US" altLang="zh-CN" sz="2400" dirty="0" smtClean="0">
                <a:solidFill>
                  <a:srgbClr val="000000"/>
                </a:solidFill>
              </a:rPr>
              <a:t>The next </a:t>
            </a:r>
            <a:r>
              <a:rPr lang="en-US" altLang="zh-CN" sz="2400" dirty="0">
                <a:solidFill>
                  <a:srgbClr val="000000"/>
                </a:solidFill>
              </a:rPr>
              <a:t>centroid selected is </a:t>
            </a:r>
            <a:r>
              <a:rPr lang="en-US" altLang="zh-CN" sz="2400" dirty="0" smtClean="0">
                <a:solidFill>
                  <a:srgbClr val="000000"/>
                </a:solidFill>
              </a:rPr>
              <a:t>the one that is farthest from the currently selected (selection is based on a weighted probability score)</a:t>
            </a:r>
          </a:p>
          <a:p>
            <a:pPr lvl="2">
              <a:lnSpc>
                <a:spcPct val="120000"/>
              </a:lnSpc>
            </a:pPr>
            <a:r>
              <a:rPr lang="en-US" altLang="zh-CN" sz="2400" dirty="0" smtClean="0">
                <a:solidFill>
                  <a:srgbClr val="000000"/>
                </a:solidFill>
              </a:rPr>
              <a:t>The selection continues until </a:t>
            </a:r>
            <a:r>
              <a:rPr lang="en-US" altLang="zh-CN" sz="2400" i="1" dirty="0" smtClean="0">
                <a:solidFill>
                  <a:srgbClr val="000000"/>
                </a:solidFill>
              </a:rPr>
              <a:t>K</a:t>
            </a:r>
            <a:r>
              <a:rPr lang="en-US" altLang="zh-CN" sz="2400" dirty="0" smtClean="0">
                <a:solidFill>
                  <a:srgbClr val="000000"/>
                </a:solidFill>
              </a:rPr>
              <a:t> centroids are obtained </a:t>
            </a:r>
          </a:p>
        </p:txBody>
      </p:sp>
    </p:spTree>
    <p:extLst>
      <p:ext uri="{BB962C8B-B14F-4D97-AF65-F5344CB8AC3E}">
        <p14:creationId xmlns:p14="http://schemas.microsoft.com/office/powerpoint/2010/main" val="14119022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76199" y="9525"/>
            <a:ext cx="12380996" cy="903727"/>
          </a:xfrm>
        </p:spPr>
        <p:txBody>
          <a:bodyPr>
            <a:noAutofit/>
          </a:bodyPr>
          <a:lstStyle/>
          <a:p>
            <a:pPr eaLnBrk="1" hangingPunct="1"/>
            <a:r>
              <a:rPr lang="en-US" altLang="zh-CN" sz="3800" dirty="0" smtClean="0">
                <a:ea typeface="SimSun" panose="02010600030101010101" pitchFamily="2" charset="-122"/>
              </a:rPr>
              <a:t>Example: Poor Initialization May Lead to Poor Clustering</a:t>
            </a:r>
            <a:endParaRPr lang="en-US" altLang="zh-CN" sz="3800" dirty="0">
              <a:ea typeface="SimSun" panose="02010600030101010101" pitchFamily="2" charset="-122"/>
            </a:endParaRPr>
          </a:p>
        </p:txBody>
      </p:sp>
      <p:sp>
        <p:nvSpPr>
          <p:cNvPr id="6" name="Rectangle 3"/>
          <p:cNvSpPr txBox="1">
            <a:spLocks noChangeArrowheads="1"/>
          </p:cNvSpPr>
          <p:nvPr/>
        </p:nvSpPr>
        <p:spPr>
          <a:xfrm>
            <a:off x="590497" y="4894551"/>
            <a:ext cx="7314087" cy="1167897"/>
          </a:xfrm>
          <a:prstGeom prst="rect">
            <a:avLst/>
          </a:prstGeom>
        </p:spPr>
        <p:txBody>
          <a:bodyPr vert="horz" lIns="91438" tIns="45719" rIns="91438" bIns="45719" rtlCol="0">
            <a:noAutofit/>
          </a:bodyPr>
          <a:lstStyle>
            <a:lvl1pPr marL="285744" indent="-285744"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lnSpc>
                <a:spcPct val="120000"/>
              </a:lnSpc>
            </a:pPr>
            <a:r>
              <a:rPr lang="en-US" altLang="zh-CN" sz="2400" dirty="0" smtClean="0">
                <a:solidFill>
                  <a:srgbClr val="000000"/>
                </a:solidFill>
              </a:rPr>
              <a:t>Rerun of the </a:t>
            </a:r>
            <a:r>
              <a:rPr lang="en-US" altLang="zh-CN" sz="2400" i="1" dirty="0" smtClean="0">
                <a:solidFill>
                  <a:srgbClr val="000000"/>
                </a:solidFill>
              </a:rPr>
              <a:t>K-Means</a:t>
            </a:r>
            <a:r>
              <a:rPr lang="en-US" altLang="zh-CN" sz="2400" dirty="0" smtClean="0">
                <a:solidFill>
                  <a:srgbClr val="000000"/>
                </a:solidFill>
              </a:rPr>
              <a:t> using another random </a:t>
            </a:r>
            <a:r>
              <a:rPr lang="en-US" altLang="zh-CN" sz="2400" i="1" dirty="0" smtClean="0">
                <a:solidFill>
                  <a:srgbClr val="000000"/>
                </a:solidFill>
              </a:rPr>
              <a:t>K</a:t>
            </a:r>
            <a:r>
              <a:rPr lang="en-US" altLang="zh-CN" sz="2400" dirty="0" smtClean="0">
                <a:solidFill>
                  <a:srgbClr val="000000"/>
                </a:solidFill>
              </a:rPr>
              <a:t> seeds</a:t>
            </a:r>
          </a:p>
          <a:p>
            <a:pPr>
              <a:lnSpc>
                <a:spcPct val="120000"/>
              </a:lnSpc>
            </a:pPr>
            <a:r>
              <a:rPr lang="en-US" altLang="zh-CN" sz="2400" dirty="0" smtClean="0">
                <a:solidFill>
                  <a:srgbClr val="000000"/>
                </a:solidFill>
              </a:rPr>
              <a:t>This run of </a:t>
            </a:r>
            <a:r>
              <a:rPr lang="en-US" altLang="zh-CN" sz="2400" i="1" dirty="0" smtClean="0">
                <a:solidFill>
                  <a:srgbClr val="000000"/>
                </a:solidFill>
              </a:rPr>
              <a:t>K</a:t>
            </a:r>
            <a:r>
              <a:rPr lang="en-US" altLang="zh-CN" sz="2400" dirty="0" smtClean="0">
                <a:solidFill>
                  <a:srgbClr val="000000"/>
                </a:solidFill>
              </a:rPr>
              <a:t>-Means generates a poor quality clustering  </a:t>
            </a:r>
          </a:p>
        </p:txBody>
      </p:sp>
      <p:pic>
        <p:nvPicPr>
          <p:cNvPr id="3" name="Picture 2"/>
          <p:cNvPicPr>
            <a:picLocks noChangeAspect="1"/>
          </p:cNvPicPr>
          <p:nvPr/>
        </p:nvPicPr>
        <p:blipFill>
          <a:blip r:embed="rId3"/>
          <a:stretch>
            <a:fillRect/>
          </a:stretch>
        </p:blipFill>
        <p:spPr>
          <a:xfrm>
            <a:off x="332830" y="1122640"/>
            <a:ext cx="3453608" cy="2888061"/>
          </a:xfrm>
          <a:prstGeom prst="rect">
            <a:avLst/>
          </a:prstGeom>
        </p:spPr>
      </p:pic>
      <p:pic>
        <p:nvPicPr>
          <p:cNvPr id="4" name="Picture 3"/>
          <p:cNvPicPr>
            <a:picLocks noChangeAspect="1"/>
          </p:cNvPicPr>
          <p:nvPr/>
        </p:nvPicPr>
        <p:blipFill>
          <a:blip r:embed="rId4"/>
          <a:stretch>
            <a:fillRect/>
          </a:stretch>
        </p:blipFill>
        <p:spPr>
          <a:xfrm>
            <a:off x="4310806" y="1122640"/>
            <a:ext cx="3438385" cy="2878994"/>
          </a:xfrm>
          <a:prstGeom prst="rect">
            <a:avLst/>
          </a:prstGeom>
        </p:spPr>
      </p:pic>
      <p:grpSp>
        <p:nvGrpSpPr>
          <p:cNvPr id="8" name="Group 7"/>
          <p:cNvGrpSpPr/>
          <p:nvPr/>
        </p:nvGrpSpPr>
        <p:grpSpPr>
          <a:xfrm>
            <a:off x="8454273" y="3453902"/>
            <a:ext cx="3625432" cy="3404098"/>
            <a:chOff x="8454273" y="3453902"/>
            <a:chExt cx="3625432" cy="3404098"/>
          </a:xfrm>
        </p:grpSpPr>
        <p:pic>
          <p:nvPicPr>
            <p:cNvPr id="7" name="Picture 6"/>
            <p:cNvPicPr>
              <a:picLocks noChangeAspect="1"/>
            </p:cNvPicPr>
            <p:nvPr/>
          </p:nvPicPr>
          <p:blipFill>
            <a:blip r:embed="rId5"/>
            <a:stretch>
              <a:fillRect/>
            </a:stretch>
          </p:blipFill>
          <p:spPr>
            <a:xfrm>
              <a:off x="8454273" y="4099001"/>
              <a:ext cx="3279020" cy="2758999"/>
            </a:xfrm>
            <a:prstGeom prst="rect">
              <a:avLst/>
            </a:prstGeom>
          </p:spPr>
        </p:pic>
        <p:sp>
          <p:nvSpPr>
            <p:cNvPr id="10" name="Curved Left Arrow 9"/>
            <p:cNvSpPr/>
            <p:nvPr/>
          </p:nvSpPr>
          <p:spPr>
            <a:xfrm>
              <a:off x="11704081" y="3453902"/>
              <a:ext cx="375624" cy="1113598"/>
            </a:xfrm>
            <a:prstGeom prst="curvedLef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a:solidFill>
                  <a:srgbClr val="000000"/>
                </a:solidFill>
              </a:endParaRPr>
            </a:p>
          </p:txBody>
        </p:sp>
      </p:grpSp>
      <p:sp>
        <p:nvSpPr>
          <p:cNvPr id="12" name="Right Arrow 11"/>
          <p:cNvSpPr/>
          <p:nvPr/>
        </p:nvSpPr>
        <p:spPr>
          <a:xfrm>
            <a:off x="3880350" y="2408175"/>
            <a:ext cx="492964" cy="286327"/>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a:solidFill>
                <a:prstClr val="white"/>
              </a:solidFill>
            </a:endParaRPr>
          </a:p>
        </p:txBody>
      </p:sp>
      <p:grpSp>
        <p:nvGrpSpPr>
          <p:cNvPr id="2" name="Group 1"/>
          <p:cNvGrpSpPr/>
          <p:nvPr/>
        </p:nvGrpSpPr>
        <p:grpSpPr>
          <a:xfrm>
            <a:off x="7618722" y="1210289"/>
            <a:ext cx="4175889" cy="2791344"/>
            <a:chOff x="7618722" y="1210289"/>
            <a:chExt cx="4175889" cy="2791344"/>
          </a:xfrm>
        </p:grpSpPr>
        <p:pic>
          <p:nvPicPr>
            <p:cNvPr id="5" name="Picture 4"/>
            <p:cNvPicPr>
              <a:picLocks noChangeAspect="1"/>
            </p:cNvPicPr>
            <p:nvPr/>
          </p:nvPicPr>
          <p:blipFill>
            <a:blip r:embed="rId6"/>
            <a:stretch>
              <a:fillRect/>
            </a:stretch>
          </p:blipFill>
          <p:spPr>
            <a:xfrm>
              <a:off x="8436160" y="1210289"/>
              <a:ext cx="3358451" cy="2791344"/>
            </a:xfrm>
            <a:prstGeom prst="rect">
              <a:avLst/>
            </a:prstGeom>
          </p:spPr>
        </p:pic>
        <p:sp>
          <p:nvSpPr>
            <p:cNvPr id="11" name="Right Arrow 10"/>
            <p:cNvSpPr/>
            <p:nvPr/>
          </p:nvSpPr>
          <p:spPr>
            <a:xfrm>
              <a:off x="7904584" y="2416973"/>
              <a:ext cx="492964" cy="286327"/>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a:solidFill>
                  <a:prstClr val="white"/>
                </a:solidFill>
              </a:endParaRPr>
            </a:p>
          </p:txBody>
        </p:sp>
        <p:sp>
          <p:nvSpPr>
            <p:cNvPr id="13" name="Text Box 181"/>
            <p:cNvSpPr txBox="1">
              <a:spLocks noChangeArrowheads="1"/>
            </p:cNvSpPr>
            <p:nvPr/>
          </p:nvSpPr>
          <p:spPr bwMode="auto">
            <a:xfrm>
              <a:off x="7618722" y="1755248"/>
              <a:ext cx="100923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457189" eaLnBrk="1" hangingPunct="1">
                <a:spcBef>
                  <a:spcPct val="50000"/>
                </a:spcBef>
                <a:buClrTx/>
                <a:buSzTx/>
                <a:buFontTx/>
                <a:buNone/>
              </a:pPr>
              <a:r>
                <a:rPr lang="en-US" altLang="ko-KR" sz="1400" dirty="0" err="1" smtClean="0">
                  <a:solidFill>
                    <a:srgbClr val="000000"/>
                  </a:solidFill>
                  <a:latin typeface="Calibri"/>
                  <a:ea typeface="Gulim" panose="020B0600000101010101" pitchFamily="34" charset="-127"/>
                </a:rPr>
                <a:t>Recompute</a:t>
              </a:r>
              <a:r>
                <a:rPr lang="en-US" altLang="ko-KR" sz="1400" dirty="0" smtClean="0">
                  <a:solidFill>
                    <a:srgbClr val="000000"/>
                  </a:solidFill>
                  <a:latin typeface="Calibri"/>
                  <a:ea typeface="Gulim" panose="020B0600000101010101" pitchFamily="34" charset="-127"/>
                </a:rPr>
                <a:t> cluster centers</a:t>
              </a:r>
              <a:endParaRPr lang="en-US" altLang="ko-KR" sz="1400" dirty="0">
                <a:solidFill>
                  <a:srgbClr val="000000"/>
                </a:solidFill>
                <a:latin typeface="Calibri"/>
                <a:ea typeface="Gulim" panose="020B0600000101010101" pitchFamily="34" charset="-127"/>
              </a:endParaRPr>
            </a:p>
          </p:txBody>
        </p:sp>
      </p:grpSp>
      <p:sp>
        <p:nvSpPr>
          <p:cNvPr id="14" name="Text Box 181"/>
          <p:cNvSpPr txBox="1">
            <a:spLocks noChangeArrowheads="1"/>
          </p:cNvSpPr>
          <p:nvPr/>
        </p:nvSpPr>
        <p:spPr bwMode="auto">
          <a:xfrm>
            <a:off x="3632289" y="1750478"/>
            <a:ext cx="93761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457189" eaLnBrk="1" hangingPunct="1">
              <a:spcBef>
                <a:spcPct val="50000"/>
              </a:spcBef>
              <a:buClrTx/>
              <a:buSzTx/>
              <a:buFontTx/>
              <a:buNone/>
            </a:pPr>
            <a:r>
              <a:rPr lang="en-US" altLang="ko-KR" sz="1400" dirty="0" smtClean="0">
                <a:solidFill>
                  <a:srgbClr val="000000"/>
                </a:solidFill>
                <a:latin typeface="Calibri"/>
                <a:ea typeface="Gulim" panose="020B0600000101010101" pitchFamily="34" charset="-127"/>
              </a:rPr>
              <a:t>Assign points to clusters</a:t>
            </a:r>
            <a:endParaRPr lang="en-US" altLang="ko-KR" sz="1400" dirty="0">
              <a:solidFill>
                <a:srgbClr val="000000"/>
              </a:solidFill>
              <a:latin typeface="Calibri"/>
              <a:ea typeface="Gulim" panose="020B0600000101010101" pitchFamily="34" charset="-127"/>
            </a:endParaRPr>
          </a:p>
        </p:txBody>
      </p:sp>
      <p:sp>
        <p:nvSpPr>
          <p:cNvPr id="15" name="Text Box 181"/>
          <p:cNvSpPr txBox="1">
            <a:spLocks noChangeArrowheads="1"/>
          </p:cNvSpPr>
          <p:nvPr/>
        </p:nvSpPr>
        <p:spPr bwMode="auto">
          <a:xfrm>
            <a:off x="723386" y="4010701"/>
            <a:ext cx="27744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457189" eaLnBrk="1" hangingPunct="1">
              <a:spcBef>
                <a:spcPct val="50000"/>
              </a:spcBef>
              <a:buClrTx/>
              <a:buSzTx/>
              <a:buFont typeface="Wingdings" panose="05000000000000000000" pitchFamily="2" charset="2"/>
              <a:buNone/>
            </a:pPr>
            <a:r>
              <a:rPr lang="en-US" altLang="ko-KR" sz="1400" dirty="0" smtClean="0">
                <a:solidFill>
                  <a:srgbClr val="000000"/>
                </a:solidFill>
                <a:latin typeface="Calibri"/>
                <a:ea typeface="Gulim" panose="020B0600000101010101" pitchFamily="34" charset="-127"/>
              </a:rPr>
              <a:t>Another random selection of </a:t>
            </a:r>
            <a:r>
              <a:rPr lang="en-US" altLang="ko-KR" sz="1400" dirty="0">
                <a:solidFill>
                  <a:srgbClr val="000000"/>
                </a:solidFill>
                <a:latin typeface="Calibri"/>
                <a:ea typeface="Gulim" panose="020B0600000101010101" pitchFamily="34" charset="-127"/>
              </a:rPr>
              <a:t>k centroids </a:t>
            </a:r>
            <a:r>
              <a:rPr lang="en-US" altLang="ko-KR" sz="1400" dirty="0" smtClean="0">
                <a:solidFill>
                  <a:srgbClr val="000000"/>
                </a:solidFill>
                <a:latin typeface="Calibri"/>
                <a:ea typeface="Tahoma" panose="020B0604030504040204" pitchFamily="34" charset="0"/>
                <a:cs typeface="Tahoma" panose="020B0604030504040204" pitchFamily="34" charset="0"/>
              </a:rPr>
              <a:t>for the same </a:t>
            </a:r>
            <a:r>
              <a:rPr lang="en-US" altLang="ko-KR" sz="1400" dirty="0">
                <a:solidFill>
                  <a:srgbClr val="000000"/>
                </a:solidFill>
                <a:latin typeface="Calibri"/>
                <a:ea typeface="Tahoma" panose="020B0604030504040204" pitchFamily="34" charset="0"/>
                <a:cs typeface="Tahoma" panose="020B0604030504040204" pitchFamily="34" charset="0"/>
              </a:rPr>
              <a:t>data </a:t>
            </a:r>
            <a:r>
              <a:rPr lang="en-US" altLang="ko-KR" sz="1400" dirty="0" smtClean="0">
                <a:solidFill>
                  <a:srgbClr val="000000"/>
                </a:solidFill>
                <a:latin typeface="Calibri"/>
                <a:ea typeface="Tahoma" panose="020B0604030504040204" pitchFamily="34" charset="0"/>
                <a:cs typeface="Tahoma" panose="020B0604030504040204" pitchFamily="34" charset="0"/>
              </a:rPr>
              <a:t>points</a:t>
            </a:r>
            <a:endParaRPr lang="en-US" altLang="ko-KR" sz="1400" dirty="0">
              <a:solidFill>
                <a:srgbClr val="000000"/>
              </a:solidFill>
              <a:latin typeface="Calibri"/>
              <a:ea typeface="Gulim" panose="020B0600000101010101" pitchFamily="34" charset="-127"/>
            </a:endParaRPr>
          </a:p>
        </p:txBody>
      </p:sp>
    </p:spTree>
    <p:extLst>
      <p:ext uri="{BB962C8B-B14F-4D97-AF65-F5344CB8AC3E}">
        <p14:creationId xmlns:p14="http://schemas.microsoft.com/office/powerpoint/2010/main" val="1404400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1026"/>
          <p:cNvSpPr>
            <a:spLocks noGrp="1" noChangeArrowheads="1"/>
          </p:cNvSpPr>
          <p:nvPr>
            <p:ph type="title"/>
          </p:nvPr>
        </p:nvSpPr>
        <p:spPr>
          <a:xfrm>
            <a:off x="0" y="0"/>
            <a:ext cx="12192000" cy="1028700"/>
          </a:xfrm>
        </p:spPr>
        <p:txBody>
          <a:bodyPr>
            <a:normAutofit/>
          </a:bodyPr>
          <a:lstStyle/>
          <a:p>
            <a:pPr eaLnBrk="1" hangingPunct="1"/>
            <a:r>
              <a:rPr lang="en-US" altLang="ko-KR" dirty="0" smtClean="0">
                <a:ea typeface="Gulim" panose="020B0600000101010101" pitchFamily="34" charset="-127"/>
              </a:rPr>
              <a:t>Handling Outliers: From </a:t>
            </a:r>
            <a:r>
              <a:rPr lang="en-US" altLang="ko-KR" i="1" dirty="0" smtClean="0">
                <a:ea typeface="Gulim" panose="020B0600000101010101" pitchFamily="34" charset="-127"/>
              </a:rPr>
              <a:t>K-Means</a:t>
            </a:r>
            <a:r>
              <a:rPr lang="en-US" altLang="ko-KR" dirty="0" smtClean="0">
                <a:ea typeface="Gulim" panose="020B0600000101010101" pitchFamily="34" charset="-127"/>
              </a:rPr>
              <a:t> to </a:t>
            </a:r>
            <a:r>
              <a:rPr lang="en-US" altLang="ko-KR" i="1" dirty="0" smtClean="0">
                <a:ea typeface="Gulim" panose="020B0600000101010101" pitchFamily="34" charset="-127"/>
              </a:rPr>
              <a:t>K-</a:t>
            </a:r>
            <a:r>
              <a:rPr lang="en-US" altLang="ko-KR" i="1" dirty="0" err="1" smtClean="0">
                <a:ea typeface="Gulim" panose="020B0600000101010101" pitchFamily="34" charset="-127"/>
              </a:rPr>
              <a:t>Medoids</a:t>
            </a:r>
            <a:endParaRPr lang="en-US" altLang="zh-CN" i="1" dirty="0">
              <a:ea typeface="Gulim" panose="020B0600000101010101" pitchFamily="34" charset="-127"/>
            </a:endParaRPr>
          </a:p>
        </p:txBody>
      </p:sp>
      <p:sp>
        <p:nvSpPr>
          <p:cNvPr id="29699" name="Rectangle 1027"/>
          <p:cNvSpPr>
            <a:spLocks noGrp="1" noChangeArrowheads="1"/>
          </p:cNvSpPr>
          <p:nvPr>
            <p:ph type="body" idx="1"/>
          </p:nvPr>
        </p:nvSpPr>
        <p:spPr>
          <a:xfrm>
            <a:off x="682748" y="1155581"/>
            <a:ext cx="11032436" cy="5426287"/>
          </a:xfrm>
        </p:spPr>
        <p:txBody>
          <a:bodyPr/>
          <a:lstStyle/>
          <a:p>
            <a:pPr eaLnBrk="1" hangingPunct="1"/>
            <a:r>
              <a:rPr lang="en-US" altLang="ko-KR" sz="2400" dirty="0" smtClean="0">
                <a:ea typeface="Gulim" panose="020B0600000101010101" pitchFamily="34" charset="-127"/>
              </a:rPr>
              <a:t>The </a:t>
            </a:r>
            <a:r>
              <a:rPr lang="en-US" altLang="ko-KR" sz="2400" i="1" dirty="0" smtClean="0">
                <a:ea typeface="Gulim" panose="020B0600000101010101" pitchFamily="34" charset="-127"/>
              </a:rPr>
              <a:t>K-Means</a:t>
            </a:r>
            <a:r>
              <a:rPr lang="en-US" altLang="ko-KR" sz="2400" dirty="0" smtClean="0">
                <a:ea typeface="Gulim" panose="020B0600000101010101" pitchFamily="34" charset="-127"/>
              </a:rPr>
              <a:t> </a:t>
            </a:r>
            <a:r>
              <a:rPr lang="en-US" altLang="ko-KR" sz="2400" dirty="0">
                <a:ea typeface="Gulim" panose="020B0600000101010101" pitchFamily="34" charset="-127"/>
              </a:rPr>
              <a:t>algorithm is sensitive to </a:t>
            </a:r>
            <a:r>
              <a:rPr lang="en-US" altLang="ko-KR" sz="2400" dirty="0" smtClean="0">
                <a:ea typeface="Gulim" panose="020B0600000101010101" pitchFamily="34" charset="-127"/>
              </a:rPr>
              <a:t>outliers!—since an </a:t>
            </a:r>
            <a:r>
              <a:rPr lang="en-US" altLang="ko-KR" sz="2400" dirty="0">
                <a:ea typeface="Gulim" panose="020B0600000101010101" pitchFamily="34" charset="-127"/>
              </a:rPr>
              <a:t>object with an extremely large value may substantially distort the distribution of the data</a:t>
            </a:r>
          </a:p>
          <a:p>
            <a:pPr eaLnBrk="1" hangingPunct="1"/>
            <a:r>
              <a:rPr lang="en-US" altLang="ko-KR" sz="2400" i="1" dirty="0">
                <a:ea typeface="Gulim" panose="020B0600000101010101" pitchFamily="34" charset="-127"/>
              </a:rPr>
              <a:t>K-</a:t>
            </a:r>
            <a:r>
              <a:rPr lang="en-US" altLang="ko-KR" sz="2400" i="1" dirty="0" err="1">
                <a:ea typeface="Gulim" panose="020B0600000101010101" pitchFamily="34" charset="-127"/>
              </a:rPr>
              <a:t>Medoids</a:t>
            </a:r>
            <a:r>
              <a:rPr lang="en-US" altLang="ko-KR" sz="2400" dirty="0">
                <a:ea typeface="Gulim" panose="020B0600000101010101" pitchFamily="34" charset="-127"/>
              </a:rPr>
              <a:t>: </a:t>
            </a:r>
            <a:r>
              <a:rPr lang="en-US" altLang="ko-KR" sz="2400" dirty="0" smtClean="0">
                <a:ea typeface="Gulim" panose="020B0600000101010101" pitchFamily="34" charset="-127"/>
              </a:rPr>
              <a:t>Instead </a:t>
            </a:r>
            <a:r>
              <a:rPr lang="en-US" altLang="ko-KR" sz="2400" dirty="0">
                <a:ea typeface="Gulim" panose="020B0600000101010101" pitchFamily="34" charset="-127"/>
              </a:rPr>
              <a:t>of taking the </a:t>
            </a:r>
            <a:r>
              <a:rPr lang="en-US" altLang="ko-KR" sz="2400" b="1" dirty="0">
                <a:ea typeface="Gulim" panose="020B0600000101010101" pitchFamily="34" charset="-127"/>
              </a:rPr>
              <a:t>mean</a:t>
            </a:r>
            <a:r>
              <a:rPr lang="en-US" altLang="ko-KR" sz="2400" dirty="0">
                <a:ea typeface="Gulim" panose="020B0600000101010101" pitchFamily="34" charset="-127"/>
              </a:rPr>
              <a:t> value of the object in a cluster as a reference point, </a:t>
            </a:r>
            <a:r>
              <a:rPr lang="en-US" altLang="ko-KR" sz="2400" b="1" dirty="0" err="1">
                <a:ea typeface="Gulim" panose="020B0600000101010101" pitchFamily="34" charset="-127"/>
              </a:rPr>
              <a:t>medoids</a:t>
            </a:r>
            <a:r>
              <a:rPr lang="en-US" altLang="ko-KR" sz="2400" dirty="0">
                <a:ea typeface="Gulim" panose="020B0600000101010101" pitchFamily="34" charset="-127"/>
              </a:rPr>
              <a:t> can be used, which is the </a:t>
            </a:r>
            <a:r>
              <a:rPr lang="en-US" altLang="ko-KR" sz="2400" b="1" dirty="0">
                <a:ea typeface="Gulim" panose="020B0600000101010101" pitchFamily="34" charset="-127"/>
              </a:rPr>
              <a:t>most centrally located</a:t>
            </a:r>
            <a:r>
              <a:rPr lang="en-US" altLang="ko-KR" sz="2400" dirty="0">
                <a:ea typeface="Gulim" panose="020B0600000101010101" pitchFamily="34" charset="-127"/>
              </a:rPr>
              <a:t> object in a </a:t>
            </a:r>
            <a:r>
              <a:rPr lang="en-US" altLang="ko-KR" sz="2400" dirty="0" smtClean="0">
                <a:ea typeface="Gulim" panose="020B0600000101010101" pitchFamily="34" charset="-127"/>
              </a:rPr>
              <a:t>cluster</a:t>
            </a:r>
          </a:p>
          <a:p>
            <a:pPr>
              <a:lnSpc>
                <a:spcPct val="120000"/>
              </a:lnSpc>
            </a:pPr>
            <a:r>
              <a:rPr lang="en-US" altLang="zh-CN" sz="2400" dirty="0" smtClean="0">
                <a:ea typeface="SimSun" panose="02010600030101010101" pitchFamily="2" charset="-122"/>
              </a:rPr>
              <a:t>The </a:t>
            </a:r>
            <a:r>
              <a:rPr lang="en-US" altLang="ko-KR" sz="2400" i="1" dirty="0">
                <a:ea typeface="Gulim" panose="020B0600000101010101" pitchFamily="34" charset="-127"/>
              </a:rPr>
              <a:t>K-</a:t>
            </a:r>
            <a:r>
              <a:rPr lang="en-US" altLang="ko-KR" sz="2400" i="1" dirty="0" err="1">
                <a:ea typeface="Gulim" panose="020B0600000101010101" pitchFamily="34" charset="-127"/>
              </a:rPr>
              <a:t>Medoids</a:t>
            </a:r>
            <a:r>
              <a:rPr lang="en-US" altLang="zh-CN" sz="2400" dirty="0" smtClean="0">
                <a:ea typeface="SimSun" panose="02010600030101010101" pitchFamily="2" charset="-122"/>
              </a:rPr>
              <a:t> clustering algorithm:</a:t>
            </a:r>
            <a:endParaRPr lang="en-US" altLang="zh-CN" sz="2400" dirty="0">
              <a:ea typeface="SimSun" panose="02010600030101010101" pitchFamily="2" charset="-122"/>
            </a:endParaRPr>
          </a:p>
          <a:p>
            <a:pPr lvl="2">
              <a:lnSpc>
                <a:spcPct val="120000"/>
              </a:lnSpc>
              <a:spcBef>
                <a:spcPts val="300"/>
              </a:spcBef>
            </a:pPr>
            <a:r>
              <a:rPr lang="en-US" altLang="zh-CN" sz="2400" dirty="0">
                <a:solidFill>
                  <a:srgbClr val="000000"/>
                </a:solidFill>
                <a:ea typeface="SimSun" panose="02010600030101010101" pitchFamily="2" charset="-122"/>
              </a:rPr>
              <a:t>Select </a:t>
            </a:r>
            <a:r>
              <a:rPr lang="en-US" altLang="zh-CN" sz="2400" i="1" dirty="0" smtClean="0">
                <a:solidFill>
                  <a:srgbClr val="000000"/>
                </a:solidFill>
                <a:ea typeface="SimSun" panose="02010600030101010101" pitchFamily="2" charset="-122"/>
              </a:rPr>
              <a:t>K</a:t>
            </a:r>
            <a:r>
              <a:rPr lang="en-US" altLang="zh-CN" sz="2400" dirty="0" smtClean="0">
                <a:solidFill>
                  <a:srgbClr val="000000"/>
                </a:solidFill>
                <a:ea typeface="SimSun" panose="02010600030101010101" pitchFamily="2" charset="-122"/>
              </a:rPr>
              <a:t> </a:t>
            </a:r>
            <a:r>
              <a:rPr lang="en-US" altLang="zh-CN" sz="2400" dirty="0">
                <a:solidFill>
                  <a:srgbClr val="000000"/>
                </a:solidFill>
                <a:ea typeface="SimSun" panose="02010600030101010101" pitchFamily="2" charset="-122"/>
              </a:rPr>
              <a:t>points as </a:t>
            </a:r>
            <a:r>
              <a:rPr lang="en-US" altLang="zh-CN" sz="2400" dirty="0" smtClean="0">
                <a:solidFill>
                  <a:srgbClr val="000000"/>
                </a:solidFill>
                <a:ea typeface="SimSun" panose="02010600030101010101" pitchFamily="2" charset="-122"/>
              </a:rPr>
              <a:t>the initial representative objects (i.e., as initial </a:t>
            </a:r>
            <a:r>
              <a:rPr lang="en-US" altLang="zh-CN" sz="2400" i="1" dirty="0" smtClean="0">
                <a:solidFill>
                  <a:srgbClr val="000000"/>
                </a:solidFill>
                <a:ea typeface="SimSun" panose="02010600030101010101" pitchFamily="2" charset="-122"/>
              </a:rPr>
              <a:t>K </a:t>
            </a:r>
            <a:r>
              <a:rPr lang="en-US" altLang="zh-CN" sz="2400" i="1" dirty="0" err="1" smtClean="0">
                <a:solidFill>
                  <a:srgbClr val="000000"/>
                </a:solidFill>
                <a:ea typeface="SimSun" panose="02010600030101010101" pitchFamily="2" charset="-122"/>
              </a:rPr>
              <a:t>medoids</a:t>
            </a:r>
            <a:r>
              <a:rPr lang="en-US" altLang="zh-CN" sz="2400" dirty="0" smtClean="0">
                <a:solidFill>
                  <a:srgbClr val="000000"/>
                </a:solidFill>
                <a:ea typeface="SimSun" panose="02010600030101010101" pitchFamily="2" charset="-122"/>
              </a:rPr>
              <a:t>)</a:t>
            </a:r>
            <a:endParaRPr lang="en-US" altLang="zh-CN" sz="2400" dirty="0">
              <a:solidFill>
                <a:srgbClr val="000000"/>
              </a:solidFill>
              <a:ea typeface="SimSun" panose="02010600030101010101" pitchFamily="2" charset="-122"/>
            </a:endParaRPr>
          </a:p>
          <a:p>
            <a:pPr lvl="2">
              <a:lnSpc>
                <a:spcPct val="120000"/>
              </a:lnSpc>
              <a:spcBef>
                <a:spcPts val="300"/>
              </a:spcBef>
            </a:pPr>
            <a:r>
              <a:rPr lang="en-US" altLang="zh-CN" sz="2400" b="1" dirty="0">
                <a:solidFill>
                  <a:srgbClr val="000000"/>
                </a:solidFill>
                <a:ea typeface="SimSun" panose="02010600030101010101" pitchFamily="2" charset="-122"/>
              </a:rPr>
              <a:t>Repeat</a:t>
            </a:r>
          </a:p>
          <a:p>
            <a:pPr lvl="3">
              <a:lnSpc>
                <a:spcPct val="120000"/>
              </a:lnSpc>
              <a:spcBef>
                <a:spcPts val="300"/>
              </a:spcBef>
            </a:pPr>
            <a:r>
              <a:rPr lang="en-US" altLang="zh-CN" sz="2400" dirty="0" smtClean="0">
                <a:solidFill>
                  <a:srgbClr val="000000"/>
                </a:solidFill>
                <a:ea typeface="SimSun" panose="02010600030101010101" pitchFamily="2" charset="-122"/>
              </a:rPr>
              <a:t>Assigning </a:t>
            </a:r>
            <a:r>
              <a:rPr lang="en-US" altLang="zh-CN" sz="2400" dirty="0">
                <a:solidFill>
                  <a:srgbClr val="000000"/>
                </a:solidFill>
                <a:ea typeface="SimSun" panose="02010600030101010101" pitchFamily="2" charset="-122"/>
              </a:rPr>
              <a:t>each point to </a:t>
            </a:r>
            <a:r>
              <a:rPr lang="en-US" altLang="zh-CN" sz="2400" dirty="0" smtClean="0">
                <a:solidFill>
                  <a:srgbClr val="000000"/>
                </a:solidFill>
                <a:ea typeface="SimSun" panose="02010600030101010101" pitchFamily="2" charset="-122"/>
              </a:rPr>
              <a:t>the cluster with the closest </a:t>
            </a:r>
            <a:r>
              <a:rPr lang="en-US" altLang="zh-CN" sz="2400" dirty="0" err="1" smtClean="0">
                <a:solidFill>
                  <a:srgbClr val="000000"/>
                </a:solidFill>
                <a:ea typeface="SimSun" panose="02010600030101010101" pitchFamily="2" charset="-122"/>
              </a:rPr>
              <a:t>medoid</a:t>
            </a:r>
            <a:r>
              <a:rPr lang="en-US" altLang="zh-CN" sz="2400" dirty="0" smtClean="0">
                <a:solidFill>
                  <a:srgbClr val="000000"/>
                </a:solidFill>
                <a:ea typeface="SimSun" panose="02010600030101010101" pitchFamily="2" charset="-122"/>
              </a:rPr>
              <a:t> </a:t>
            </a:r>
          </a:p>
          <a:p>
            <a:pPr lvl="3">
              <a:lnSpc>
                <a:spcPct val="120000"/>
              </a:lnSpc>
              <a:spcBef>
                <a:spcPts val="300"/>
              </a:spcBef>
            </a:pPr>
            <a:r>
              <a:rPr lang="en-US" altLang="zh-CN" sz="2400" dirty="0" smtClean="0">
                <a:solidFill>
                  <a:srgbClr val="000000"/>
                </a:solidFill>
                <a:ea typeface="SimSun" panose="02010600030101010101" pitchFamily="2" charset="-122"/>
              </a:rPr>
              <a:t>Randomly select a non-representative object </a:t>
            </a:r>
            <a:r>
              <a:rPr lang="en-US" altLang="zh-CN" sz="2400" i="1" dirty="0" err="1" smtClean="0">
                <a:solidFill>
                  <a:srgbClr val="000000"/>
                </a:solidFill>
                <a:ea typeface="SimSun" panose="02010600030101010101" pitchFamily="2" charset="-122"/>
              </a:rPr>
              <a:t>o</a:t>
            </a:r>
            <a:r>
              <a:rPr lang="en-US" altLang="zh-CN" sz="2400" i="1" baseline="-25000" dirty="0" err="1" smtClean="0">
                <a:solidFill>
                  <a:srgbClr val="000000"/>
                </a:solidFill>
                <a:ea typeface="SimSun" panose="02010600030101010101" pitchFamily="2" charset="-122"/>
              </a:rPr>
              <a:t>i</a:t>
            </a:r>
            <a:endParaRPr lang="en-US" altLang="zh-CN" sz="2400" i="1" baseline="-25000" dirty="0" smtClean="0">
              <a:solidFill>
                <a:srgbClr val="000000"/>
              </a:solidFill>
              <a:ea typeface="SimSun" panose="02010600030101010101" pitchFamily="2" charset="-122"/>
            </a:endParaRPr>
          </a:p>
          <a:p>
            <a:pPr lvl="3">
              <a:lnSpc>
                <a:spcPct val="120000"/>
              </a:lnSpc>
              <a:spcBef>
                <a:spcPts val="300"/>
              </a:spcBef>
            </a:pPr>
            <a:r>
              <a:rPr lang="en-US" altLang="zh-CN" sz="2400" dirty="0" smtClean="0">
                <a:solidFill>
                  <a:srgbClr val="000000"/>
                </a:solidFill>
                <a:ea typeface="SimSun" panose="02010600030101010101" pitchFamily="2" charset="-122"/>
              </a:rPr>
              <a:t>Compute </a:t>
            </a:r>
            <a:r>
              <a:rPr lang="en-US" altLang="zh-CN" sz="2400" dirty="0">
                <a:solidFill>
                  <a:srgbClr val="000000"/>
                </a:solidFill>
                <a:ea typeface="SimSun" panose="02010600030101010101" pitchFamily="2" charset="-122"/>
              </a:rPr>
              <a:t>the </a:t>
            </a:r>
            <a:r>
              <a:rPr lang="en-US" altLang="zh-CN" sz="2400" dirty="0" smtClean="0">
                <a:solidFill>
                  <a:srgbClr val="000000"/>
                </a:solidFill>
                <a:ea typeface="SimSun" panose="02010600030101010101" pitchFamily="2" charset="-122"/>
              </a:rPr>
              <a:t>total cost </a:t>
            </a:r>
            <a:r>
              <a:rPr lang="en-US" altLang="zh-CN" sz="2400" i="1" dirty="0" smtClean="0">
                <a:solidFill>
                  <a:srgbClr val="000000"/>
                </a:solidFill>
                <a:ea typeface="SimSun" panose="02010600030101010101" pitchFamily="2" charset="-122"/>
              </a:rPr>
              <a:t>S</a:t>
            </a:r>
            <a:r>
              <a:rPr lang="en-US" altLang="zh-CN" sz="2400" dirty="0" smtClean="0">
                <a:solidFill>
                  <a:srgbClr val="000000"/>
                </a:solidFill>
                <a:ea typeface="SimSun" panose="02010600030101010101" pitchFamily="2" charset="-122"/>
              </a:rPr>
              <a:t> of swapping the </a:t>
            </a:r>
            <a:r>
              <a:rPr lang="en-US" altLang="zh-CN" sz="2400" dirty="0" err="1" smtClean="0">
                <a:solidFill>
                  <a:srgbClr val="000000"/>
                </a:solidFill>
                <a:ea typeface="SimSun" panose="02010600030101010101" pitchFamily="2" charset="-122"/>
              </a:rPr>
              <a:t>medoid</a:t>
            </a:r>
            <a:r>
              <a:rPr lang="en-US" altLang="zh-CN" sz="2400" dirty="0" smtClean="0">
                <a:solidFill>
                  <a:srgbClr val="000000"/>
                </a:solidFill>
                <a:ea typeface="SimSun" panose="02010600030101010101" pitchFamily="2" charset="-122"/>
              </a:rPr>
              <a:t> </a:t>
            </a:r>
            <a:r>
              <a:rPr lang="en-US" altLang="zh-CN" sz="2400" i="1" dirty="0" smtClean="0">
                <a:solidFill>
                  <a:srgbClr val="000000"/>
                </a:solidFill>
                <a:ea typeface="SimSun" panose="02010600030101010101" pitchFamily="2" charset="-122"/>
              </a:rPr>
              <a:t>m</a:t>
            </a:r>
            <a:r>
              <a:rPr lang="en-US" altLang="zh-CN" sz="2400" dirty="0" smtClean="0">
                <a:solidFill>
                  <a:srgbClr val="000000"/>
                </a:solidFill>
                <a:ea typeface="SimSun" panose="02010600030101010101" pitchFamily="2" charset="-122"/>
              </a:rPr>
              <a:t> with </a:t>
            </a:r>
            <a:r>
              <a:rPr lang="en-US" altLang="zh-CN" sz="2400" i="1" dirty="0" err="1">
                <a:solidFill>
                  <a:srgbClr val="000000"/>
                </a:solidFill>
                <a:ea typeface="SimSun" panose="02010600030101010101" pitchFamily="2" charset="-122"/>
              </a:rPr>
              <a:t>o</a:t>
            </a:r>
            <a:r>
              <a:rPr lang="en-US" altLang="zh-CN" sz="2400" i="1" baseline="-25000" dirty="0" err="1">
                <a:solidFill>
                  <a:srgbClr val="000000"/>
                </a:solidFill>
                <a:ea typeface="SimSun" panose="02010600030101010101" pitchFamily="2" charset="-122"/>
              </a:rPr>
              <a:t>i</a:t>
            </a:r>
            <a:endParaRPr lang="en-US" altLang="zh-CN" sz="2400" i="1" baseline="-25000" dirty="0">
              <a:solidFill>
                <a:srgbClr val="000000"/>
              </a:solidFill>
              <a:ea typeface="SimSun" panose="02010600030101010101" pitchFamily="2" charset="-122"/>
            </a:endParaRPr>
          </a:p>
          <a:p>
            <a:pPr lvl="3">
              <a:lnSpc>
                <a:spcPct val="120000"/>
              </a:lnSpc>
              <a:spcBef>
                <a:spcPts val="300"/>
              </a:spcBef>
            </a:pPr>
            <a:r>
              <a:rPr lang="en-US" altLang="zh-CN" sz="2400" dirty="0" smtClean="0">
                <a:solidFill>
                  <a:srgbClr val="000000"/>
                </a:solidFill>
                <a:ea typeface="SimSun" panose="02010600030101010101" pitchFamily="2" charset="-122"/>
              </a:rPr>
              <a:t>If </a:t>
            </a:r>
            <a:r>
              <a:rPr lang="en-US" altLang="zh-CN" sz="2400" i="1" dirty="0" smtClean="0">
                <a:solidFill>
                  <a:srgbClr val="000000"/>
                </a:solidFill>
                <a:ea typeface="SimSun" panose="02010600030101010101" pitchFamily="2" charset="-122"/>
              </a:rPr>
              <a:t>S</a:t>
            </a:r>
            <a:r>
              <a:rPr lang="en-US" altLang="zh-CN" sz="2400" dirty="0" smtClean="0">
                <a:solidFill>
                  <a:srgbClr val="000000"/>
                </a:solidFill>
                <a:ea typeface="SimSun" panose="02010600030101010101" pitchFamily="2" charset="-122"/>
              </a:rPr>
              <a:t> &lt; 0, then swap </a:t>
            </a:r>
            <a:r>
              <a:rPr lang="en-US" altLang="zh-CN" sz="2400" i="1" dirty="0" smtClean="0">
                <a:solidFill>
                  <a:srgbClr val="000000"/>
                </a:solidFill>
                <a:ea typeface="SimSun" panose="02010600030101010101" pitchFamily="2" charset="-122"/>
              </a:rPr>
              <a:t>m</a:t>
            </a:r>
            <a:r>
              <a:rPr lang="en-US" altLang="zh-CN" sz="2400" dirty="0" smtClean="0">
                <a:solidFill>
                  <a:srgbClr val="000000"/>
                </a:solidFill>
                <a:ea typeface="SimSun" panose="02010600030101010101" pitchFamily="2" charset="-122"/>
              </a:rPr>
              <a:t> with </a:t>
            </a:r>
            <a:r>
              <a:rPr lang="en-US" altLang="zh-CN" sz="2400" i="1" dirty="0" err="1" smtClean="0">
                <a:solidFill>
                  <a:srgbClr val="000000"/>
                </a:solidFill>
                <a:ea typeface="SimSun" panose="02010600030101010101" pitchFamily="2" charset="-122"/>
              </a:rPr>
              <a:t>o</a:t>
            </a:r>
            <a:r>
              <a:rPr lang="en-US" altLang="zh-CN" sz="2400" i="1" baseline="-25000" dirty="0" err="1" smtClean="0">
                <a:solidFill>
                  <a:srgbClr val="000000"/>
                </a:solidFill>
                <a:ea typeface="SimSun" panose="02010600030101010101" pitchFamily="2" charset="-122"/>
              </a:rPr>
              <a:t>i</a:t>
            </a:r>
            <a:r>
              <a:rPr lang="en-US" altLang="zh-CN" sz="2400" dirty="0" smtClean="0">
                <a:solidFill>
                  <a:srgbClr val="000000"/>
                </a:solidFill>
                <a:ea typeface="SimSun" panose="02010600030101010101" pitchFamily="2" charset="-122"/>
              </a:rPr>
              <a:t> to form the new set of </a:t>
            </a:r>
            <a:r>
              <a:rPr lang="en-US" altLang="zh-CN" sz="2400" dirty="0" err="1" smtClean="0">
                <a:solidFill>
                  <a:srgbClr val="000000"/>
                </a:solidFill>
                <a:ea typeface="SimSun" panose="02010600030101010101" pitchFamily="2" charset="-122"/>
              </a:rPr>
              <a:t>medoids</a:t>
            </a:r>
            <a:endParaRPr lang="en-US" altLang="zh-CN" sz="2400" dirty="0">
              <a:solidFill>
                <a:srgbClr val="000000"/>
              </a:solidFill>
              <a:ea typeface="SimSun" panose="02010600030101010101" pitchFamily="2" charset="-122"/>
            </a:endParaRPr>
          </a:p>
          <a:p>
            <a:pPr lvl="2">
              <a:lnSpc>
                <a:spcPct val="120000"/>
              </a:lnSpc>
              <a:spcBef>
                <a:spcPts val="300"/>
              </a:spcBef>
            </a:pPr>
            <a:r>
              <a:rPr lang="en-US" altLang="zh-CN" sz="2400" b="1" dirty="0">
                <a:solidFill>
                  <a:srgbClr val="000000"/>
                </a:solidFill>
                <a:ea typeface="SimSun" panose="02010600030101010101" pitchFamily="2" charset="-122"/>
              </a:rPr>
              <a:t>Until </a:t>
            </a:r>
            <a:r>
              <a:rPr lang="en-US" altLang="zh-CN" sz="2400" dirty="0">
                <a:solidFill>
                  <a:srgbClr val="000000"/>
                </a:solidFill>
                <a:ea typeface="SimSun" panose="02010600030101010101" pitchFamily="2" charset="-122"/>
              </a:rPr>
              <a:t>convergence criterion is </a:t>
            </a:r>
            <a:r>
              <a:rPr lang="en-US" altLang="zh-CN" sz="2400" dirty="0" smtClean="0">
                <a:solidFill>
                  <a:srgbClr val="000000"/>
                </a:solidFill>
                <a:ea typeface="SimSun" panose="02010600030101010101" pitchFamily="2" charset="-122"/>
              </a:rPr>
              <a:t>satisfied</a:t>
            </a:r>
            <a:endParaRPr lang="en-US" altLang="zh-CN" sz="2400" dirty="0">
              <a:solidFill>
                <a:srgbClr val="000000"/>
              </a:solidFill>
              <a:ea typeface="SimSun" panose="02010600030101010101" pitchFamily="2" charset="-122"/>
            </a:endParaRPr>
          </a:p>
        </p:txBody>
      </p:sp>
    </p:spTree>
    <p:extLst>
      <p:ext uri="{BB962C8B-B14F-4D97-AF65-F5344CB8AC3E}">
        <p14:creationId xmlns:p14="http://schemas.microsoft.com/office/powerpoint/2010/main" val="2389799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050"/>
          <p:cNvSpPr>
            <a:spLocks noGrp="1" noChangeArrowheads="1"/>
          </p:cNvSpPr>
          <p:nvPr>
            <p:ph type="title" idx="4294967295"/>
          </p:nvPr>
        </p:nvSpPr>
        <p:spPr/>
        <p:txBody>
          <a:bodyPr>
            <a:normAutofit/>
          </a:bodyPr>
          <a:lstStyle/>
          <a:p>
            <a:pPr eaLnBrk="1" hangingPunct="1"/>
            <a:r>
              <a:rPr lang="en-US" altLang="ko-KR" dirty="0">
                <a:ea typeface="Gulim" panose="020B0600000101010101" pitchFamily="34" charset="-127"/>
              </a:rPr>
              <a:t>PAM: A Typical </a:t>
            </a:r>
            <a:r>
              <a:rPr lang="en-US" altLang="ko-KR" i="1" dirty="0">
                <a:ea typeface="Gulim" panose="020B0600000101010101" pitchFamily="34" charset="-127"/>
              </a:rPr>
              <a:t>K-</a:t>
            </a:r>
            <a:r>
              <a:rPr lang="en-US" altLang="ko-KR" i="1" dirty="0" err="1">
                <a:ea typeface="Gulim" panose="020B0600000101010101" pitchFamily="34" charset="-127"/>
              </a:rPr>
              <a:t>Medoids</a:t>
            </a:r>
            <a:r>
              <a:rPr lang="en-US" altLang="ko-KR" dirty="0">
                <a:ea typeface="Gulim" panose="020B0600000101010101" pitchFamily="34" charset="-127"/>
              </a:rPr>
              <a:t> Algorithm</a:t>
            </a:r>
          </a:p>
        </p:txBody>
      </p:sp>
      <p:grpSp>
        <p:nvGrpSpPr>
          <p:cNvPr id="2" name="Group 1"/>
          <p:cNvGrpSpPr/>
          <p:nvPr/>
        </p:nvGrpSpPr>
        <p:grpSpPr>
          <a:xfrm>
            <a:off x="1643064" y="1561613"/>
            <a:ext cx="2395537" cy="2596982"/>
            <a:chOff x="1643064" y="1719263"/>
            <a:chExt cx="2395537" cy="2596982"/>
          </a:xfrm>
        </p:grpSpPr>
        <p:sp>
          <p:nvSpPr>
            <p:cNvPr id="30726" name="Rectangle 2057"/>
            <p:cNvSpPr>
              <a:spLocks noChangeArrowheads="1"/>
            </p:cNvSpPr>
            <p:nvPr/>
          </p:nvSpPr>
          <p:spPr bwMode="auto">
            <a:xfrm>
              <a:off x="1643064" y="1719263"/>
              <a:ext cx="2395537" cy="2254250"/>
            </a:xfrm>
            <a:prstGeom prst="rect">
              <a:avLst/>
            </a:prstGeom>
            <a:solidFill>
              <a:srgbClr val="FFFFFF"/>
            </a:solidFill>
            <a:ln w="0">
              <a:solidFill>
                <a:srgbClr val="000000"/>
              </a:solidFill>
              <a:miter lim="800000"/>
              <a:headEnd/>
              <a:tailEnd/>
            </a:ln>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endParaRPr lang="zh-CN" altLang="zh-CN" sz="1800">
                <a:solidFill>
                  <a:srgbClr val="000000"/>
                </a:solidFill>
              </a:endParaRPr>
            </a:p>
          </p:txBody>
        </p:sp>
        <p:sp>
          <p:nvSpPr>
            <p:cNvPr id="30727" name="Rectangle 2058"/>
            <p:cNvSpPr>
              <a:spLocks noChangeArrowheads="1"/>
            </p:cNvSpPr>
            <p:nvPr/>
          </p:nvSpPr>
          <p:spPr bwMode="auto">
            <a:xfrm>
              <a:off x="1893889" y="1903413"/>
              <a:ext cx="2014537" cy="1789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endParaRPr lang="zh-CN" altLang="zh-CN" sz="1800">
                <a:solidFill>
                  <a:srgbClr val="000000"/>
                </a:solidFill>
              </a:endParaRPr>
            </a:p>
          </p:txBody>
        </p:sp>
        <p:sp>
          <p:nvSpPr>
            <p:cNvPr id="30728" name="Line 2059"/>
            <p:cNvSpPr>
              <a:spLocks noChangeShapeType="1"/>
            </p:cNvSpPr>
            <p:nvPr/>
          </p:nvSpPr>
          <p:spPr bwMode="auto">
            <a:xfrm>
              <a:off x="1893889" y="3517900"/>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29" name="Line 2060"/>
            <p:cNvSpPr>
              <a:spLocks noChangeShapeType="1"/>
            </p:cNvSpPr>
            <p:nvPr/>
          </p:nvSpPr>
          <p:spPr bwMode="auto">
            <a:xfrm>
              <a:off x="1893889" y="3333750"/>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30" name="Line 2061"/>
            <p:cNvSpPr>
              <a:spLocks noChangeShapeType="1"/>
            </p:cNvSpPr>
            <p:nvPr/>
          </p:nvSpPr>
          <p:spPr bwMode="auto">
            <a:xfrm>
              <a:off x="1893889" y="3160714"/>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31" name="Line 2062"/>
            <p:cNvSpPr>
              <a:spLocks noChangeShapeType="1"/>
            </p:cNvSpPr>
            <p:nvPr/>
          </p:nvSpPr>
          <p:spPr bwMode="auto">
            <a:xfrm>
              <a:off x="1893889" y="2976564"/>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32" name="Line 2063"/>
            <p:cNvSpPr>
              <a:spLocks noChangeShapeType="1"/>
            </p:cNvSpPr>
            <p:nvPr/>
          </p:nvSpPr>
          <p:spPr bwMode="auto">
            <a:xfrm>
              <a:off x="1893889" y="2803525"/>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33" name="Line 2064"/>
            <p:cNvSpPr>
              <a:spLocks noChangeShapeType="1"/>
            </p:cNvSpPr>
            <p:nvPr/>
          </p:nvSpPr>
          <p:spPr bwMode="auto">
            <a:xfrm>
              <a:off x="1893889" y="2619375"/>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34" name="Line 2065"/>
            <p:cNvSpPr>
              <a:spLocks noChangeShapeType="1"/>
            </p:cNvSpPr>
            <p:nvPr/>
          </p:nvSpPr>
          <p:spPr bwMode="auto">
            <a:xfrm>
              <a:off x="1893889" y="2446339"/>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35" name="Line 2066"/>
            <p:cNvSpPr>
              <a:spLocks noChangeShapeType="1"/>
            </p:cNvSpPr>
            <p:nvPr/>
          </p:nvSpPr>
          <p:spPr bwMode="auto">
            <a:xfrm>
              <a:off x="1893889" y="2262189"/>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36" name="Line 2067"/>
            <p:cNvSpPr>
              <a:spLocks noChangeShapeType="1"/>
            </p:cNvSpPr>
            <p:nvPr/>
          </p:nvSpPr>
          <p:spPr bwMode="auto">
            <a:xfrm>
              <a:off x="1893889" y="2087564"/>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37" name="Line 2068"/>
            <p:cNvSpPr>
              <a:spLocks noChangeShapeType="1"/>
            </p:cNvSpPr>
            <p:nvPr/>
          </p:nvSpPr>
          <p:spPr bwMode="auto">
            <a:xfrm>
              <a:off x="1893889" y="1903414"/>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38" name="Line 2069"/>
            <p:cNvSpPr>
              <a:spLocks noChangeShapeType="1"/>
            </p:cNvSpPr>
            <p:nvPr/>
          </p:nvSpPr>
          <p:spPr bwMode="auto">
            <a:xfrm>
              <a:off x="2100264"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39" name="Line 2070"/>
            <p:cNvSpPr>
              <a:spLocks noChangeShapeType="1"/>
            </p:cNvSpPr>
            <p:nvPr/>
          </p:nvSpPr>
          <p:spPr bwMode="auto">
            <a:xfrm>
              <a:off x="2297114"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40" name="Line 2071"/>
            <p:cNvSpPr>
              <a:spLocks noChangeShapeType="1"/>
            </p:cNvSpPr>
            <p:nvPr/>
          </p:nvSpPr>
          <p:spPr bwMode="auto">
            <a:xfrm>
              <a:off x="2503489"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41" name="Line 2072"/>
            <p:cNvSpPr>
              <a:spLocks noChangeShapeType="1"/>
            </p:cNvSpPr>
            <p:nvPr/>
          </p:nvSpPr>
          <p:spPr bwMode="auto">
            <a:xfrm>
              <a:off x="2700339"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42" name="Line 2073"/>
            <p:cNvSpPr>
              <a:spLocks noChangeShapeType="1"/>
            </p:cNvSpPr>
            <p:nvPr/>
          </p:nvSpPr>
          <p:spPr bwMode="auto">
            <a:xfrm>
              <a:off x="2906714"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43" name="Line 2074"/>
            <p:cNvSpPr>
              <a:spLocks noChangeShapeType="1"/>
            </p:cNvSpPr>
            <p:nvPr/>
          </p:nvSpPr>
          <p:spPr bwMode="auto">
            <a:xfrm>
              <a:off x="3101975"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44" name="Line 2075"/>
            <p:cNvSpPr>
              <a:spLocks noChangeShapeType="1"/>
            </p:cNvSpPr>
            <p:nvPr/>
          </p:nvSpPr>
          <p:spPr bwMode="auto">
            <a:xfrm>
              <a:off x="3309939"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45" name="Line 2076"/>
            <p:cNvSpPr>
              <a:spLocks noChangeShapeType="1"/>
            </p:cNvSpPr>
            <p:nvPr/>
          </p:nvSpPr>
          <p:spPr bwMode="auto">
            <a:xfrm>
              <a:off x="3505200"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46" name="Line 2077"/>
            <p:cNvSpPr>
              <a:spLocks noChangeShapeType="1"/>
            </p:cNvSpPr>
            <p:nvPr/>
          </p:nvSpPr>
          <p:spPr bwMode="auto">
            <a:xfrm>
              <a:off x="3711575"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47" name="Line 2078"/>
            <p:cNvSpPr>
              <a:spLocks noChangeShapeType="1"/>
            </p:cNvSpPr>
            <p:nvPr/>
          </p:nvSpPr>
          <p:spPr bwMode="auto">
            <a:xfrm>
              <a:off x="3908425"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48" name="Rectangle 2079"/>
            <p:cNvSpPr>
              <a:spLocks noChangeArrowheads="1"/>
            </p:cNvSpPr>
            <p:nvPr/>
          </p:nvSpPr>
          <p:spPr bwMode="auto">
            <a:xfrm>
              <a:off x="1893889" y="1903413"/>
              <a:ext cx="2014537" cy="1789112"/>
            </a:xfrm>
            <a:prstGeom prst="rect">
              <a:avLst/>
            </a:prstGeom>
            <a:noFill/>
            <a:ln w="1111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endParaRPr lang="zh-CN" altLang="zh-CN" sz="1800">
                <a:solidFill>
                  <a:srgbClr val="000000"/>
                </a:solidFill>
              </a:endParaRPr>
            </a:p>
          </p:txBody>
        </p:sp>
        <p:sp>
          <p:nvSpPr>
            <p:cNvPr id="30749" name="Line 2080"/>
            <p:cNvSpPr>
              <a:spLocks noChangeShapeType="1"/>
            </p:cNvSpPr>
            <p:nvPr/>
          </p:nvSpPr>
          <p:spPr bwMode="auto">
            <a:xfrm>
              <a:off x="1893889"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50" name="Line 2081"/>
            <p:cNvSpPr>
              <a:spLocks noChangeShapeType="1"/>
            </p:cNvSpPr>
            <p:nvPr/>
          </p:nvSpPr>
          <p:spPr bwMode="auto">
            <a:xfrm>
              <a:off x="1871664" y="3692525"/>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51" name="Line 2082"/>
            <p:cNvSpPr>
              <a:spLocks noChangeShapeType="1"/>
            </p:cNvSpPr>
            <p:nvPr/>
          </p:nvSpPr>
          <p:spPr bwMode="auto">
            <a:xfrm>
              <a:off x="1871664" y="3517900"/>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52" name="Line 2083"/>
            <p:cNvSpPr>
              <a:spLocks noChangeShapeType="1"/>
            </p:cNvSpPr>
            <p:nvPr/>
          </p:nvSpPr>
          <p:spPr bwMode="auto">
            <a:xfrm>
              <a:off x="1871664" y="3333750"/>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53" name="Line 2084"/>
            <p:cNvSpPr>
              <a:spLocks noChangeShapeType="1"/>
            </p:cNvSpPr>
            <p:nvPr/>
          </p:nvSpPr>
          <p:spPr bwMode="auto">
            <a:xfrm>
              <a:off x="1871664" y="3160714"/>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54" name="Line 2085"/>
            <p:cNvSpPr>
              <a:spLocks noChangeShapeType="1"/>
            </p:cNvSpPr>
            <p:nvPr/>
          </p:nvSpPr>
          <p:spPr bwMode="auto">
            <a:xfrm>
              <a:off x="1871664" y="2976564"/>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55" name="Line 2086"/>
            <p:cNvSpPr>
              <a:spLocks noChangeShapeType="1"/>
            </p:cNvSpPr>
            <p:nvPr/>
          </p:nvSpPr>
          <p:spPr bwMode="auto">
            <a:xfrm>
              <a:off x="1871664" y="2803525"/>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56" name="Line 2087"/>
            <p:cNvSpPr>
              <a:spLocks noChangeShapeType="1"/>
            </p:cNvSpPr>
            <p:nvPr/>
          </p:nvSpPr>
          <p:spPr bwMode="auto">
            <a:xfrm>
              <a:off x="1871664" y="2619375"/>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57" name="Line 2088"/>
            <p:cNvSpPr>
              <a:spLocks noChangeShapeType="1"/>
            </p:cNvSpPr>
            <p:nvPr/>
          </p:nvSpPr>
          <p:spPr bwMode="auto">
            <a:xfrm>
              <a:off x="1871664" y="2446339"/>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58" name="Line 2089"/>
            <p:cNvSpPr>
              <a:spLocks noChangeShapeType="1"/>
            </p:cNvSpPr>
            <p:nvPr/>
          </p:nvSpPr>
          <p:spPr bwMode="auto">
            <a:xfrm>
              <a:off x="1871664" y="2262189"/>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59" name="Line 2090"/>
            <p:cNvSpPr>
              <a:spLocks noChangeShapeType="1"/>
            </p:cNvSpPr>
            <p:nvPr/>
          </p:nvSpPr>
          <p:spPr bwMode="auto">
            <a:xfrm>
              <a:off x="1871664" y="2087564"/>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60" name="Line 2091"/>
            <p:cNvSpPr>
              <a:spLocks noChangeShapeType="1"/>
            </p:cNvSpPr>
            <p:nvPr/>
          </p:nvSpPr>
          <p:spPr bwMode="auto">
            <a:xfrm>
              <a:off x="1871664" y="1903414"/>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61" name="Line 2092"/>
            <p:cNvSpPr>
              <a:spLocks noChangeShapeType="1"/>
            </p:cNvSpPr>
            <p:nvPr/>
          </p:nvSpPr>
          <p:spPr bwMode="auto">
            <a:xfrm>
              <a:off x="1893889" y="3692525"/>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62" name="Line 2093"/>
            <p:cNvSpPr>
              <a:spLocks noChangeShapeType="1"/>
            </p:cNvSpPr>
            <p:nvPr/>
          </p:nvSpPr>
          <p:spPr bwMode="auto">
            <a:xfrm flipV="1">
              <a:off x="1893889"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63" name="Line 2094"/>
            <p:cNvSpPr>
              <a:spLocks noChangeShapeType="1"/>
            </p:cNvSpPr>
            <p:nvPr/>
          </p:nvSpPr>
          <p:spPr bwMode="auto">
            <a:xfrm flipV="1">
              <a:off x="2100264"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64" name="Line 2095"/>
            <p:cNvSpPr>
              <a:spLocks noChangeShapeType="1"/>
            </p:cNvSpPr>
            <p:nvPr/>
          </p:nvSpPr>
          <p:spPr bwMode="auto">
            <a:xfrm flipV="1">
              <a:off x="2297114"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65" name="Line 2096"/>
            <p:cNvSpPr>
              <a:spLocks noChangeShapeType="1"/>
            </p:cNvSpPr>
            <p:nvPr/>
          </p:nvSpPr>
          <p:spPr bwMode="auto">
            <a:xfrm flipV="1">
              <a:off x="2503489"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66" name="Line 2097"/>
            <p:cNvSpPr>
              <a:spLocks noChangeShapeType="1"/>
            </p:cNvSpPr>
            <p:nvPr/>
          </p:nvSpPr>
          <p:spPr bwMode="auto">
            <a:xfrm flipV="1">
              <a:off x="2700339"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67" name="Line 2098"/>
            <p:cNvSpPr>
              <a:spLocks noChangeShapeType="1"/>
            </p:cNvSpPr>
            <p:nvPr/>
          </p:nvSpPr>
          <p:spPr bwMode="auto">
            <a:xfrm flipV="1">
              <a:off x="2906714"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68" name="Line 2099"/>
            <p:cNvSpPr>
              <a:spLocks noChangeShapeType="1"/>
            </p:cNvSpPr>
            <p:nvPr/>
          </p:nvSpPr>
          <p:spPr bwMode="auto">
            <a:xfrm flipV="1">
              <a:off x="3101975"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69" name="Line 2100"/>
            <p:cNvSpPr>
              <a:spLocks noChangeShapeType="1"/>
            </p:cNvSpPr>
            <p:nvPr/>
          </p:nvSpPr>
          <p:spPr bwMode="auto">
            <a:xfrm flipV="1">
              <a:off x="3309939"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70" name="Line 2101"/>
            <p:cNvSpPr>
              <a:spLocks noChangeShapeType="1"/>
            </p:cNvSpPr>
            <p:nvPr/>
          </p:nvSpPr>
          <p:spPr bwMode="auto">
            <a:xfrm flipV="1">
              <a:off x="3505200"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71" name="Line 2102"/>
            <p:cNvSpPr>
              <a:spLocks noChangeShapeType="1"/>
            </p:cNvSpPr>
            <p:nvPr/>
          </p:nvSpPr>
          <p:spPr bwMode="auto">
            <a:xfrm flipV="1">
              <a:off x="3711575"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72" name="Line 2103"/>
            <p:cNvSpPr>
              <a:spLocks noChangeShapeType="1"/>
            </p:cNvSpPr>
            <p:nvPr/>
          </p:nvSpPr>
          <p:spPr bwMode="auto">
            <a:xfrm flipV="1">
              <a:off x="3908425"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773" name="Freeform 2104"/>
            <p:cNvSpPr>
              <a:spLocks/>
            </p:cNvSpPr>
            <p:nvPr/>
          </p:nvSpPr>
          <p:spPr bwMode="auto">
            <a:xfrm>
              <a:off x="2427288" y="2900363"/>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pPr defTabSz="457189"/>
              <a:endParaRPr lang="en-US">
                <a:solidFill>
                  <a:srgbClr val="000000"/>
                </a:solidFill>
              </a:endParaRPr>
            </a:p>
          </p:txBody>
        </p:sp>
        <p:sp>
          <p:nvSpPr>
            <p:cNvPr id="30774" name="Freeform 2105"/>
            <p:cNvSpPr>
              <a:spLocks/>
            </p:cNvSpPr>
            <p:nvPr/>
          </p:nvSpPr>
          <p:spPr bwMode="auto">
            <a:xfrm>
              <a:off x="2220913" y="2543175"/>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pPr defTabSz="457189"/>
              <a:endParaRPr lang="en-US">
                <a:solidFill>
                  <a:srgbClr val="000000"/>
                </a:solidFill>
              </a:endParaRPr>
            </a:p>
          </p:txBody>
        </p:sp>
        <p:sp>
          <p:nvSpPr>
            <p:cNvPr id="30775" name="Freeform 2106"/>
            <p:cNvSpPr>
              <a:spLocks/>
            </p:cNvSpPr>
            <p:nvPr/>
          </p:nvSpPr>
          <p:spPr bwMode="auto">
            <a:xfrm>
              <a:off x="3233738" y="3084513"/>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pPr defTabSz="457189"/>
              <a:endParaRPr lang="en-US">
                <a:solidFill>
                  <a:srgbClr val="000000"/>
                </a:solidFill>
              </a:endParaRPr>
            </a:p>
          </p:txBody>
        </p:sp>
        <p:sp>
          <p:nvSpPr>
            <p:cNvPr id="30776" name="Freeform 2107"/>
            <p:cNvSpPr>
              <a:spLocks/>
            </p:cNvSpPr>
            <p:nvPr/>
          </p:nvSpPr>
          <p:spPr bwMode="auto">
            <a:xfrm>
              <a:off x="2624138" y="2370138"/>
              <a:ext cx="152400" cy="150812"/>
            </a:xfrm>
            <a:custGeom>
              <a:avLst/>
              <a:gdLst>
                <a:gd name="T0" fmla="*/ 2147483647 w 96"/>
                <a:gd name="T1" fmla="*/ 0 h 95"/>
                <a:gd name="T2" fmla="*/ 2147483647 w 96"/>
                <a:gd name="T3" fmla="*/ 2147483647 h 95"/>
                <a:gd name="T4" fmla="*/ 2147483647 w 96"/>
                <a:gd name="T5" fmla="*/ 2147483647 h 95"/>
                <a:gd name="T6" fmla="*/ 0 w 96"/>
                <a:gd name="T7" fmla="*/ 2147483647 h 95"/>
                <a:gd name="T8" fmla="*/ 2147483647 w 96"/>
                <a:gd name="T9" fmla="*/ 0 h 95"/>
                <a:gd name="T10" fmla="*/ 0 60000 65536"/>
                <a:gd name="T11" fmla="*/ 0 60000 65536"/>
                <a:gd name="T12" fmla="*/ 0 60000 65536"/>
                <a:gd name="T13" fmla="*/ 0 60000 65536"/>
                <a:gd name="T14" fmla="*/ 0 60000 65536"/>
                <a:gd name="T15" fmla="*/ 0 w 96"/>
                <a:gd name="T16" fmla="*/ 0 h 95"/>
                <a:gd name="T17" fmla="*/ 96 w 96"/>
                <a:gd name="T18" fmla="*/ 95 h 95"/>
              </a:gdLst>
              <a:ahLst/>
              <a:cxnLst>
                <a:cxn ang="T10">
                  <a:pos x="T0" y="T1"/>
                </a:cxn>
                <a:cxn ang="T11">
                  <a:pos x="T2" y="T3"/>
                </a:cxn>
                <a:cxn ang="T12">
                  <a:pos x="T4" y="T5"/>
                </a:cxn>
                <a:cxn ang="T13">
                  <a:pos x="T6" y="T7"/>
                </a:cxn>
                <a:cxn ang="T14">
                  <a:pos x="T8" y="T9"/>
                </a:cxn>
              </a:cxnLst>
              <a:rect l="T15" t="T16" r="T17" b="T18"/>
              <a:pathLst>
                <a:path w="96" h="95">
                  <a:moveTo>
                    <a:pt x="48" y="0"/>
                  </a:moveTo>
                  <a:lnTo>
                    <a:pt x="96" y="48"/>
                  </a:lnTo>
                  <a:lnTo>
                    <a:pt x="48" y="95"/>
                  </a:lnTo>
                  <a:lnTo>
                    <a:pt x="0" y="48"/>
                  </a:lnTo>
                  <a:lnTo>
                    <a:pt x="48" y="0"/>
                  </a:lnTo>
                  <a:close/>
                </a:path>
              </a:pathLst>
            </a:custGeom>
            <a:solidFill>
              <a:srgbClr val="00FFFF"/>
            </a:solidFill>
            <a:ln w="11113">
              <a:solidFill>
                <a:srgbClr val="000080"/>
              </a:solidFill>
              <a:round/>
              <a:headEnd/>
              <a:tailEnd/>
            </a:ln>
          </p:spPr>
          <p:txBody>
            <a:bodyPr/>
            <a:lstStyle/>
            <a:p>
              <a:pPr defTabSz="457189"/>
              <a:endParaRPr lang="en-US">
                <a:solidFill>
                  <a:srgbClr val="000000"/>
                </a:solidFill>
              </a:endParaRPr>
            </a:p>
          </p:txBody>
        </p:sp>
        <p:sp>
          <p:nvSpPr>
            <p:cNvPr id="30777" name="Freeform 2108"/>
            <p:cNvSpPr>
              <a:spLocks/>
            </p:cNvSpPr>
            <p:nvPr/>
          </p:nvSpPr>
          <p:spPr bwMode="auto">
            <a:xfrm>
              <a:off x="3429000" y="2727325"/>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pPr defTabSz="457189"/>
              <a:endParaRPr lang="en-US">
                <a:solidFill>
                  <a:srgbClr val="000000"/>
                </a:solidFill>
              </a:endParaRPr>
            </a:p>
          </p:txBody>
        </p:sp>
        <p:sp>
          <p:nvSpPr>
            <p:cNvPr id="30778" name="Freeform 2109"/>
            <p:cNvSpPr>
              <a:spLocks/>
            </p:cNvSpPr>
            <p:nvPr/>
          </p:nvSpPr>
          <p:spPr bwMode="auto">
            <a:xfrm>
              <a:off x="3025775" y="3259138"/>
              <a:ext cx="152400" cy="150812"/>
            </a:xfrm>
            <a:custGeom>
              <a:avLst/>
              <a:gdLst>
                <a:gd name="T0" fmla="*/ 2147483647 w 96"/>
                <a:gd name="T1" fmla="*/ 0 h 95"/>
                <a:gd name="T2" fmla="*/ 2147483647 w 96"/>
                <a:gd name="T3" fmla="*/ 2147483647 h 95"/>
                <a:gd name="T4" fmla="*/ 2147483647 w 96"/>
                <a:gd name="T5" fmla="*/ 2147483647 h 95"/>
                <a:gd name="T6" fmla="*/ 0 w 96"/>
                <a:gd name="T7" fmla="*/ 2147483647 h 95"/>
                <a:gd name="T8" fmla="*/ 2147483647 w 96"/>
                <a:gd name="T9" fmla="*/ 0 h 95"/>
                <a:gd name="T10" fmla="*/ 0 60000 65536"/>
                <a:gd name="T11" fmla="*/ 0 60000 65536"/>
                <a:gd name="T12" fmla="*/ 0 60000 65536"/>
                <a:gd name="T13" fmla="*/ 0 60000 65536"/>
                <a:gd name="T14" fmla="*/ 0 60000 65536"/>
                <a:gd name="T15" fmla="*/ 0 w 96"/>
                <a:gd name="T16" fmla="*/ 0 h 95"/>
                <a:gd name="T17" fmla="*/ 96 w 96"/>
                <a:gd name="T18" fmla="*/ 95 h 95"/>
              </a:gdLst>
              <a:ahLst/>
              <a:cxnLst>
                <a:cxn ang="T10">
                  <a:pos x="T0" y="T1"/>
                </a:cxn>
                <a:cxn ang="T11">
                  <a:pos x="T2" y="T3"/>
                </a:cxn>
                <a:cxn ang="T12">
                  <a:pos x="T4" y="T5"/>
                </a:cxn>
                <a:cxn ang="T13">
                  <a:pos x="T6" y="T7"/>
                </a:cxn>
                <a:cxn ang="T14">
                  <a:pos x="T8" y="T9"/>
                </a:cxn>
              </a:cxnLst>
              <a:rect l="T15" t="T16" r="T17" b="T18"/>
              <a:pathLst>
                <a:path w="96" h="95">
                  <a:moveTo>
                    <a:pt x="48" y="0"/>
                  </a:moveTo>
                  <a:lnTo>
                    <a:pt x="96" y="47"/>
                  </a:lnTo>
                  <a:lnTo>
                    <a:pt x="48" y="95"/>
                  </a:lnTo>
                  <a:lnTo>
                    <a:pt x="0" y="47"/>
                  </a:lnTo>
                  <a:lnTo>
                    <a:pt x="48" y="0"/>
                  </a:lnTo>
                  <a:close/>
                </a:path>
              </a:pathLst>
            </a:custGeom>
            <a:solidFill>
              <a:srgbClr val="00FFFF"/>
            </a:solidFill>
            <a:ln w="11113">
              <a:solidFill>
                <a:srgbClr val="000080"/>
              </a:solidFill>
              <a:round/>
              <a:headEnd/>
              <a:tailEnd/>
            </a:ln>
          </p:spPr>
          <p:txBody>
            <a:bodyPr/>
            <a:lstStyle/>
            <a:p>
              <a:pPr defTabSz="457189"/>
              <a:endParaRPr lang="en-US">
                <a:solidFill>
                  <a:srgbClr val="000000"/>
                </a:solidFill>
              </a:endParaRPr>
            </a:p>
          </p:txBody>
        </p:sp>
        <p:sp>
          <p:nvSpPr>
            <p:cNvPr id="30779" name="Freeform 2110"/>
            <p:cNvSpPr>
              <a:spLocks/>
            </p:cNvSpPr>
            <p:nvPr/>
          </p:nvSpPr>
          <p:spPr bwMode="auto">
            <a:xfrm>
              <a:off x="3233738" y="2900363"/>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pPr defTabSz="457189"/>
              <a:endParaRPr lang="en-US">
                <a:solidFill>
                  <a:srgbClr val="000000"/>
                </a:solidFill>
              </a:endParaRPr>
            </a:p>
          </p:txBody>
        </p:sp>
        <p:sp>
          <p:nvSpPr>
            <p:cNvPr id="30780" name="Freeform 2111"/>
            <p:cNvSpPr>
              <a:spLocks/>
            </p:cNvSpPr>
            <p:nvPr/>
          </p:nvSpPr>
          <p:spPr bwMode="auto">
            <a:xfrm>
              <a:off x="3233738" y="2543175"/>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pPr defTabSz="457189"/>
              <a:endParaRPr lang="en-US">
                <a:solidFill>
                  <a:srgbClr val="000000"/>
                </a:solidFill>
              </a:endParaRPr>
            </a:p>
          </p:txBody>
        </p:sp>
        <p:sp>
          <p:nvSpPr>
            <p:cNvPr id="30781" name="Rectangle 2112"/>
            <p:cNvSpPr>
              <a:spLocks noChangeArrowheads="1"/>
            </p:cNvSpPr>
            <p:nvPr/>
          </p:nvSpPr>
          <p:spPr bwMode="auto">
            <a:xfrm>
              <a:off x="1806575" y="365918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0</a:t>
              </a:r>
              <a:endParaRPr lang="ko-KR" altLang="en-US" sz="1800">
                <a:solidFill>
                  <a:srgbClr val="000000"/>
                </a:solidFill>
                <a:ea typeface="Gulim" panose="020B0600000101010101" pitchFamily="34" charset="-127"/>
              </a:endParaRPr>
            </a:p>
          </p:txBody>
        </p:sp>
        <p:sp>
          <p:nvSpPr>
            <p:cNvPr id="30782" name="Rectangle 2113"/>
            <p:cNvSpPr>
              <a:spLocks noChangeArrowheads="1"/>
            </p:cNvSpPr>
            <p:nvPr/>
          </p:nvSpPr>
          <p:spPr bwMode="auto">
            <a:xfrm>
              <a:off x="1806575" y="3486150"/>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a:t>
              </a:r>
              <a:endParaRPr lang="ko-KR" altLang="en-US" sz="1800">
                <a:solidFill>
                  <a:srgbClr val="000000"/>
                </a:solidFill>
                <a:ea typeface="Gulim" panose="020B0600000101010101" pitchFamily="34" charset="-127"/>
              </a:endParaRPr>
            </a:p>
          </p:txBody>
        </p:sp>
        <p:sp>
          <p:nvSpPr>
            <p:cNvPr id="30783" name="Rectangle 2114"/>
            <p:cNvSpPr>
              <a:spLocks noChangeArrowheads="1"/>
            </p:cNvSpPr>
            <p:nvPr/>
          </p:nvSpPr>
          <p:spPr bwMode="auto">
            <a:xfrm>
              <a:off x="1806575" y="3302000"/>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2</a:t>
              </a:r>
              <a:endParaRPr lang="ko-KR" altLang="en-US" sz="1800">
                <a:solidFill>
                  <a:srgbClr val="000000"/>
                </a:solidFill>
                <a:ea typeface="Gulim" panose="020B0600000101010101" pitchFamily="34" charset="-127"/>
              </a:endParaRPr>
            </a:p>
          </p:txBody>
        </p:sp>
        <p:sp>
          <p:nvSpPr>
            <p:cNvPr id="30784" name="Rectangle 2115"/>
            <p:cNvSpPr>
              <a:spLocks noChangeArrowheads="1"/>
            </p:cNvSpPr>
            <p:nvPr/>
          </p:nvSpPr>
          <p:spPr bwMode="auto">
            <a:xfrm>
              <a:off x="1806575" y="3128963"/>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3</a:t>
              </a:r>
              <a:endParaRPr lang="ko-KR" altLang="en-US" sz="1800">
                <a:solidFill>
                  <a:srgbClr val="000000"/>
                </a:solidFill>
                <a:ea typeface="Gulim" panose="020B0600000101010101" pitchFamily="34" charset="-127"/>
              </a:endParaRPr>
            </a:p>
          </p:txBody>
        </p:sp>
        <p:sp>
          <p:nvSpPr>
            <p:cNvPr id="30785" name="Rectangle 2116"/>
            <p:cNvSpPr>
              <a:spLocks noChangeArrowheads="1"/>
            </p:cNvSpPr>
            <p:nvPr/>
          </p:nvSpPr>
          <p:spPr bwMode="auto">
            <a:xfrm>
              <a:off x="1806575" y="2944813"/>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4</a:t>
              </a:r>
              <a:endParaRPr lang="ko-KR" altLang="en-US" sz="1800">
                <a:solidFill>
                  <a:srgbClr val="000000"/>
                </a:solidFill>
                <a:ea typeface="Gulim" panose="020B0600000101010101" pitchFamily="34" charset="-127"/>
              </a:endParaRPr>
            </a:p>
          </p:txBody>
        </p:sp>
        <p:sp>
          <p:nvSpPr>
            <p:cNvPr id="30786" name="Rectangle 2117"/>
            <p:cNvSpPr>
              <a:spLocks noChangeArrowheads="1"/>
            </p:cNvSpPr>
            <p:nvPr/>
          </p:nvSpPr>
          <p:spPr bwMode="auto">
            <a:xfrm>
              <a:off x="1806575" y="277018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5</a:t>
              </a:r>
              <a:endParaRPr lang="ko-KR" altLang="en-US" sz="1800">
                <a:solidFill>
                  <a:srgbClr val="000000"/>
                </a:solidFill>
                <a:ea typeface="Gulim" panose="020B0600000101010101" pitchFamily="34" charset="-127"/>
              </a:endParaRPr>
            </a:p>
          </p:txBody>
        </p:sp>
        <p:sp>
          <p:nvSpPr>
            <p:cNvPr id="30787" name="Rectangle 2118"/>
            <p:cNvSpPr>
              <a:spLocks noChangeArrowheads="1"/>
            </p:cNvSpPr>
            <p:nvPr/>
          </p:nvSpPr>
          <p:spPr bwMode="auto">
            <a:xfrm>
              <a:off x="1806575" y="25860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6</a:t>
              </a:r>
              <a:endParaRPr lang="ko-KR" altLang="en-US" sz="1800">
                <a:solidFill>
                  <a:srgbClr val="000000"/>
                </a:solidFill>
                <a:ea typeface="Gulim" panose="020B0600000101010101" pitchFamily="34" charset="-127"/>
              </a:endParaRPr>
            </a:p>
          </p:txBody>
        </p:sp>
        <p:sp>
          <p:nvSpPr>
            <p:cNvPr id="30788" name="Rectangle 2119"/>
            <p:cNvSpPr>
              <a:spLocks noChangeArrowheads="1"/>
            </p:cNvSpPr>
            <p:nvPr/>
          </p:nvSpPr>
          <p:spPr bwMode="auto">
            <a:xfrm>
              <a:off x="1806575" y="2413000"/>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7</a:t>
              </a:r>
              <a:endParaRPr lang="ko-KR" altLang="en-US" sz="1800">
                <a:solidFill>
                  <a:srgbClr val="000000"/>
                </a:solidFill>
                <a:ea typeface="Gulim" panose="020B0600000101010101" pitchFamily="34" charset="-127"/>
              </a:endParaRPr>
            </a:p>
          </p:txBody>
        </p:sp>
        <p:sp>
          <p:nvSpPr>
            <p:cNvPr id="30789" name="Rectangle 2120"/>
            <p:cNvSpPr>
              <a:spLocks noChangeArrowheads="1"/>
            </p:cNvSpPr>
            <p:nvPr/>
          </p:nvSpPr>
          <p:spPr bwMode="auto">
            <a:xfrm>
              <a:off x="1806575" y="2228850"/>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8</a:t>
              </a:r>
              <a:endParaRPr lang="ko-KR" altLang="en-US" sz="1800">
                <a:solidFill>
                  <a:srgbClr val="000000"/>
                </a:solidFill>
                <a:ea typeface="Gulim" panose="020B0600000101010101" pitchFamily="34" charset="-127"/>
              </a:endParaRPr>
            </a:p>
          </p:txBody>
        </p:sp>
        <p:sp>
          <p:nvSpPr>
            <p:cNvPr id="30790" name="Rectangle 2121"/>
            <p:cNvSpPr>
              <a:spLocks noChangeArrowheads="1"/>
            </p:cNvSpPr>
            <p:nvPr/>
          </p:nvSpPr>
          <p:spPr bwMode="auto">
            <a:xfrm>
              <a:off x="1806575" y="2055813"/>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9</a:t>
              </a:r>
              <a:endParaRPr lang="ko-KR" altLang="en-US" sz="1800">
                <a:solidFill>
                  <a:srgbClr val="000000"/>
                </a:solidFill>
                <a:ea typeface="Gulim" panose="020B0600000101010101" pitchFamily="34" charset="-127"/>
              </a:endParaRPr>
            </a:p>
          </p:txBody>
        </p:sp>
        <p:sp>
          <p:nvSpPr>
            <p:cNvPr id="30791" name="Rectangle 2122"/>
            <p:cNvSpPr>
              <a:spLocks noChangeArrowheads="1"/>
            </p:cNvSpPr>
            <p:nvPr/>
          </p:nvSpPr>
          <p:spPr bwMode="auto">
            <a:xfrm>
              <a:off x="1774825" y="1871663"/>
              <a:ext cx="7053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10</a:t>
              </a:r>
              <a:endParaRPr lang="ko-KR" altLang="en-US" sz="1800">
                <a:solidFill>
                  <a:srgbClr val="000000"/>
                </a:solidFill>
                <a:ea typeface="Gulim" panose="020B0600000101010101" pitchFamily="34" charset="-127"/>
              </a:endParaRPr>
            </a:p>
          </p:txBody>
        </p:sp>
        <p:sp>
          <p:nvSpPr>
            <p:cNvPr id="30792" name="Rectangle 2123"/>
            <p:cNvSpPr>
              <a:spLocks noChangeArrowheads="1"/>
            </p:cNvSpPr>
            <p:nvPr/>
          </p:nvSpPr>
          <p:spPr bwMode="auto">
            <a:xfrm>
              <a:off x="1882775"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0</a:t>
              </a:r>
              <a:endParaRPr lang="ko-KR" altLang="en-US" sz="1800">
                <a:solidFill>
                  <a:srgbClr val="000000"/>
                </a:solidFill>
                <a:ea typeface="Gulim" panose="020B0600000101010101" pitchFamily="34" charset="-127"/>
              </a:endParaRPr>
            </a:p>
          </p:txBody>
        </p:sp>
        <p:sp>
          <p:nvSpPr>
            <p:cNvPr id="30793" name="Rectangle 2124"/>
            <p:cNvSpPr>
              <a:spLocks noChangeArrowheads="1"/>
            </p:cNvSpPr>
            <p:nvPr/>
          </p:nvSpPr>
          <p:spPr bwMode="auto">
            <a:xfrm>
              <a:off x="2090738"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a:t>
              </a:r>
              <a:endParaRPr lang="ko-KR" altLang="en-US" sz="1800">
                <a:solidFill>
                  <a:srgbClr val="000000"/>
                </a:solidFill>
                <a:ea typeface="Gulim" panose="020B0600000101010101" pitchFamily="34" charset="-127"/>
              </a:endParaRPr>
            </a:p>
          </p:txBody>
        </p:sp>
        <p:sp>
          <p:nvSpPr>
            <p:cNvPr id="30794" name="Rectangle 2125"/>
            <p:cNvSpPr>
              <a:spLocks noChangeArrowheads="1"/>
            </p:cNvSpPr>
            <p:nvPr/>
          </p:nvSpPr>
          <p:spPr bwMode="auto">
            <a:xfrm>
              <a:off x="2286000"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2</a:t>
              </a:r>
              <a:endParaRPr lang="ko-KR" altLang="en-US" sz="1800">
                <a:solidFill>
                  <a:srgbClr val="000000"/>
                </a:solidFill>
                <a:ea typeface="Gulim" panose="020B0600000101010101" pitchFamily="34" charset="-127"/>
              </a:endParaRPr>
            </a:p>
          </p:txBody>
        </p:sp>
        <p:sp>
          <p:nvSpPr>
            <p:cNvPr id="30795" name="Rectangle 2126"/>
            <p:cNvSpPr>
              <a:spLocks noChangeArrowheads="1"/>
            </p:cNvSpPr>
            <p:nvPr/>
          </p:nvSpPr>
          <p:spPr bwMode="auto">
            <a:xfrm>
              <a:off x="2492375"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3</a:t>
              </a:r>
              <a:endParaRPr lang="ko-KR" altLang="en-US" sz="1800">
                <a:solidFill>
                  <a:srgbClr val="000000"/>
                </a:solidFill>
                <a:ea typeface="Gulim" panose="020B0600000101010101" pitchFamily="34" charset="-127"/>
              </a:endParaRPr>
            </a:p>
          </p:txBody>
        </p:sp>
        <p:sp>
          <p:nvSpPr>
            <p:cNvPr id="30796" name="Rectangle 2127"/>
            <p:cNvSpPr>
              <a:spLocks noChangeArrowheads="1"/>
            </p:cNvSpPr>
            <p:nvPr/>
          </p:nvSpPr>
          <p:spPr bwMode="auto">
            <a:xfrm>
              <a:off x="2689225"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4</a:t>
              </a:r>
              <a:endParaRPr lang="ko-KR" altLang="en-US" sz="1800">
                <a:solidFill>
                  <a:srgbClr val="000000"/>
                </a:solidFill>
                <a:ea typeface="Gulim" panose="020B0600000101010101" pitchFamily="34" charset="-127"/>
              </a:endParaRPr>
            </a:p>
          </p:txBody>
        </p:sp>
        <p:sp>
          <p:nvSpPr>
            <p:cNvPr id="30797" name="Rectangle 2128"/>
            <p:cNvSpPr>
              <a:spLocks noChangeArrowheads="1"/>
            </p:cNvSpPr>
            <p:nvPr/>
          </p:nvSpPr>
          <p:spPr bwMode="auto">
            <a:xfrm>
              <a:off x="2895600"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5</a:t>
              </a:r>
              <a:endParaRPr lang="ko-KR" altLang="en-US" sz="1800">
                <a:solidFill>
                  <a:srgbClr val="000000"/>
                </a:solidFill>
                <a:ea typeface="Gulim" panose="020B0600000101010101" pitchFamily="34" charset="-127"/>
              </a:endParaRPr>
            </a:p>
          </p:txBody>
        </p:sp>
        <p:sp>
          <p:nvSpPr>
            <p:cNvPr id="30798" name="Rectangle 2129"/>
            <p:cNvSpPr>
              <a:spLocks noChangeArrowheads="1"/>
            </p:cNvSpPr>
            <p:nvPr/>
          </p:nvSpPr>
          <p:spPr bwMode="auto">
            <a:xfrm>
              <a:off x="3090863"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6</a:t>
              </a:r>
              <a:endParaRPr lang="ko-KR" altLang="en-US" sz="1800">
                <a:solidFill>
                  <a:srgbClr val="000000"/>
                </a:solidFill>
                <a:ea typeface="Gulim" panose="020B0600000101010101" pitchFamily="34" charset="-127"/>
              </a:endParaRPr>
            </a:p>
          </p:txBody>
        </p:sp>
        <p:sp>
          <p:nvSpPr>
            <p:cNvPr id="30799" name="Rectangle 2130"/>
            <p:cNvSpPr>
              <a:spLocks noChangeArrowheads="1"/>
            </p:cNvSpPr>
            <p:nvPr/>
          </p:nvSpPr>
          <p:spPr bwMode="auto">
            <a:xfrm>
              <a:off x="3298825"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7</a:t>
              </a:r>
              <a:endParaRPr lang="ko-KR" altLang="en-US" sz="1800">
                <a:solidFill>
                  <a:srgbClr val="000000"/>
                </a:solidFill>
                <a:ea typeface="Gulim" panose="020B0600000101010101" pitchFamily="34" charset="-127"/>
              </a:endParaRPr>
            </a:p>
          </p:txBody>
        </p:sp>
        <p:sp>
          <p:nvSpPr>
            <p:cNvPr id="30800" name="Rectangle 2131"/>
            <p:cNvSpPr>
              <a:spLocks noChangeArrowheads="1"/>
            </p:cNvSpPr>
            <p:nvPr/>
          </p:nvSpPr>
          <p:spPr bwMode="auto">
            <a:xfrm>
              <a:off x="3494088"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8</a:t>
              </a:r>
              <a:endParaRPr lang="ko-KR" altLang="en-US" sz="1800">
                <a:solidFill>
                  <a:srgbClr val="000000"/>
                </a:solidFill>
                <a:ea typeface="Gulim" panose="020B0600000101010101" pitchFamily="34" charset="-127"/>
              </a:endParaRPr>
            </a:p>
          </p:txBody>
        </p:sp>
        <p:sp>
          <p:nvSpPr>
            <p:cNvPr id="30801" name="Rectangle 2132"/>
            <p:cNvSpPr>
              <a:spLocks noChangeArrowheads="1"/>
            </p:cNvSpPr>
            <p:nvPr/>
          </p:nvSpPr>
          <p:spPr bwMode="auto">
            <a:xfrm>
              <a:off x="3700463"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9</a:t>
              </a:r>
              <a:endParaRPr lang="ko-KR" altLang="en-US" sz="1800">
                <a:solidFill>
                  <a:srgbClr val="000000"/>
                </a:solidFill>
                <a:ea typeface="Gulim" panose="020B0600000101010101" pitchFamily="34" charset="-127"/>
              </a:endParaRPr>
            </a:p>
          </p:txBody>
        </p:sp>
        <p:sp>
          <p:nvSpPr>
            <p:cNvPr id="30802" name="Rectangle 2133"/>
            <p:cNvSpPr>
              <a:spLocks noChangeArrowheads="1"/>
            </p:cNvSpPr>
            <p:nvPr/>
          </p:nvSpPr>
          <p:spPr bwMode="auto">
            <a:xfrm>
              <a:off x="3875088" y="3767138"/>
              <a:ext cx="7053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10</a:t>
              </a:r>
              <a:endParaRPr lang="ko-KR" altLang="en-US" sz="1800">
                <a:solidFill>
                  <a:srgbClr val="000000"/>
                </a:solidFill>
                <a:ea typeface="Gulim" panose="020B0600000101010101" pitchFamily="34" charset="-127"/>
              </a:endParaRPr>
            </a:p>
          </p:txBody>
        </p:sp>
        <p:sp>
          <p:nvSpPr>
            <p:cNvPr id="30803" name="Rectangle 2134"/>
            <p:cNvSpPr>
              <a:spLocks noChangeArrowheads="1"/>
            </p:cNvSpPr>
            <p:nvPr/>
          </p:nvSpPr>
          <p:spPr bwMode="auto">
            <a:xfrm>
              <a:off x="1643064" y="1719263"/>
              <a:ext cx="2395537" cy="2254250"/>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endParaRPr lang="zh-CN" altLang="zh-CN" sz="1800">
                <a:solidFill>
                  <a:srgbClr val="000000"/>
                </a:solidFill>
              </a:endParaRPr>
            </a:p>
          </p:txBody>
        </p:sp>
        <p:sp>
          <p:nvSpPr>
            <p:cNvPr id="30804" name="Freeform 2135"/>
            <p:cNvSpPr>
              <a:spLocks/>
            </p:cNvSpPr>
            <p:nvPr/>
          </p:nvSpPr>
          <p:spPr bwMode="auto">
            <a:xfrm>
              <a:off x="2438400" y="2211388"/>
              <a:ext cx="152400" cy="150812"/>
            </a:xfrm>
            <a:custGeom>
              <a:avLst/>
              <a:gdLst>
                <a:gd name="T0" fmla="*/ 2147483647 w 96"/>
                <a:gd name="T1" fmla="*/ 0 h 95"/>
                <a:gd name="T2" fmla="*/ 2147483647 w 96"/>
                <a:gd name="T3" fmla="*/ 2147483647 h 95"/>
                <a:gd name="T4" fmla="*/ 2147483647 w 96"/>
                <a:gd name="T5" fmla="*/ 2147483647 h 95"/>
                <a:gd name="T6" fmla="*/ 0 w 96"/>
                <a:gd name="T7" fmla="*/ 2147483647 h 95"/>
                <a:gd name="T8" fmla="*/ 2147483647 w 96"/>
                <a:gd name="T9" fmla="*/ 0 h 95"/>
                <a:gd name="T10" fmla="*/ 0 60000 65536"/>
                <a:gd name="T11" fmla="*/ 0 60000 65536"/>
                <a:gd name="T12" fmla="*/ 0 60000 65536"/>
                <a:gd name="T13" fmla="*/ 0 60000 65536"/>
                <a:gd name="T14" fmla="*/ 0 60000 65536"/>
                <a:gd name="T15" fmla="*/ 0 w 96"/>
                <a:gd name="T16" fmla="*/ 0 h 95"/>
                <a:gd name="T17" fmla="*/ 96 w 96"/>
                <a:gd name="T18" fmla="*/ 95 h 95"/>
              </a:gdLst>
              <a:ahLst/>
              <a:cxnLst>
                <a:cxn ang="T10">
                  <a:pos x="T0" y="T1"/>
                </a:cxn>
                <a:cxn ang="T11">
                  <a:pos x="T2" y="T3"/>
                </a:cxn>
                <a:cxn ang="T12">
                  <a:pos x="T4" y="T5"/>
                </a:cxn>
                <a:cxn ang="T13">
                  <a:pos x="T6" y="T7"/>
                </a:cxn>
                <a:cxn ang="T14">
                  <a:pos x="T8" y="T9"/>
                </a:cxn>
              </a:cxnLst>
              <a:rect l="T15" t="T16" r="T17" b="T18"/>
              <a:pathLst>
                <a:path w="96" h="95">
                  <a:moveTo>
                    <a:pt x="48" y="0"/>
                  </a:moveTo>
                  <a:lnTo>
                    <a:pt x="96" y="48"/>
                  </a:lnTo>
                  <a:lnTo>
                    <a:pt x="48" y="95"/>
                  </a:lnTo>
                  <a:lnTo>
                    <a:pt x="0" y="48"/>
                  </a:lnTo>
                  <a:lnTo>
                    <a:pt x="48" y="0"/>
                  </a:lnTo>
                  <a:close/>
                </a:path>
              </a:pathLst>
            </a:custGeom>
            <a:solidFill>
              <a:srgbClr val="00FFFF"/>
            </a:solidFill>
            <a:ln w="11113">
              <a:solidFill>
                <a:srgbClr val="000080"/>
              </a:solidFill>
              <a:round/>
              <a:headEnd/>
              <a:tailEnd/>
            </a:ln>
          </p:spPr>
          <p:txBody>
            <a:bodyPr/>
            <a:lstStyle/>
            <a:p>
              <a:pPr defTabSz="457189"/>
              <a:endParaRPr lang="en-US">
                <a:solidFill>
                  <a:srgbClr val="000000"/>
                </a:solidFill>
              </a:endParaRPr>
            </a:p>
          </p:txBody>
        </p:sp>
        <p:sp>
          <p:nvSpPr>
            <p:cNvPr id="30805" name="Freeform 2136"/>
            <p:cNvSpPr>
              <a:spLocks/>
            </p:cNvSpPr>
            <p:nvPr/>
          </p:nvSpPr>
          <p:spPr bwMode="auto">
            <a:xfrm>
              <a:off x="3032296" y="2907085"/>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pPr defTabSz="457189"/>
              <a:endParaRPr lang="en-US">
                <a:solidFill>
                  <a:srgbClr val="000000"/>
                </a:solidFill>
              </a:endParaRPr>
            </a:p>
          </p:txBody>
        </p:sp>
        <p:sp>
          <p:nvSpPr>
            <p:cNvPr id="30806" name="Text Box 2137"/>
            <p:cNvSpPr txBox="1">
              <a:spLocks noChangeArrowheads="1"/>
            </p:cNvSpPr>
            <p:nvPr/>
          </p:nvSpPr>
          <p:spPr bwMode="auto">
            <a:xfrm>
              <a:off x="1751306" y="3946913"/>
              <a:ext cx="7601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en-US" altLang="ko-KR" sz="1800" i="1" dirty="0" smtClean="0">
                  <a:solidFill>
                    <a:srgbClr val="000000"/>
                  </a:solidFill>
                  <a:ea typeface="Gulim" panose="020B0600000101010101" pitchFamily="34" charset="-127"/>
                </a:rPr>
                <a:t>K </a:t>
              </a:r>
              <a:r>
                <a:rPr lang="en-US" altLang="ko-KR" sz="1800" dirty="0" smtClean="0">
                  <a:solidFill>
                    <a:srgbClr val="000000"/>
                  </a:solidFill>
                  <a:ea typeface="Gulim" panose="020B0600000101010101" pitchFamily="34" charset="-127"/>
                </a:rPr>
                <a:t>= 2</a:t>
              </a:r>
              <a:endParaRPr lang="en-US" altLang="ko-KR" sz="1800" dirty="0">
                <a:solidFill>
                  <a:srgbClr val="000000"/>
                </a:solidFill>
                <a:ea typeface="Gulim" panose="020B0600000101010101" pitchFamily="34" charset="-127"/>
              </a:endParaRPr>
            </a:p>
          </p:txBody>
        </p:sp>
      </p:grpSp>
      <p:grpSp>
        <p:nvGrpSpPr>
          <p:cNvPr id="3" name="Group 2"/>
          <p:cNvGrpSpPr/>
          <p:nvPr/>
        </p:nvGrpSpPr>
        <p:grpSpPr>
          <a:xfrm>
            <a:off x="4076761" y="1539769"/>
            <a:ext cx="3390839" cy="2362200"/>
            <a:chOff x="4076761" y="1676400"/>
            <a:chExt cx="3390839" cy="2362200"/>
          </a:xfrm>
        </p:grpSpPr>
        <p:sp>
          <p:nvSpPr>
            <p:cNvPr id="30807" name="Line 2138"/>
            <p:cNvSpPr>
              <a:spLocks noChangeShapeType="1"/>
            </p:cNvSpPr>
            <p:nvPr/>
          </p:nvSpPr>
          <p:spPr bwMode="auto">
            <a:xfrm>
              <a:off x="4114800" y="2057400"/>
              <a:ext cx="7620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defTabSz="457189"/>
              <a:endParaRPr lang="en-US">
                <a:solidFill>
                  <a:srgbClr val="000000"/>
                </a:solidFill>
              </a:endParaRPr>
            </a:p>
          </p:txBody>
        </p:sp>
        <p:sp>
          <p:nvSpPr>
            <p:cNvPr id="30808" name="Text Box 2139"/>
            <p:cNvSpPr txBox="1">
              <a:spLocks noChangeArrowheads="1"/>
            </p:cNvSpPr>
            <p:nvPr/>
          </p:nvSpPr>
          <p:spPr bwMode="auto">
            <a:xfrm>
              <a:off x="4076761" y="2316599"/>
              <a:ext cx="91440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50000"/>
                </a:spcBef>
                <a:buClrTx/>
                <a:buSzTx/>
                <a:buFontTx/>
                <a:buNone/>
              </a:pPr>
              <a:r>
                <a:rPr lang="en-US" altLang="ko-KR" sz="1400" dirty="0">
                  <a:solidFill>
                    <a:srgbClr val="000000"/>
                  </a:solidFill>
                  <a:ea typeface="Gulim" panose="020B0600000101010101" pitchFamily="34" charset="-127"/>
                </a:rPr>
                <a:t>Arbitrary choose </a:t>
              </a:r>
              <a:r>
                <a:rPr lang="en-US" altLang="ko-KR" sz="1400" i="1" dirty="0" smtClean="0">
                  <a:solidFill>
                    <a:srgbClr val="000000"/>
                  </a:solidFill>
                  <a:ea typeface="Gulim" panose="020B0600000101010101" pitchFamily="34" charset="-127"/>
                </a:rPr>
                <a:t>K</a:t>
              </a:r>
              <a:r>
                <a:rPr lang="en-US" altLang="ko-KR" sz="1400" dirty="0" smtClean="0">
                  <a:solidFill>
                    <a:srgbClr val="000000"/>
                  </a:solidFill>
                  <a:ea typeface="Gulim" panose="020B0600000101010101" pitchFamily="34" charset="-127"/>
                </a:rPr>
                <a:t> </a:t>
              </a:r>
              <a:r>
                <a:rPr lang="en-US" altLang="ko-KR" sz="1400" dirty="0">
                  <a:solidFill>
                    <a:srgbClr val="000000"/>
                  </a:solidFill>
                  <a:ea typeface="Gulim" panose="020B0600000101010101" pitchFamily="34" charset="-127"/>
                </a:rPr>
                <a:t>object as initial </a:t>
              </a:r>
              <a:r>
                <a:rPr lang="en-US" altLang="ko-KR" sz="1400" dirty="0" err="1">
                  <a:solidFill>
                    <a:srgbClr val="000000"/>
                  </a:solidFill>
                  <a:ea typeface="Gulim" panose="020B0600000101010101" pitchFamily="34" charset="-127"/>
                </a:rPr>
                <a:t>medoids</a:t>
              </a:r>
              <a:endParaRPr lang="en-US" altLang="ko-KR" sz="1400" dirty="0">
                <a:solidFill>
                  <a:srgbClr val="000000"/>
                </a:solidFill>
                <a:ea typeface="Gulim" panose="020B0600000101010101" pitchFamily="34" charset="-127"/>
              </a:endParaRPr>
            </a:p>
          </p:txBody>
        </p:sp>
        <p:graphicFrame>
          <p:nvGraphicFramePr>
            <p:cNvPr id="30809" name="Object 2140"/>
            <p:cNvGraphicFramePr>
              <a:graphicFrameLocks noChangeAspect="1"/>
            </p:cNvGraphicFramePr>
            <p:nvPr>
              <p:extLst/>
            </p:nvPr>
          </p:nvGraphicFramePr>
          <p:xfrm>
            <a:off x="4953000" y="1676400"/>
            <a:ext cx="2514600" cy="2362200"/>
          </p:xfrm>
          <a:graphic>
            <a:graphicData uri="http://schemas.openxmlformats.org/presentationml/2006/ole">
              <mc:AlternateContent xmlns:mc="http://schemas.openxmlformats.org/markup-compatibility/2006">
                <mc:Choice xmlns:v="urn:schemas-microsoft-com:vml" Requires="v">
                  <p:oleObj spid="_x0000_s4132" name="Worksheet" r:id="rId5" imgW="2200656" imgH="2076907" progId="Excel.Sheet.8">
                    <p:embed/>
                  </p:oleObj>
                </mc:Choice>
                <mc:Fallback>
                  <p:oleObj name="Worksheet" r:id="rId5" imgW="2200656" imgH="2076907" progId="Excel.Shee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3000" y="1676400"/>
                          <a:ext cx="25146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810" name="Line 2141"/>
            <p:cNvSpPr>
              <a:spLocks noChangeShapeType="1"/>
            </p:cNvSpPr>
            <p:nvPr/>
          </p:nvSpPr>
          <p:spPr bwMode="auto">
            <a:xfrm>
              <a:off x="6651625" y="2689226"/>
              <a:ext cx="0" cy="201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defTabSz="457189"/>
              <a:endParaRPr lang="en-US">
                <a:solidFill>
                  <a:srgbClr val="000000"/>
                </a:solidFill>
              </a:endParaRPr>
            </a:p>
          </p:txBody>
        </p:sp>
      </p:grpSp>
      <p:grpSp>
        <p:nvGrpSpPr>
          <p:cNvPr id="4" name="Group 3"/>
          <p:cNvGrpSpPr/>
          <p:nvPr/>
        </p:nvGrpSpPr>
        <p:grpSpPr>
          <a:xfrm>
            <a:off x="7391400" y="1539770"/>
            <a:ext cx="3352800" cy="2362201"/>
            <a:chOff x="7391400" y="1676400"/>
            <a:chExt cx="3352800" cy="2362201"/>
          </a:xfrm>
        </p:grpSpPr>
        <p:grpSp>
          <p:nvGrpSpPr>
            <p:cNvPr id="30724" name="Group 2051"/>
            <p:cNvGrpSpPr>
              <a:grpSpLocks/>
            </p:cNvGrpSpPr>
            <p:nvPr/>
          </p:nvGrpSpPr>
          <p:grpSpPr bwMode="auto">
            <a:xfrm>
              <a:off x="8229600" y="1676400"/>
              <a:ext cx="2514600" cy="2362201"/>
              <a:chOff x="912" y="864"/>
              <a:chExt cx="1584" cy="1488"/>
            </a:xfrm>
          </p:grpSpPr>
          <p:graphicFrame>
            <p:nvGraphicFramePr>
              <p:cNvPr id="30985" name="Object 2052"/>
              <p:cNvGraphicFramePr>
                <a:graphicFrameLocks noChangeAspect="1"/>
              </p:cNvGraphicFramePr>
              <p:nvPr/>
            </p:nvGraphicFramePr>
            <p:xfrm>
              <a:off x="912" y="864"/>
              <a:ext cx="1584" cy="1488"/>
            </p:xfrm>
            <a:graphic>
              <a:graphicData uri="http://schemas.openxmlformats.org/presentationml/2006/ole">
                <mc:AlternateContent xmlns:mc="http://schemas.openxmlformats.org/markup-compatibility/2006">
                  <mc:Choice xmlns:v="urn:schemas-microsoft-com:vml" Requires="v">
                    <p:oleObj spid="_x0000_s4133" name="Worksheet" r:id="rId8" imgW="2200656" imgH="2076907" progId="Excel.Sheet.8">
                      <p:embed/>
                    </p:oleObj>
                  </mc:Choice>
                  <mc:Fallback>
                    <p:oleObj name="Worksheet" r:id="rId8" imgW="2200656" imgH="2076907" progId="Excel.Shee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 y="864"/>
                            <a:ext cx="1584" cy="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986" name="Line 2053"/>
              <p:cNvSpPr>
                <a:spLocks noChangeShapeType="1"/>
              </p:cNvSpPr>
              <p:nvPr/>
            </p:nvSpPr>
            <p:spPr bwMode="auto">
              <a:xfrm>
                <a:off x="1982" y="1502"/>
                <a:ext cx="0" cy="1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defTabSz="457189"/>
                <a:endParaRPr lang="en-US">
                  <a:solidFill>
                    <a:srgbClr val="000000"/>
                  </a:solidFill>
                </a:endParaRPr>
              </a:p>
            </p:txBody>
          </p:sp>
          <p:sp>
            <p:nvSpPr>
              <p:cNvPr id="30987" name="Oval 2054"/>
              <p:cNvSpPr>
                <a:spLocks noChangeArrowheads="1"/>
              </p:cNvSpPr>
              <p:nvPr/>
            </p:nvSpPr>
            <p:spPr bwMode="auto">
              <a:xfrm>
                <a:off x="1245" y="1125"/>
                <a:ext cx="414" cy="428"/>
              </a:xfrm>
              <a:prstGeom prst="ellipse">
                <a:avLst/>
              </a:prstGeom>
              <a:noFill/>
              <a:ln w="9525">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endParaRPr lang="zh-CN" altLang="zh-CN" sz="1800">
                  <a:solidFill>
                    <a:srgbClr val="000000"/>
                  </a:solidFill>
                </a:endParaRPr>
              </a:p>
            </p:txBody>
          </p:sp>
          <p:sp>
            <p:nvSpPr>
              <p:cNvPr id="30988" name="Oval 2055"/>
              <p:cNvSpPr>
                <a:spLocks noChangeArrowheads="1"/>
              </p:cNvSpPr>
              <p:nvPr/>
            </p:nvSpPr>
            <p:spPr bwMode="auto">
              <a:xfrm>
                <a:off x="1386" y="1366"/>
                <a:ext cx="831" cy="570"/>
              </a:xfrm>
              <a:prstGeom prst="ellipse">
                <a:avLst/>
              </a:prstGeom>
              <a:noFill/>
              <a:ln w="9525">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endParaRPr lang="zh-CN" altLang="zh-CN" sz="1800">
                  <a:solidFill>
                    <a:srgbClr val="000000"/>
                  </a:solidFill>
                </a:endParaRPr>
              </a:p>
            </p:txBody>
          </p:sp>
        </p:grpSp>
        <p:sp>
          <p:nvSpPr>
            <p:cNvPr id="30811" name="Line 2142"/>
            <p:cNvSpPr>
              <a:spLocks noChangeShapeType="1"/>
            </p:cNvSpPr>
            <p:nvPr/>
          </p:nvSpPr>
          <p:spPr bwMode="auto">
            <a:xfrm>
              <a:off x="7467600" y="2133600"/>
              <a:ext cx="7620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defTabSz="457189"/>
              <a:endParaRPr lang="en-US">
                <a:solidFill>
                  <a:srgbClr val="000000"/>
                </a:solidFill>
              </a:endParaRPr>
            </a:p>
          </p:txBody>
        </p:sp>
        <p:sp>
          <p:nvSpPr>
            <p:cNvPr id="30812" name="Text Box 2143"/>
            <p:cNvSpPr txBox="1">
              <a:spLocks noChangeArrowheads="1"/>
            </p:cNvSpPr>
            <p:nvPr/>
          </p:nvSpPr>
          <p:spPr bwMode="auto">
            <a:xfrm>
              <a:off x="7391400" y="2310705"/>
              <a:ext cx="990599"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50000"/>
                </a:spcBef>
                <a:buClrTx/>
                <a:buSzTx/>
                <a:buFontTx/>
                <a:buNone/>
              </a:pPr>
              <a:r>
                <a:rPr lang="en-US" altLang="ko-KR" sz="1400" dirty="0">
                  <a:solidFill>
                    <a:srgbClr val="000000"/>
                  </a:solidFill>
                  <a:ea typeface="Gulim" panose="020B0600000101010101" pitchFamily="34" charset="-127"/>
                </a:rPr>
                <a:t>Assign each remaining object to nearest </a:t>
              </a:r>
              <a:r>
                <a:rPr lang="en-US" altLang="ko-KR" sz="1400" dirty="0" err="1">
                  <a:solidFill>
                    <a:srgbClr val="000000"/>
                  </a:solidFill>
                  <a:ea typeface="Gulim" panose="020B0600000101010101" pitchFamily="34" charset="-127"/>
                </a:rPr>
                <a:t>medoids</a:t>
              </a:r>
              <a:endParaRPr lang="en-US" altLang="ko-KR" sz="1400" dirty="0">
                <a:solidFill>
                  <a:srgbClr val="000000"/>
                </a:solidFill>
                <a:ea typeface="Gulim" panose="020B0600000101010101" pitchFamily="34" charset="-127"/>
              </a:endParaRPr>
            </a:p>
          </p:txBody>
        </p:sp>
      </p:grpSp>
      <p:grpSp>
        <p:nvGrpSpPr>
          <p:cNvPr id="6" name="Group 5"/>
          <p:cNvGrpSpPr/>
          <p:nvPr/>
        </p:nvGrpSpPr>
        <p:grpSpPr>
          <a:xfrm>
            <a:off x="3886200" y="3901969"/>
            <a:ext cx="4495800" cy="2744895"/>
            <a:chOff x="3886200" y="3901969"/>
            <a:chExt cx="4495800" cy="2744895"/>
          </a:xfrm>
        </p:grpSpPr>
        <p:sp>
          <p:nvSpPr>
            <p:cNvPr id="30815" name="Line 2146"/>
            <p:cNvSpPr>
              <a:spLocks noChangeShapeType="1"/>
            </p:cNvSpPr>
            <p:nvPr/>
          </p:nvSpPr>
          <p:spPr bwMode="auto">
            <a:xfrm flipH="1">
              <a:off x="7543800" y="4724400"/>
              <a:ext cx="685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defTabSz="457189"/>
              <a:endParaRPr lang="en-US">
                <a:solidFill>
                  <a:srgbClr val="000000"/>
                </a:solidFill>
              </a:endParaRPr>
            </a:p>
          </p:txBody>
        </p:sp>
        <p:sp>
          <p:nvSpPr>
            <p:cNvPr id="30816" name="Text Box 2147"/>
            <p:cNvSpPr txBox="1">
              <a:spLocks noChangeArrowheads="1"/>
            </p:cNvSpPr>
            <p:nvPr/>
          </p:nvSpPr>
          <p:spPr bwMode="auto">
            <a:xfrm>
              <a:off x="7239000" y="4876800"/>
              <a:ext cx="11430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50000"/>
                </a:spcBef>
                <a:buClrTx/>
                <a:buSzTx/>
                <a:buFontTx/>
                <a:buNone/>
              </a:pPr>
              <a:r>
                <a:rPr lang="en-US" altLang="ko-KR" sz="1400">
                  <a:solidFill>
                    <a:srgbClr val="000000"/>
                  </a:solidFill>
                  <a:ea typeface="Gulim" panose="020B0600000101010101" pitchFamily="34" charset="-127"/>
                </a:rPr>
                <a:t>Compute total cost of swapping</a:t>
              </a:r>
            </a:p>
          </p:txBody>
        </p:sp>
        <p:grpSp>
          <p:nvGrpSpPr>
            <p:cNvPr id="30817" name="Group 2148"/>
            <p:cNvGrpSpPr>
              <a:grpSpLocks/>
            </p:cNvGrpSpPr>
            <p:nvPr/>
          </p:nvGrpSpPr>
          <p:grpSpPr bwMode="auto">
            <a:xfrm>
              <a:off x="5068888" y="4611689"/>
              <a:ext cx="2176462" cy="2035175"/>
              <a:chOff x="2233" y="2905"/>
              <a:chExt cx="1371" cy="1282"/>
            </a:xfrm>
          </p:grpSpPr>
          <p:sp>
            <p:nvSpPr>
              <p:cNvPr id="30904" name="Rectangle 2149"/>
              <p:cNvSpPr>
                <a:spLocks noChangeArrowheads="1"/>
              </p:cNvSpPr>
              <p:nvPr/>
            </p:nvSpPr>
            <p:spPr bwMode="auto">
              <a:xfrm>
                <a:off x="2233" y="2905"/>
                <a:ext cx="1371" cy="1282"/>
              </a:xfrm>
              <a:prstGeom prst="rect">
                <a:avLst/>
              </a:prstGeom>
              <a:solidFill>
                <a:srgbClr val="FFFFFF"/>
              </a:solidFill>
              <a:ln w="0">
                <a:solidFill>
                  <a:srgbClr val="000000"/>
                </a:solidFill>
                <a:miter lim="800000"/>
                <a:headEnd/>
                <a:tailEnd/>
              </a:ln>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endParaRPr lang="zh-CN" altLang="zh-CN" sz="1800">
                  <a:solidFill>
                    <a:srgbClr val="000000"/>
                  </a:solidFill>
                </a:endParaRPr>
              </a:p>
            </p:txBody>
          </p:sp>
          <p:sp>
            <p:nvSpPr>
              <p:cNvPr id="30905" name="Rectangle 2150"/>
              <p:cNvSpPr>
                <a:spLocks noChangeArrowheads="1"/>
              </p:cNvSpPr>
              <p:nvPr/>
            </p:nvSpPr>
            <p:spPr bwMode="auto">
              <a:xfrm>
                <a:off x="2376" y="3009"/>
                <a:ext cx="1154" cy="10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endParaRPr lang="zh-CN" altLang="zh-CN" sz="1800">
                  <a:solidFill>
                    <a:srgbClr val="000000"/>
                  </a:solidFill>
                </a:endParaRPr>
              </a:p>
            </p:txBody>
          </p:sp>
          <p:sp>
            <p:nvSpPr>
              <p:cNvPr id="30906" name="Line 2151"/>
              <p:cNvSpPr>
                <a:spLocks noChangeShapeType="1"/>
              </p:cNvSpPr>
              <p:nvPr/>
            </p:nvSpPr>
            <p:spPr bwMode="auto">
              <a:xfrm>
                <a:off x="2376" y="392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07" name="Line 2152"/>
              <p:cNvSpPr>
                <a:spLocks noChangeShapeType="1"/>
              </p:cNvSpPr>
              <p:nvPr/>
            </p:nvSpPr>
            <p:spPr bwMode="auto">
              <a:xfrm>
                <a:off x="2376" y="382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08" name="Line 2153"/>
              <p:cNvSpPr>
                <a:spLocks noChangeShapeType="1"/>
              </p:cNvSpPr>
              <p:nvPr/>
            </p:nvSpPr>
            <p:spPr bwMode="auto">
              <a:xfrm>
                <a:off x="2376" y="3725"/>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09" name="Line 2154"/>
              <p:cNvSpPr>
                <a:spLocks noChangeShapeType="1"/>
              </p:cNvSpPr>
              <p:nvPr/>
            </p:nvSpPr>
            <p:spPr bwMode="auto">
              <a:xfrm>
                <a:off x="2376" y="3620"/>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10" name="Line 2155"/>
              <p:cNvSpPr>
                <a:spLocks noChangeShapeType="1"/>
              </p:cNvSpPr>
              <p:nvPr/>
            </p:nvSpPr>
            <p:spPr bwMode="auto">
              <a:xfrm>
                <a:off x="2376" y="3521"/>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11" name="Line 2156"/>
              <p:cNvSpPr>
                <a:spLocks noChangeShapeType="1"/>
              </p:cNvSpPr>
              <p:nvPr/>
            </p:nvSpPr>
            <p:spPr bwMode="auto">
              <a:xfrm>
                <a:off x="2376" y="3416"/>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12" name="Line 2157"/>
              <p:cNvSpPr>
                <a:spLocks noChangeShapeType="1"/>
              </p:cNvSpPr>
              <p:nvPr/>
            </p:nvSpPr>
            <p:spPr bwMode="auto">
              <a:xfrm>
                <a:off x="2376" y="331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13" name="Line 2158"/>
              <p:cNvSpPr>
                <a:spLocks noChangeShapeType="1"/>
              </p:cNvSpPr>
              <p:nvPr/>
            </p:nvSpPr>
            <p:spPr bwMode="auto">
              <a:xfrm>
                <a:off x="2376" y="321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14" name="Line 2159"/>
              <p:cNvSpPr>
                <a:spLocks noChangeShapeType="1"/>
              </p:cNvSpPr>
              <p:nvPr/>
            </p:nvSpPr>
            <p:spPr bwMode="auto">
              <a:xfrm>
                <a:off x="2376" y="3114"/>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15" name="Line 2160"/>
              <p:cNvSpPr>
                <a:spLocks noChangeShapeType="1"/>
              </p:cNvSpPr>
              <p:nvPr/>
            </p:nvSpPr>
            <p:spPr bwMode="auto">
              <a:xfrm>
                <a:off x="2376" y="3009"/>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16" name="Line 2161"/>
              <p:cNvSpPr>
                <a:spLocks noChangeShapeType="1"/>
              </p:cNvSpPr>
              <p:nvPr/>
            </p:nvSpPr>
            <p:spPr bwMode="auto">
              <a:xfrm>
                <a:off x="2495"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17" name="Line 2162"/>
              <p:cNvSpPr>
                <a:spLocks noChangeShapeType="1"/>
              </p:cNvSpPr>
              <p:nvPr/>
            </p:nvSpPr>
            <p:spPr bwMode="auto">
              <a:xfrm>
                <a:off x="2607"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18" name="Line 2163"/>
              <p:cNvSpPr>
                <a:spLocks noChangeShapeType="1"/>
              </p:cNvSpPr>
              <p:nvPr/>
            </p:nvSpPr>
            <p:spPr bwMode="auto">
              <a:xfrm>
                <a:off x="2725"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19" name="Line 2164"/>
              <p:cNvSpPr>
                <a:spLocks noChangeShapeType="1"/>
              </p:cNvSpPr>
              <p:nvPr/>
            </p:nvSpPr>
            <p:spPr bwMode="auto">
              <a:xfrm>
                <a:off x="2838"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20" name="Line 2165"/>
              <p:cNvSpPr>
                <a:spLocks noChangeShapeType="1"/>
              </p:cNvSpPr>
              <p:nvPr/>
            </p:nvSpPr>
            <p:spPr bwMode="auto">
              <a:xfrm>
                <a:off x="2956"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21" name="Line 2166"/>
              <p:cNvSpPr>
                <a:spLocks noChangeShapeType="1"/>
              </p:cNvSpPr>
              <p:nvPr/>
            </p:nvSpPr>
            <p:spPr bwMode="auto">
              <a:xfrm>
                <a:off x="3068"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22" name="Line 2167"/>
              <p:cNvSpPr>
                <a:spLocks noChangeShapeType="1"/>
              </p:cNvSpPr>
              <p:nvPr/>
            </p:nvSpPr>
            <p:spPr bwMode="auto">
              <a:xfrm>
                <a:off x="3187"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23" name="Line 2168"/>
              <p:cNvSpPr>
                <a:spLocks noChangeShapeType="1"/>
              </p:cNvSpPr>
              <p:nvPr/>
            </p:nvSpPr>
            <p:spPr bwMode="auto">
              <a:xfrm>
                <a:off x="3299"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24" name="Line 2169"/>
              <p:cNvSpPr>
                <a:spLocks noChangeShapeType="1"/>
              </p:cNvSpPr>
              <p:nvPr/>
            </p:nvSpPr>
            <p:spPr bwMode="auto">
              <a:xfrm>
                <a:off x="3417"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25" name="Line 2170"/>
              <p:cNvSpPr>
                <a:spLocks noChangeShapeType="1"/>
              </p:cNvSpPr>
              <p:nvPr/>
            </p:nvSpPr>
            <p:spPr bwMode="auto">
              <a:xfrm>
                <a:off x="3530"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26" name="Rectangle 2171"/>
              <p:cNvSpPr>
                <a:spLocks noChangeArrowheads="1"/>
              </p:cNvSpPr>
              <p:nvPr/>
            </p:nvSpPr>
            <p:spPr bwMode="auto">
              <a:xfrm>
                <a:off x="2376" y="3009"/>
                <a:ext cx="1154" cy="101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endParaRPr lang="zh-CN" altLang="zh-CN" sz="1800">
                  <a:solidFill>
                    <a:srgbClr val="000000"/>
                  </a:solidFill>
                </a:endParaRPr>
              </a:p>
            </p:txBody>
          </p:sp>
          <p:sp>
            <p:nvSpPr>
              <p:cNvPr id="30927" name="Line 2172"/>
              <p:cNvSpPr>
                <a:spLocks noChangeShapeType="1"/>
              </p:cNvSpPr>
              <p:nvPr/>
            </p:nvSpPr>
            <p:spPr bwMode="auto">
              <a:xfrm>
                <a:off x="2376"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28" name="Line 2173"/>
              <p:cNvSpPr>
                <a:spLocks noChangeShapeType="1"/>
              </p:cNvSpPr>
              <p:nvPr/>
            </p:nvSpPr>
            <p:spPr bwMode="auto">
              <a:xfrm>
                <a:off x="2364" y="402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29" name="Line 2174"/>
              <p:cNvSpPr>
                <a:spLocks noChangeShapeType="1"/>
              </p:cNvSpPr>
              <p:nvPr/>
            </p:nvSpPr>
            <p:spPr bwMode="auto">
              <a:xfrm>
                <a:off x="2364" y="392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30" name="Line 2175"/>
              <p:cNvSpPr>
                <a:spLocks noChangeShapeType="1"/>
              </p:cNvSpPr>
              <p:nvPr/>
            </p:nvSpPr>
            <p:spPr bwMode="auto">
              <a:xfrm>
                <a:off x="2364" y="382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31" name="Line 2176"/>
              <p:cNvSpPr>
                <a:spLocks noChangeShapeType="1"/>
              </p:cNvSpPr>
              <p:nvPr/>
            </p:nvSpPr>
            <p:spPr bwMode="auto">
              <a:xfrm>
                <a:off x="2364" y="372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32" name="Line 2177"/>
              <p:cNvSpPr>
                <a:spLocks noChangeShapeType="1"/>
              </p:cNvSpPr>
              <p:nvPr/>
            </p:nvSpPr>
            <p:spPr bwMode="auto">
              <a:xfrm>
                <a:off x="2364" y="362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33" name="Line 2178"/>
              <p:cNvSpPr>
                <a:spLocks noChangeShapeType="1"/>
              </p:cNvSpPr>
              <p:nvPr/>
            </p:nvSpPr>
            <p:spPr bwMode="auto">
              <a:xfrm>
                <a:off x="2364" y="3521"/>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34" name="Line 2179"/>
              <p:cNvSpPr>
                <a:spLocks noChangeShapeType="1"/>
              </p:cNvSpPr>
              <p:nvPr/>
            </p:nvSpPr>
            <p:spPr bwMode="auto">
              <a:xfrm>
                <a:off x="2364" y="3416"/>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35" name="Line 2180"/>
              <p:cNvSpPr>
                <a:spLocks noChangeShapeType="1"/>
              </p:cNvSpPr>
              <p:nvPr/>
            </p:nvSpPr>
            <p:spPr bwMode="auto">
              <a:xfrm>
                <a:off x="2364" y="331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36" name="Line 2181"/>
              <p:cNvSpPr>
                <a:spLocks noChangeShapeType="1"/>
              </p:cNvSpPr>
              <p:nvPr/>
            </p:nvSpPr>
            <p:spPr bwMode="auto">
              <a:xfrm>
                <a:off x="2364" y="321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37" name="Line 2182"/>
              <p:cNvSpPr>
                <a:spLocks noChangeShapeType="1"/>
              </p:cNvSpPr>
              <p:nvPr/>
            </p:nvSpPr>
            <p:spPr bwMode="auto">
              <a:xfrm>
                <a:off x="2364" y="3114"/>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38" name="Line 2183"/>
              <p:cNvSpPr>
                <a:spLocks noChangeShapeType="1"/>
              </p:cNvSpPr>
              <p:nvPr/>
            </p:nvSpPr>
            <p:spPr bwMode="auto">
              <a:xfrm>
                <a:off x="2364" y="3009"/>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39" name="Line 2184"/>
              <p:cNvSpPr>
                <a:spLocks noChangeShapeType="1"/>
              </p:cNvSpPr>
              <p:nvPr/>
            </p:nvSpPr>
            <p:spPr bwMode="auto">
              <a:xfrm>
                <a:off x="2376" y="4027"/>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40" name="Line 2185"/>
              <p:cNvSpPr>
                <a:spLocks noChangeShapeType="1"/>
              </p:cNvSpPr>
              <p:nvPr/>
            </p:nvSpPr>
            <p:spPr bwMode="auto">
              <a:xfrm flipV="1">
                <a:off x="2376"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41" name="Line 2186"/>
              <p:cNvSpPr>
                <a:spLocks noChangeShapeType="1"/>
              </p:cNvSpPr>
              <p:nvPr/>
            </p:nvSpPr>
            <p:spPr bwMode="auto">
              <a:xfrm flipV="1">
                <a:off x="2495"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42" name="Line 2187"/>
              <p:cNvSpPr>
                <a:spLocks noChangeShapeType="1"/>
              </p:cNvSpPr>
              <p:nvPr/>
            </p:nvSpPr>
            <p:spPr bwMode="auto">
              <a:xfrm flipV="1">
                <a:off x="2607"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43" name="Line 2188"/>
              <p:cNvSpPr>
                <a:spLocks noChangeShapeType="1"/>
              </p:cNvSpPr>
              <p:nvPr/>
            </p:nvSpPr>
            <p:spPr bwMode="auto">
              <a:xfrm flipV="1">
                <a:off x="2725"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44" name="Line 2189"/>
              <p:cNvSpPr>
                <a:spLocks noChangeShapeType="1"/>
              </p:cNvSpPr>
              <p:nvPr/>
            </p:nvSpPr>
            <p:spPr bwMode="auto">
              <a:xfrm flipV="1">
                <a:off x="2838"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45" name="Line 2190"/>
              <p:cNvSpPr>
                <a:spLocks noChangeShapeType="1"/>
              </p:cNvSpPr>
              <p:nvPr/>
            </p:nvSpPr>
            <p:spPr bwMode="auto">
              <a:xfrm flipV="1">
                <a:off x="2956"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46" name="Line 2191"/>
              <p:cNvSpPr>
                <a:spLocks noChangeShapeType="1"/>
              </p:cNvSpPr>
              <p:nvPr/>
            </p:nvSpPr>
            <p:spPr bwMode="auto">
              <a:xfrm flipV="1">
                <a:off x="3068"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47" name="Line 2192"/>
              <p:cNvSpPr>
                <a:spLocks noChangeShapeType="1"/>
              </p:cNvSpPr>
              <p:nvPr/>
            </p:nvSpPr>
            <p:spPr bwMode="auto">
              <a:xfrm flipV="1">
                <a:off x="3187"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48" name="Line 2193"/>
              <p:cNvSpPr>
                <a:spLocks noChangeShapeType="1"/>
              </p:cNvSpPr>
              <p:nvPr/>
            </p:nvSpPr>
            <p:spPr bwMode="auto">
              <a:xfrm flipV="1">
                <a:off x="3299"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49" name="Line 2194"/>
              <p:cNvSpPr>
                <a:spLocks noChangeShapeType="1"/>
              </p:cNvSpPr>
              <p:nvPr/>
            </p:nvSpPr>
            <p:spPr bwMode="auto">
              <a:xfrm flipV="1">
                <a:off x="3417"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50" name="Line 2195"/>
              <p:cNvSpPr>
                <a:spLocks noChangeShapeType="1"/>
              </p:cNvSpPr>
              <p:nvPr/>
            </p:nvSpPr>
            <p:spPr bwMode="auto">
              <a:xfrm flipV="1">
                <a:off x="3530"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951" name="Freeform 2196"/>
              <p:cNvSpPr>
                <a:spLocks/>
              </p:cNvSpPr>
              <p:nvPr/>
            </p:nvSpPr>
            <p:spPr bwMode="auto">
              <a:xfrm>
                <a:off x="2682" y="3577"/>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FFFF"/>
              </a:solidFill>
              <a:ln w="9525">
                <a:solidFill>
                  <a:srgbClr val="000080"/>
                </a:solidFill>
                <a:round/>
                <a:headEnd/>
                <a:tailEnd/>
              </a:ln>
            </p:spPr>
            <p:txBody>
              <a:bodyPr/>
              <a:lstStyle/>
              <a:p>
                <a:pPr defTabSz="457189"/>
                <a:endParaRPr lang="en-US">
                  <a:solidFill>
                    <a:srgbClr val="000000"/>
                  </a:solidFill>
                </a:endParaRPr>
              </a:p>
            </p:txBody>
          </p:sp>
          <p:sp>
            <p:nvSpPr>
              <p:cNvPr id="30952" name="Freeform 2197"/>
              <p:cNvSpPr>
                <a:spLocks/>
              </p:cNvSpPr>
              <p:nvPr/>
            </p:nvSpPr>
            <p:spPr bwMode="auto">
              <a:xfrm>
                <a:off x="2563" y="3373"/>
                <a:ext cx="88" cy="87"/>
              </a:xfrm>
              <a:custGeom>
                <a:avLst/>
                <a:gdLst>
                  <a:gd name="T0" fmla="*/ 44 w 88"/>
                  <a:gd name="T1" fmla="*/ 0 h 87"/>
                  <a:gd name="T2" fmla="*/ 88 w 88"/>
                  <a:gd name="T3" fmla="*/ 43 h 87"/>
                  <a:gd name="T4" fmla="*/ 44 w 88"/>
                  <a:gd name="T5" fmla="*/ 87 h 87"/>
                  <a:gd name="T6" fmla="*/ 0 w 88"/>
                  <a:gd name="T7" fmla="*/ 43 h 87"/>
                  <a:gd name="T8" fmla="*/ 44 w 88"/>
                  <a:gd name="T9" fmla="*/ 0 h 87"/>
                  <a:gd name="T10" fmla="*/ 0 60000 65536"/>
                  <a:gd name="T11" fmla="*/ 0 60000 65536"/>
                  <a:gd name="T12" fmla="*/ 0 60000 65536"/>
                  <a:gd name="T13" fmla="*/ 0 60000 65536"/>
                  <a:gd name="T14" fmla="*/ 0 60000 65536"/>
                  <a:gd name="T15" fmla="*/ 0 w 88"/>
                  <a:gd name="T16" fmla="*/ 0 h 87"/>
                  <a:gd name="T17" fmla="*/ 88 w 88"/>
                  <a:gd name="T18" fmla="*/ 87 h 87"/>
                </a:gdLst>
                <a:ahLst/>
                <a:cxnLst>
                  <a:cxn ang="T10">
                    <a:pos x="T0" y="T1"/>
                  </a:cxn>
                  <a:cxn ang="T11">
                    <a:pos x="T2" y="T3"/>
                  </a:cxn>
                  <a:cxn ang="T12">
                    <a:pos x="T4" y="T5"/>
                  </a:cxn>
                  <a:cxn ang="T13">
                    <a:pos x="T6" y="T7"/>
                  </a:cxn>
                  <a:cxn ang="T14">
                    <a:pos x="T8" y="T9"/>
                  </a:cxn>
                </a:cxnLst>
                <a:rect l="T15" t="T16" r="T17" b="T18"/>
                <a:pathLst>
                  <a:path w="88" h="87">
                    <a:moveTo>
                      <a:pt x="44" y="0"/>
                    </a:moveTo>
                    <a:lnTo>
                      <a:pt x="88" y="43"/>
                    </a:lnTo>
                    <a:lnTo>
                      <a:pt x="44" y="87"/>
                    </a:lnTo>
                    <a:lnTo>
                      <a:pt x="0" y="43"/>
                    </a:lnTo>
                    <a:lnTo>
                      <a:pt x="44" y="0"/>
                    </a:lnTo>
                    <a:close/>
                  </a:path>
                </a:pathLst>
              </a:custGeom>
              <a:solidFill>
                <a:srgbClr val="00FFFF"/>
              </a:solidFill>
              <a:ln w="9525">
                <a:solidFill>
                  <a:srgbClr val="000080"/>
                </a:solidFill>
                <a:round/>
                <a:headEnd/>
                <a:tailEnd/>
              </a:ln>
            </p:spPr>
            <p:txBody>
              <a:bodyPr/>
              <a:lstStyle/>
              <a:p>
                <a:pPr defTabSz="457189"/>
                <a:endParaRPr lang="en-US">
                  <a:solidFill>
                    <a:srgbClr val="000000"/>
                  </a:solidFill>
                </a:endParaRPr>
              </a:p>
            </p:txBody>
          </p:sp>
          <p:sp>
            <p:nvSpPr>
              <p:cNvPr id="30953" name="Freeform 2198"/>
              <p:cNvSpPr>
                <a:spLocks/>
              </p:cNvSpPr>
              <p:nvPr/>
            </p:nvSpPr>
            <p:spPr bwMode="auto">
              <a:xfrm>
                <a:off x="3143" y="3681"/>
                <a:ext cx="87" cy="87"/>
              </a:xfrm>
              <a:custGeom>
                <a:avLst/>
                <a:gdLst>
                  <a:gd name="T0" fmla="*/ 44 w 87"/>
                  <a:gd name="T1" fmla="*/ 0 h 87"/>
                  <a:gd name="T2" fmla="*/ 87 w 87"/>
                  <a:gd name="T3" fmla="*/ 44 h 87"/>
                  <a:gd name="T4" fmla="*/ 44 w 87"/>
                  <a:gd name="T5" fmla="*/ 87 h 87"/>
                  <a:gd name="T6" fmla="*/ 0 w 87"/>
                  <a:gd name="T7" fmla="*/ 44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4"/>
                    </a:lnTo>
                    <a:lnTo>
                      <a:pt x="44" y="87"/>
                    </a:lnTo>
                    <a:lnTo>
                      <a:pt x="0" y="44"/>
                    </a:lnTo>
                    <a:lnTo>
                      <a:pt x="44" y="0"/>
                    </a:lnTo>
                    <a:close/>
                  </a:path>
                </a:pathLst>
              </a:custGeom>
              <a:solidFill>
                <a:srgbClr val="00FFFF"/>
              </a:solidFill>
              <a:ln w="9525">
                <a:solidFill>
                  <a:srgbClr val="000080"/>
                </a:solidFill>
                <a:round/>
                <a:headEnd/>
                <a:tailEnd/>
              </a:ln>
            </p:spPr>
            <p:txBody>
              <a:bodyPr/>
              <a:lstStyle/>
              <a:p>
                <a:pPr defTabSz="457189"/>
                <a:endParaRPr lang="en-US">
                  <a:solidFill>
                    <a:srgbClr val="000000"/>
                  </a:solidFill>
                </a:endParaRPr>
              </a:p>
            </p:txBody>
          </p:sp>
          <p:sp>
            <p:nvSpPr>
              <p:cNvPr id="30954" name="Freeform 2199"/>
              <p:cNvSpPr>
                <a:spLocks/>
              </p:cNvSpPr>
              <p:nvPr/>
            </p:nvSpPr>
            <p:spPr bwMode="auto">
              <a:xfrm>
                <a:off x="2794" y="3275"/>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pPr defTabSz="457189"/>
                <a:endParaRPr lang="en-US">
                  <a:solidFill>
                    <a:srgbClr val="000000"/>
                  </a:solidFill>
                </a:endParaRPr>
              </a:p>
            </p:txBody>
          </p:sp>
          <p:sp>
            <p:nvSpPr>
              <p:cNvPr id="30955" name="Freeform 2200"/>
              <p:cNvSpPr>
                <a:spLocks/>
              </p:cNvSpPr>
              <p:nvPr/>
            </p:nvSpPr>
            <p:spPr bwMode="auto">
              <a:xfrm>
                <a:off x="2682" y="3170"/>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0080"/>
              </a:solidFill>
              <a:ln w="9525">
                <a:solidFill>
                  <a:srgbClr val="000080"/>
                </a:solidFill>
                <a:round/>
                <a:headEnd/>
                <a:tailEnd/>
              </a:ln>
            </p:spPr>
            <p:txBody>
              <a:bodyPr/>
              <a:lstStyle/>
              <a:p>
                <a:pPr defTabSz="457189"/>
                <a:endParaRPr lang="en-US">
                  <a:solidFill>
                    <a:srgbClr val="000000"/>
                  </a:solidFill>
                </a:endParaRPr>
              </a:p>
            </p:txBody>
          </p:sp>
          <p:sp>
            <p:nvSpPr>
              <p:cNvPr id="30956" name="Freeform 2201"/>
              <p:cNvSpPr>
                <a:spLocks/>
              </p:cNvSpPr>
              <p:nvPr/>
            </p:nvSpPr>
            <p:spPr bwMode="auto">
              <a:xfrm>
                <a:off x="3255" y="3478"/>
                <a:ext cx="88" cy="86"/>
              </a:xfrm>
              <a:custGeom>
                <a:avLst/>
                <a:gdLst>
                  <a:gd name="T0" fmla="*/ 44 w 88"/>
                  <a:gd name="T1" fmla="*/ 0 h 86"/>
                  <a:gd name="T2" fmla="*/ 88 w 88"/>
                  <a:gd name="T3" fmla="*/ 43 h 86"/>
                  <a:gd name="T4" fmla="*/ 44 w 88"/>
                  <a:gd name="T5" fmla="*/ 86 h 86"/>
                  <a:gd name="T6" fmla="*/ 0 w 88"/>
                  <a:gd name="T7" fmla="*/ 43 h 86"/>
                  <a:gd name="T8" fmla="*/ 44 w 88"/>
                  <a:gd name="T9" fmla="*/ 0 h 86"/>
                  <a:gd name="T10" fmla="*/ 0 60000 65536"/>
                  <a:gd name="T11" fmla="*/ 0 60000 65536"/>
                  <a:gd name="T12" fmla="*/ 0 60000 65536"/>
                  <a:gd name="T13" fmla="*/ 0 60000 65536"/>
                  <a:gd name="T14" fmla="*/ 0 60000 65536"/>
                  <a:gd name="T15" fmla="*/ 0 w 88"/>
                  <a:gd name="T16" fmla="*/ 0 h 86"/>
                  <a:gd name="T17" fmla="*/ 88 w 88"/>
                  <a:gd name="T18" fmla="*/ 86 h 86"/>
                </a:gdLst>
                <a:ahLst/>
                <a:cxnLst>
                  <a:cxn ang="T10">
                    <a:pos x="T0" y="T1"/>
                  </a:cxn>
                  <a:cxn ang="T11">
                    <a:pos x="T2" y="T3"/>
                  </a:cxn>
                  <a:cxn ang="T12">
                    <a:pos x="T4" y="T5"/>
                  </a:cxn>
                  <a:cxn ang="T13">
                    <a:pos x="T6" y="T7"/>
                  </a:cxn>
                  <a:cxn ang="T14">
                    <a:pos x="T8" y="T9"/>
                  </a:cxn>
                </a:cxnLst>
                <a:rect l="T15" t="T16" r="T17" b="T18"/>
                <a:pathLst>
                  <a:path w="88" h="86">
                    <a:moveTo>
                      <a:pt x="44" y="0"/>
                    </a:moveTo>
                    <a:lnTo>
                      <a:pt x="88" y="43"/>
                    </a:lnTo>
                    <a:lnTo>
                      <a:pt x="44" y="86"/>
                    </a:lnTo>
                    <a:lnTo>
                      <a:pt x="0" y="43"/>
                    </a:lnTo>
                    <a:lnTo>
                      <a:pt x="44" y="0"/>
                    </a:lnTo>
                    <a:close/>
                  </a:path>
                </a:pathLst>
              </a:custGeom>
              <a:solidFill>
                <a:srgbClr val="00FFFF"/>
              </a:solidFill>
              <a:ln w="9525">
                <a:solidFill>
                  <a:srgbClr val="000080"/>
                </a:solidFill>
                <a:round/>
                <a:headEnd/>
                <a:tailEnd/>
              </a:ln>
            </p:spPr>
            <p:txBody>
              <a:bodyPr/>
              <a:lstStyle/>
              <a:p>
                <a:pPr defTabSz="457189"/>
                <a:endParaRPr lang="en-US">
                  <a:solidFill>
                    <a:srgbClr val="000000"/>
                  </a:solidFill>
                </a:endParaRPr>
              </a:p>
            </p:txBody>
          </p:sp>
          <p:sp>
            <p:nvSpPr>
              <p:cNvPr id="30957" name="Freeform 2202"/>
              <p:cNvSpPr>
                <a:spLocks/>
              </p:cNvSpPr>
              <p:nvPr/>
            </p:nvSpPr>
            <p:spPr bwMode="auto">
              <a:xfrm>
                <a:off x="3143" y="3577"/>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chemeClr val="accent1"/>
              </a:solidFill>
              <a:ln w="9525">
                <a:solidFill>
                  <a:srgbClr val="000080"/>
                </a:solidFill>
                <a:round/>
                <a:headEnd/>
                <a:tailEnd/>
              </a:ln>
            </p:spPr>
            <p:txBody>
              <a:bodyPr/>
              <a:lstStyle/>
              <a:p>
                <a:pPr defTabSz="457189"/>
                <a:endParaRPr lang="en-US">
                  <a:solidFill>
                    <a:srgbClr val="000000"/>
                  </a:solidFill>
                </a:endParaRPr>
              </a:p>
            </p:txBody>
          </p:sp>
          <p:sp>
            <p:nvSpPr>
              <p:cNvPr id="30958" name="Freeform 2203"/>
              <p:cNvSpPr>
                <a:spLocks/>
              </p:cNvSpPr>
              <p:nvPr/>
            </p:nvSpPr>
            <p:spPr bwMode="auto">
              <a:xfrm>
                <a:off x="3143" y="3373"/>
                <a:ext cx="87" cy="87"/>
              </a:xfrm>
              <a:custGeom>
                <a:avLst/>
                <a:gdLst>
                  <a:gd name="T0" fmla="*/ 44 w 87"/>
                  <a:gd name="T1" fmla="*/ 0 h 87"/>
                  <a:gd name="T2" fmla="*/ 87 w 87"/>
                  <a:gd name="T3" fmla="*/ 43 h 87"/>
                  <a:gd name="T4" fmla="*/ 44 w 87"/>
                  <a:gd name="T5" fmla="*/ 87 h 87"/>
                  <a:gd name="T6" fmla="*/ 0 w 87"/>
                  <a:gd name="T7" fmla="*/ 43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3"/>
                    </a:lnTo>
                    <a:lnTo>
                      <a:pt x="44" y="87"/>
                    </a:lnTo>
                    <a:lnTo>
                      <a:pt x="0" y="43"/>
                    </a:lnTo>
                    <a:lnTo>
                      <a:pt x="44" y="0"/>
                    </a:lnTo>
                    <a:close/>
                  </a:path>
                </a:pathLst>
              </a:custGeom>
              <a:solidFill>
                <a:srgbClr val="00FFFF"/>
              </a:solidFill>
              <a:ln w="9525">
                <a:solidFill>
                  <a:srgbClr val="000080"/>
                </a:solidFill>
                <a:round/>
                <a:headEnd/>
                <a:tailEnd/>
              </a:ln>
            </p:spPr>
            <p:txBody>
              <a:bodyPr/>
              <a:lstStyle/>
              <a:p>
                <a:pPr defTabSz="457189"/>
                <a:endParaRPr lang="en-US">
                  <a:solidFill>
                    <a:srgbClr val="000000"/>
                  </a:solidFill>
                </a:endParaRPr>
              </a:p>
            </p:txBody>
          </p:sp>
          <p:sp>
            <p:nvSpPr>
              <p:cNvPr id="30959" name="Rectangle 2204"/>
              <p:cNvSpPr>
                <a:spLocks noChangeArrowheads="1"/>
              </p:cNvSpPr>
              <p:nvPr/>
            </p:nvSpPr>
            <p:spPr bwMode="auto">
              <a:xfrm>
                <a:off x="2326" y="4008"/>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0</a:t>
                </a:r>
                <a:endParaRPr lang="ko-KR" altLang="en-US" sz="1800">
                  <a:solidFill>
                    <a:srgbClr val="000000"/>
                  </a:solidFill>
                  <a:ea typeface="Gulim" panose="020B0600000101010101" pitchFamily="34" charset="-127"/>
                </a:endParaRPr>
              </a:p>
            </p:txBody>
          </p:sp>
          <p:sp>
            <p:nvSpPr>
              <p:cNvPr id="30960" name="Rectangle 2205"/>
              <p:cNvSpPr>
                <a:spLocks noChangeArrowheads="1"/>
              </p:cNvSpPr>
              <p:nvPr/>
            </p:nvSpPr>
            <p:spPr bwMode="auto">
              <a:xfrm>
                <a:off x="2326" y="391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a:t>
                </a:r>
                <a:endParaRPr lang="ko-KR" altLang="en-US" sz="1800">
                  <a:solidFill>
                    <a:srgbClr val="000000"/>
                  </a:solidFill>
                  <a:ea typeface="Gulim" panose="020B0600000101010101" pitchFamily="34" charset="-127"/>
                </a:endParaRPr>
              </a:p>
            </p:txBody>
          </p:sp>
          <p:sp>
            <p:nvSpPr>
              <p:cNvPr id="30961" name="Rectangle 2206"/>
              <p:cNvSpPr>
                <a:spLocks noChangeArrowheads="1"/>
              </p:cNvSpPr>
              <p:nvPr/>
            </p:nvSpPr>
            <p:spPr bwMode="auto">
              <a:xfrm>
                <a:off x="2326" y="3805"/>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2</a:t>
                </a:r>
                <a:endParaRPr lang="ko-KR" altLang="en-US" sz="1800">
                  <a:solidFill>
                    <a:srgbClr val="000000"/>
                  </a:solidFill>
                  <a:ea typeface="Gulim" panose="020B0600000101010101" pitchFamily="34" charset="-127"/>
                </a:endParaRPr>
              </a:p>
            </p:txBody>
          </p:sp>
          <p:sp>
            <p:nvSpPr>
              <p:cNvPr id="30962" name="Rectangle 2207"/>
              <p:cNvSpPr>
                <a:spLocks noChangeArrowheads="1"/>
              </p:cNvSpPr>
              <p:nvPr/>
            </p:nvSpPr>
            <p:spPr bwMode="auto">
              <a:xfrm>
                <a:off x="2326" y="3706"/>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3</a:t>
                </a:r>
                <a:endParaRPr lang="ko-KR" altLang="en-US" sz="1800">
                  <a:solidFill>
                    <a:srgbClr val="000000"/>
                  </a:solidFill>
                  <a:ea typeface="Gulim" panose="020B0600000101010101" pitchFamily="34" charset="-127"/>
                </a:endParaRPr>
              </a:p>
            </p:txBody>
          </p:sp>
          <p:sp>
            <p:nvSpPr>
              <p:cNvPr id="30963" name="Rectangle 2208"/>
              <p:cNvSpPr>
                <a:spLocks noChangeArrowheads="1"/>
              </p:cNvSpPr>
              <p:nvPr/>
            </p:nvSpPr>
            <p:spPr bwMode="auto">
              <a:xfrm>
                <a:off x="2326" y="3601"/>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4</a:t>
                </a:r>
                <a:endParaRPr lang="ko-KR" altLang="en-US" sz="1800">
                  <a:solidFill>
                    <a:srgbClr val="000000"/>
                  </a:solidFill>
                  <a:ea typeface="Gulim" panose="020B0600000101010101" pitchFamily="34" charset="-127"/>
                </a:endParaRPr>
              </a:p>
            </p:txBody>
          </p:sp>
          <p:sp>
            <p:nvSpPr>
              <p:cNvPr id="30964" name="Rectangle 2209"/>
              <p:cNvSpPr>
                <a:spLocks noChangeArrowheads="1"/>
              </p:cNvSpPr>
              <p:nvPr/>
            </p:nvSpPr>
            <p:spPr bwMode="auto">
              <a:xfrm>
                <a:off x="2326" y="3503"/>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5</a:t>
                </a:r>
                <a:endParaRPr lang="ko-KR" altLang="en-US" sz="1800">
                  <a:solidFill>
                    <a:srgbClr val="000000"/>
                  </a:solidFill>
                  <a:ea typeface="Gulim" panose="020B0600000101010101" pitchFamily="34" charset="-127"/>
                </a:endParaRPr>
              </a:p>
            </p:txBody>
          </p:sp>
          <p:sp>
            <p:nvSpPr>
              <p:cNvPr id="30965" name="Rectangle 2210"/>
              <p:cNvSpPr>
                <a:spLocks noChangeArrowheads="1"/>
              </p:cNvSpPr>
              <p:nvPr/>
            </p:nvSpPr>
            <p:spPr bwMode="auto">
              <a:xfrm>
                <a:off x="2326" y="3398"/>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6</a:t>
                </a:r>
                <a:endParaRPr lang="ko-KR" altLang="en-US" sz="1800">
                  <a:solidFill>
                    <a:srgbClr val="000000"/>
                  </a:solidFill>
                  <a:ea typeface="Gulim" panose="020B0600000101010101" pitchFamily="34" charset="-127"/>
                </a:endParaRPr>
              </a:p>
            </p:txBody>
          </p:sp>
          <p:sp>
            <p:nvSpPr>
              <p:cNvPr id="30966" name="Rectangle 2211"/>
              <p:cNvSpPr>
                <a:spLocks noChangeArrowheads="1"/>
              </p:cNvSpPr>
              <p:nvPr/>
            </p:nvSpPr>
            <p:spPr bwMode="auto">
              <a:xfrm>
                <a:off x="2326" y="3299"/>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7</a:t>
                </a:r>
                <a:endParaRPr lang="ko-KR" altLang="en-US" sz="1800">
                  <a:solidFill>
                    <a:srgbClr val="000000"/>
                  </a:solidFill>
                  <a:ea typeface="Gulim" panose="020B0600000101010101" pitchFamily="34" charset="-127"/>
                </a:endParaRPr>
              </a:p>
            </p:txBody>
          </p:sp>
          <p:sp>
            <p:nvSpPr>
              <p:cNvPr id="30967" name="Rectangle 2212"/>
              <p:cNvSpPr>
                <a:spLocks noChangeArrowheads="1"/>
              </p:cNvSpPr>
              <p:nvPr/>
            </p:nvSpPr>
            <p:spPr bwMode="auto">
              <a:xfrm>
                <a:off x="2326" y="3194"/>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8</a:t>
                </a:r>
                <a:endParaRPr lang="ko-KR" altLang="en-US" sz="1800">
                  <a:solidFill>
                    <a:srgbClr val="000000"/>
                  </a:solidFill>
                  <a:ea typeface="Gulim" panose="020B0600000101010101" pitchFamily="34" charset="-127"/>
                </a:endParaRPr>
              </a:p>
            </p:txBody>
          </p:sp>
          <p:sp>
            <p:nvSpPr>
              <p:cNvPr id="30968" name="Rectangle 2213"/>
              <p:cNvSpPr>
                <a:spLocks noChangeArrowheads="1"/>
              </p:cNvSpPr>
              <p:nvPr/>
            </p:nvSpPr>
            <p:spPr bwMode="auto">
              <a:xfrm>
                <a:off x="2326" y="3096"/>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9</a:t>
                </a:r>
                <a:endParaRPr lang="ko-KR" altLang="en-US" sz="1800">
                  <a:solidFill>
                    <a:srgbClr val="000000"/>
                  </a:solidFill>
                  <a:ea typeface="Gulim" panose="020B0600000101010101" pitchFamily="34" charset="-127"/>
                </a:endParaRPr>
              </a:p>
            </p:txBody>
          </p:sp>
          <p:sp>
            <p:nvSpPr>
              <p:cNvPr id="30969" name="Rectangle 2214"/>
              <p:cNvSpPr>
                <a:spLocks noChangeArrowheads="1"/>
              </p:cNvSpPr>
              <p:nvPr/>
            </p:nvSpPr>
            <p:spPr bwMode="auto">
              <a:xfrm>
                <a:off x="2308" y="2991"/>
                <a:ext cx="4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10</a:t>
                </a:r>
                <a:endParaRPr lang="ko-KR" altLang="en-US" sz="1800">
                  <a:solidFill>
                    <a:srgbClr val="000000"/>
                  </a:solidFill>
                  <a:ea typeface="Gulim" panose="020B0600000101010101" pitchFamily="34" charset="-127"/>
                </a:endParaRPr>
              </a:p>
            </p:txBody>
          </p:sp>
          <p:sp>
            <p:nvSpPr>
              <p:cNvPr id="30970" name="Rectangle 2215"/>
              <p:cNvSpPr>
                <a:spLocks noChangeArrowheads="1"/>
              </p:cNvSpPr>
              <p:nvPr/>
            </p:nvSpPr>
            <p:spPr bwMode="auto">
              <a:xfrm>
                <a:off x="2370"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0</a:t>
                </a:r>
                <a:endParaRPr lang="ko-KR" altLang="en-US" sz="1800">
                  <a:solidFill>
                    <a:srgbClr val="000000"/>
                  </a:solidFill>
                  <a:ea typeface="Gulim" panose="020B0600000101010101" pitchFamily="34" charset="-127"/>
                </a:endParaRPr>
              </a:p>
            </p:txBody>
          </p:sp>
          <p:sp>
            <p:nvSpPr>
              <p:cNvPr id="30971" name="Rectangle 2216"/>
              <p:cNvSpPr>
                <a:spLocks noChangeArrowheads="1"/>
              </p:cNvSpPr>
              <p:nvPr/>
            </p:nvSpPr>
            <p:spPr bwMode="auto">
              <a:xfrm>
                <a:off x="2489"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a:t>
                </a:r>
                <a:endParaRPr lang="ko-KR" altLang="en-US" sz="1800">
                  <a:solidFill>
                    <a:srgbClr val="000000"/>
                  </a:solidFill>
                  <a:ea typeface="Gulim" panose="020B0600000101010101" pitchFamily="34" charset="-127"/>
                </a:endParaRPr>
              </a:p>
            </p:txBody>
          </p:sp>
          <p:sp>
            <p:nvSpPr>
              <p:cNvPr id="30972" name="Rectangle 2217"/>
              <p:cNvSpPr>
                <a:spLocks noChangeArrowheads="1"/>
              </p:cNvSpPr>
              <p:nvPr/>
            </p:nvSpPr>
            <p:spPr bwMode="auto">
              <a:xfrm>
                <a:off x="2601"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2</a:t>
                </a:r>
                <a:endParaRPr lang="ko-KR" altLang="en-US" sz="1800">
                  <a:solidFill>
                    <a:srgbClr val="000000"/>
                  </a:solidFill>
                  <a:ea typeface="Gulim" panose="020B0600000101010101" pitchFamily="34" charset="-127"/>
                </a:endParaRPr>
              </a:p>
            </p:txBody>
          </p:sp>
          <p:sp>
            <p:nvSpPr>
              <p:cNvPr id="30973" name="Rectangle 2218"/>
              <p:cNvSpPr>
                <a:spLocks noChangeArrowheads="1"/>
              </p:cNvSpPr>
              <p:nvPr/>
            </p:nvSpPr>
            <p:spPr bwMode="auto">
              <a:xfrm>
                <a:off x="2719"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3</a:t>
                </a:r>
                <a:endParaRPr lang="ko-KR" altLang="en-US" sz="1800">
                  <a:solidFill>
                    <a:srgbClr val="000000"/>
                  </a:solidFill>
                  <a:ea typeface="Gulim" panose="020B0600000101010101" pitchFamily="34" charset="-127"/>
                </a:endParaRPr>
              </a:p>
            </p:txBody>
          </p:sp>
          <p:sp>
            <p:nvSpPr>
              <p:cNvPr id="30974" name="Rectangle 2219"/>
              <p:cNvSpPr>
                <a:spLocks noChangeArrowheads="1"/>
              </p:cNvSpPr>
              <p:nvPr/>
            </p:nvSpPr>
            <p:spPr bwMode="auto">
              <a:xfrm>
                <a:off x="2831"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4</a:t>
                </a:r>
                <a:endParaRPr lang="ko-KR" altLang="en-US" sz="1800">
                  <a:solidFill>
                    <a:srgbClr val="000000"/>
                  </a:solidFill>
                  <a:ea typeface="Gulim" panose="020B0600000101010101" pitchFamily="34" charset="-127"/>
                </a:endParaRPr>
              </a:p>
            </p:txBody>
          </p:sp>
          <p:sp>
            <p:nvSpPr>
              <p:cNvPr id="30975" name="Rectangle 2220"/>
              <p:cNvSpPr>
                <a:spLocks noChangeArrowheads="1"/>
              </p:cNvSpPr>
              <p:nvPr/>
            </p:nvSpPr>
            <p:spPr bwMode="auto">
              <a:xfrm>
                <a:off x="2950"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5</a:t>
                </a:r>
                <a:endParaRPr lang="ko-KR" altLang="en-US" sz="1800">
                  <a:solidFill>
                    <a:srgbClr val="000000"/>
                  </a:solidFill>
                  <a:ea typeface="Gulim" panose="020B0600000101010101" pitchFamily="34" charset="-127"/>
                </a:endParaRPr>
              </a:p>
            </p:txBody>
          </p:sp>
          <p:sp>
            <p:nvSpPr>
              <p:cNvPr id="30976" name="Rectangle 2221"/>
              <p:cNvSpPr>
                <a:spLocks noChangeArrowheads="1"/>
              </p:cNvSpPr>
              <p:nvPr/>
            </p:nvSpPr>
            <p:spPr bwMode="auto">
              <a:xfrm>
                <a:off x="3062"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6</a:t>
                </a:r>
                <a:endParaRPr lang="ko-KR" altLang="en-US" sz="1800">
                  <a:solidFill>
                    <a:srgbClr val="000000"/>
                  </a:solidFill>
                  <a:ea typeface="Gulim" panose="020B0600000101010101" pitchFamily="34" charset="-127"/>
                </a:endParaRPr>
              </a:p>
            </p:txBody>
          </p:sp>
          <p:sp>
            <p:nvSpPr>
              <p:cNvPr id="30977" name="Rectangle 2222"/>
              <p:cNvSpPr>
                <a:spLocks noChangeArrowheads="1"/>
              </p:cNvSpPr>
              <p:nvPr/>
            </p:nvSpPr>
            <p:spPr bwMode="auto">
              <a:xfrm>
                <a:off x="3180"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7</a:t>
                </a:r>
                <a:endParaRPr lang="ko-KR" altLang="en-US" sz="1800">
                  <a:solidFill>
                    <a:srgbClr val="000000"/>
                  </a:solidFill>
                  <a:ea typeface="Gulim" panose="020B0600000101010101" pitchFamily="34" charset="-127"/>
                </a:endParaRPr>
              </a:p>
            </p:txBody>
          </p:sp>
          <p:sp>
            <p:nvSpPr>
              <p:cNvPr id="30978" name="Rectangle 2223"/>
              <p:cNvSpPr>
                <a:spLocks noChangeArrowheads="1"/>
              </p:cNvSpPr>
              <p:nvPr/>
            </p:nvSpPr>
            <p:spPr bwMode="auto">
              <a:xfrm>
                <a:off x="3293"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8</a:t>
                </a:r>
                <a:endParaRPr lang="ko-KR" altLang="en-US" sz="1800">
                  <a:solidFill>
                    <a:srgbClr val="000000"/>
                  </a:solidFill>
                  <a:ea typeface="Gulim" panose="020B0600000101010101" pitchFamily="34" charset="-127"/>
                </a:endParaRPr>
              </a:p>
            </p:txBody>
          </p:sp>
          <p:sp>
            <p:nvSpPr>
              <p:cNvPr id="30979" name="Rectangle 2224"/>
              <p:cNvSpPr>
                <a:spLocks noChangeArrowheads="1"/>
              </p:cNvSpPr>
              <p:nvPr/>
            </p:nvSpPr>
            <p:spPr bwMode="auto">
              <a:xfrm>
                <a:off x="3411"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9</a:t>
                </a:r>
                <a:endParaRPr lang="ko-KR" altLang="en-US" sz="1800">
                  <a:solidFill>
                    <a:srgbClr val="000000"/>
                  </a:solidFill>
                  <a:ea typeface="Gulim" panose="020B0600000101010101" pitchFamily="34" charset="-127"/>
                </a:endParaRPr>
              </a:p>
            </p:txBody>
          </p:sp>
          <p:sp>
            <p:nvSpPr>
              <p:cNvPr id="30980" name="Rectangle 2225"/>
              <p:cNvSpPr>
                <a:spLocks noChangeArrowheads="1"/>
              </p:cNvSpPr>
              <p:nvPr/>
            </p:nvSpPr>
            <p:spPr bwMode="auto">
              <a:xfrm>
                <a:off x="3511" y="4070"/>
                <a:ext cx="4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10</a:t>
                </a:r>
                <a:endParaRPr lang="ko-KR" altLang="en-US" sz="1800">
                  <a:solidFill>
                    <a:srgbClr val="000000"/>
                  </a:solidFill>
                  <a:ea typeface="Gulim" panose="020B0600000101010101" pitchFamily="34" charset="-127"/>
                </a:endParaRPr>
              </a:p>
            </p:txBody>
          </p:sp>
          <p:sp>
            <p:nvSpPr>
              <p:cNvPr id="30981" name="Rectangle 2226"/>
              <p:cNvSpPr>
                <a:spLocks noChangeArrowheads="1"/>
              </p:cNvSpPr>
              <p:nvPr/>
            </p:nvSpPr>
            <p:spPr bwMode="auto">
              <a:xfrm>
                <a:off x="2233" y="2905"/>
                <a:ext cx="1371" cy="128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endParaRPr lang="zh-CN" altLang="zh-CN" sz="1800">
                  <a:solidFill>
                    <a:srgbClr val="000000"/>
                  </a:solidFill>
                </a:endParaRPr>
              </a:p>
            </p:txBody>
          </p:sp>
          <p:sp>
            <p:nvSpPr>
              <p:cNvPr id="30982" name="Line 2227"/>
              <p:cNvSpPr>
                <a:spLocks noChangeShapeType="1"/>
              </p:cNvSpPr>
              <p:nvPr/>
            </p:nvSpPr>
            <p:spPr bwMode="auto">
              <a:xfrm>
                <a:off x="3181" y="3456"/>
                <a:ext cx="0" cy="1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defTabSz="457189"/>
                <a:endParaRPr lang="en-US">
                  <a:solidFill>
                    <a:srgbClr val="000000"/>
                  </a:solidFill>
                </a:endParaRPr>
              </a:p>
            </p:txBody>
          </p:sp>
          <p:sp>
            <p:nvSpPr>
              <p:cNvPr id="30983" name="Freeform 2228"/>
              <p:cNvSpPr>
                <a:spLocks/>
              </p:cNvSpPr>
              <p:nvPr/>
            </p:nvSpPr>
            <p:spPr bwMode="auto">
              <a:xfrm>
                <a:off x="3021" y="3576"/>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pPr defTabSz="457189"/>
                <a:endParaRPr lang="en-US">
                  <a:solidFill>
                    <a:srgbClr val="000000"/>
                  </a:solidFill>
                </a:endParaRPr>
              </a:p>
            </p:txBody>
          </p:sp>
        </p:grpSp>
        <p:sp>
          <p:nvSpPr>
            <p:cNvPr id="30819" name="Line 2231"/>
            <p:cNvSpPr>
              <a:spLocks noChangeShapeType="1"/>
            </p:cNvSpPr>
            <p:nvPr/>
          </p:nvSpPr>
          <p:spPr bwMode="auto">
            <a:xfrm flipH="1" flipV="1">
              <a:off x="6646369" y="3901969"/>
              <a:ext cx="5255" cy="579186"/>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defTabSz="457189"/>
              <a:endParaRPr lang="en-US">
                <a:solidFill>
                  <a:srgbClr val="000000"/>
                </a:solidFill>
              </a:endParaRPr>
            </a:p>
          </p:txBody>
        </p:sp>
        <p:sp>
          <p:nvSpPr>
            <p:cNvPr id="30820" name="Text Box 2232"/>
            <p:cNvSpPr txBox="1">
              <a:spLocks noChangeArrowheads="1"/>
            </p:cNvSpPr>
            <p:nvPr/>
          </p:nvSpPr>
          <p:spPr bwMode="auto">
            <a:xfrm>
              <a:off x="3886200" y="4977258"/>
              <a:ext cx="1219200"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50000"/>
                </a:spcBef>
                <a:buClrTx/>
                <a:buSzTx/>
                <a:buFontTx/>
                <a:buNone/>
              </a:pPr>
              <a:r>
                <a:rPr lang="en-US" altLang="ko-KR" sz="1400" dirty="0">
                  <a:solidFill>
                    <a:srgbClr val="000000"/>
                  </a:solidFill>
                  <a:ea typeface="Gulim" panose="020B0600000101010101" pitchFamily="34" charset="-127"/>
                </a:rPr>
                <a:t>Swapping O and </a:t>
              </a:r>
              <a:r>
                <a:rPr lang="en-US" altLang="ko-KR" sz="1400" dirty="0" err="1">
                  <a:solidFill>
                    <a:srgbClr val="000000"/>
                  </a:solidFill>
                  <a:ea typeface="Gulim" panose="020B0600000101010101" pitchFamily="34" charset="-127"/>
                </a:rPr>
                <a:t>O</a:t>
              </a:r>
              <a:r>
                <a:rPr lang="en-US" altLang="ko-KR" sz="1400" baseline="-25000" dirty="0" err="1">
                  <a:solidFill>
                    <a:srgbClr val="000000"/>
                  </a:solidFill>
                  <a:ea typeface="Gulim" panose="020B0600000101010101" pitchFamily="34" charset="-127"/>
                </a:rPr>
                <a:t>ramdom</a:t>
              </a:r>
              <a:r>
                <a:rPr lang="en-US" altLang="ko-KR" sz="1400" baseline="-25000" dirty="0">
                  <a:solidFill>
                    <a:srgbClr val="000000"/>
                  </a:solidFill>
                  <a:ea typeface="Gulim" panose="020B0600000101010101" pitchFamily="34" charset="-127"/>
                </a:rPr>
                <a:t> </a:t>
              </a:r>
            </a:p>
            <a:p>
              <a:pPr defTabSz="457189" eaLnBrk="1" hangingPunct="1">
                <a:spcBef>
                  <a:spcPct val="50000"/>
                </a:spcBef>
                <a:buClrTx/>
                <a:buSzTx/>
                <a:buFontTx/>
                <a:buNone/>
              </a:pPr>
              <a:r>
                <a:rPr lang="en-US" altLang="ko-KR" sz="1400" dirty="0">
                  <a:solidFill>
                    <a:srgbClr val="000000"/>
                  </a:solidFill>
                  <a:ea typeface="Gulim" panose="020B0600000101010101" pitchFamily="34" charset="-127"/>
                </a:rPr>
                <a:t>If quality is </a:t>
              </a:r>
              <a:r>
                <a:rPr lang="en-US" altLang="ko-KR" sz="1400" dirty="0" smtClean="0">
                  <a:solidFill>
                    <a:srgbClr val="000000"/>
                  </a:solidFill>
                  <a:ea typeface="Gulim" panose="020B0600000101010101" pitchFamily="34" charset="-127"/>
                </a:rPr>
                <a:t>improved</a:t>
              </a:r>
              <a:endParaRPr lang="en-US" altLang="ko-KR" sz="1400" dirty="0">
                <a:solidFill>
                  <a:srgbClr val="000000"/>
                </a:solidFill>
                <a:ea typeface="Gulim" panose="020B0600000101010101" pitchFamily="34" charset="-127"/>
              </a:endParaRPr>
            </a:p>
          </p:txBody>
        </p:sp>
      </p:grpSp>
      <p:sp>
        <p:nvSpPr>
          <p:cNvPr id="30821" name="Text Box 2233"/>
          <p:cNvSpPr txBox="1">
            <a:spLocks noChangeArrowheads="1"/>
          </p:cNvSpPr>
          <p:nvPr/>
        </p:nvSpPr>
        <p:spPr bwMode="auto">
          <a:xfrm>
            <a:off x="71145" y="4320250"/>
            <a:ext cx="3865758" cy="2240613"/>
          </a:xfrm>
          <a:prstGeom prst="rect">
            <a:avLst/>
          </a:prstGeom>
          <a:solidFill>
            <a:srgbClr val="F0CDBC"/>
          </a:solidFill>
          <a:ln>
            <a:noFill/>
          </a:ln>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lvl="2" indent="0" defTabSz="457189">
              <a:lnSpc>
                <a:spcPct val="120000"/>
              </a:lnSpc>
              <a:spcBef>
                <a:spcPts val="300"/>
              </a:spcBef>
              <a:buClr>
                <a:srgbClr val="8C8C8C"/>
              </a:buClr>
              <a:buSzPct val="60000"/>
              <a:buFont typeface="Wingdings" panose="05000000000000000000" pitchFamily="2" charset="2"/>
              <a:buNone/>
            </a:pPr>
            <a:r>
              <a:rPr lang="en-US" altLang="zh-CN" sz="1800" dirty="0" smtClean="0">
                <a:solidFill>
                  <a:srgbClr val="000000"/>
                </a:solidFill>
                <a:latin typeface="Calibri"/>
              </a:rPr>
              <a:t>Select initial </a:t>
            </a:r>
            <a:r>
              <a:rPr lang="en-US" altLang="zh-CN" sz="1800" i="1" dirty="0" smtClean="0">
                <a:solidFill>
                  <a:srgbClr val="000000"/>
                </a:solidFill>
                <a:latin typeface="Calibri"/>
              </a:rPr>
              <a:t>K </a:t>
            </a:r>
            <a:r>
              <a:rPr lang="en-US" altLang="zh-CN" sz="1800" i="1" dirty="0" err="1" smtClean="0">
                <a:solidFill>
                  <a:srgbClr val="000000"/>
                </a:solidFill>
                <a:latin typeface="Calibri"/>
              </a:rPr>
              <a:t>medoids</a:t>
            </a:r>
            <a:r>
              <a:rPr lang="en-US" altLang="zh-CN" sz="1800" i="1" dirty="0" smtClean="0">
                <a:solidFill>
                  <a:srgbClr val="000000"/>
                </a:solidFill>
                <a:latin typeface="Calibri"/>
              </a:rPr>
              <a:t> </a:t>
            </a:r>
            <a:r>
              <a:rPr lang="en-US" altLang="zh-CN" sz="1800" dirty="0" smtClean="0">
                <a:solidFill>
                  <a:srgbClr val="000000"/>
                </a:solidFill>
                <a:latin typeface="Calibri"/>
              </a:rPr>
              <a:t>randomly</a:t>
            </a:r>
          </a:p>
          <a:p>
            <a:pPr defTabSz="457189">
              <a:lnSpc>
                <a:spcPct val="120000"/>
              </a:lnSpc>
              <a:spcBef>
                <a:spcPts val="300"/>
              </a:spcBef>
              <a:buClr>
                <a:srgbClr val="8C8C8C"/>
              </a:buClr>
              <a:buFont typeface="Wingdings" panose="05000000000000000000" pitchFamily="2" charset="2"/>
              <a:buNone/>
            </a:pPr>
            <a:r>
              <a:rPr lang="en-US" altLang="zh-CN" sz="1800" b="1" dirty="0" smtClean="0">
                <a:solidFill>
                  <a:srgbClr val="000000"/>
                </a:solidFill>
                <a:latin typeface="Calibri"/>
              </a:rPr>
              <a:t>Repeat</a:t>
            </a:r>
          </a:p>
          <a:p>
            <a:pPr marL="457200" lvl="1" indent="0" defTabSz="457189">
              <a:lnSpc>
                <a:spcPct val="120000"/>
              </a:lnSpc>
              <a:spcBef>
                <a:spcPts val="300"/>
              </a:spcBef>
              <a:buClr>
                <a:srgbClr val="2998E3"/>
              </a:buClr>
              <a:buFont typeface="Wingdings" panose="05000000000000000000" pitchFamily="2" charset="2"/>
              <a:buNone/>
            </a:pPr>
            <a:r>
              <a:rPr lang="en-US" altLang="zh-CN" sz="1800" dirty="0" smtClean="0">
                <a:solidFill>
                  <a:srgbClr val="000000"/>
                </a:solidFill>
                <a:latin typeface="Calibri"/>
              </a:rPr>
              <a:t>Object re-assignment</a:t>
            </a:r>
          </a:p>
          <a:p>
            <a:pPr marL="457200" lvl="1" indent="0" defTabSz="457189">
              <a:lnSpc>
                <a:spcPct val="120000"/>
              </a:lnSpc>
              <a:spcBef>
                <a:spcPts val="300"/>
              </a:spcBef>
              <a:buClr>
                <a:srgbClr val="2998E3"/>
              </a:buClr>
              <a:buFont typeface="Wingdings" panose="05000000000000000000" pitchFamily="2" charset="2"/>
              <a:buNone/>
            </a:pPr>
            <a:r>
              <a:rPr lang="en-US" altLang="zh-CN" sz="1800" dirty="0" smtClean="0">
                <a:solidFill>
                  <a:srgbClr val="000000"/>
                </a:solidFill>
                <a:latin typeface="Calibri"/>
              </a:rPr>
              <a:t>Swap </a:t>
            </a:r>
            <a:r>
              <a:rPr lang="en-US" altLang="zh-CN" sz="1800" dirty="0" err="1" smtClean="0">
                <a:solidFill>
                  <a:srgbClr val="000000"/>
                </a:solidFill>
                <a:latin typeface="Calibri"/>
              </a:rPr>
              <a:t>medoid</a:t>
            </a:r>
            <a:r>
              <a:rPr lang="en-US" altLang="zh-CN" sz="1800" dirty="0" smtClean="0">
                <a:solidFill>
                  <a:srgbClr val="000000"/>
                </a:solidFill>
                <a:latin typeface="Calibri"/>
              </a:rPr>
              <a:t> </a:t>
            </a:r>
            <a:r>
              <a:rPr lang="en-US" altLang="zh-CN" sz="1800" i="1" dirty="0" smtClean="0">
                <a:solidFill>
                  <a:srgbClr val="000000"/>
                </a:solidFill>
                <a:latin typeface="Calibri"/>
              </a:rPr>
              <a:t>m</a:t>
            </a:r>
            <a:r>
              <a:rPr lang="en-US" altLang="zh-CN" sz="1800" dirty="0" smtClean="0">
                <a:solidFill>
                  <a:srgbClr val="000000"/>
                </a:solidFill>
                <a:latin typeface="Calibri"/>
              </a:rPr>
              <a:t> with </a:t>
            </a:r>
            <a:r>
              <a:rPr lang="en-US" altLang="zh-CN" sz="1800" i="1" dirty="0" err="1">
                <a:solidFill>
                  <a:srgbClr val="000000"/>
                </a:solidFill>
                <a:latin typeface="Calibri"/>
              </a:rPr>
              <a:t>o</a:t>
            </a:r>
            <a:r>
              <a:rPr lang="en-US" altLang="zh-CN" sz="1800" i="1" baseline="-25000" dirty="0" err="1">
                <a:solidFill>
                  <a:srgbClr val="000000"/>
                </a:solidFill>
                <a:latin typeface="Calibri"/>
              </a:rPr>
              <a:t>i</a:t>
            </a:r>
            <a:r>
              <a:rPr lang="en-US" altLang="zh-CN" sz="1800" i="1" dirty="0">
                <a:solidFill>
                  <a:srgbClr val="000000"/>
                </a:solidFill>
                <a:latin typeface="Calibri"/>
              </a:rPr>
              <a:t> </a:t>
            </a:r>
            <a:r>
              <a:rPr lang="en-US" altLang="zh-CN" sz="1800" dirty="0" smtClean="0">
                <a:solidFill>
                  <a:srgbClr val="000000"/>
                </a:solidFill>
                <a:latin typeface="Calibri"/>
              </a:rPr>
              <a:t>if it improves the clustering</a:t>
            </a:r>
            <a:r>
              <a:rPr lang="en-US" altLang="zh-CN" sz="1800" dirty="0">
                <a:solidFill>
                  <a:srgbClr val="000000"/>
                </a:solidFill>
                <a:latin typeface="Calibri"/>
              </a:rPr>
              <a:t> </a:t>
            </a:r>
            <a:r>
              <a:rPr lang="en-US" altLang="zh-CN" sz="1800" dirty="0" smtClean="0">
                <a:solidFill>
                  <a:srgbClr val="000000"/>
                </a:solidFill>
                <a:latin typeface="Calibri"/>
              </a:rPr>
              <a:t>quality </a:t>
            </a:r>
          </a:p>
          <a:p>
            <a:pPr indent="-285750" defTabSz="457189">
              <a:lnSpc>
                <a:spcPct val="120000"/>
              </a:lnSpc>
              <a:spcBef>
                <a:spcPts val="300"/>
              </a:spcBef>
              <a:buClr>
                <a:srgbClr val="8C8C8C"/>
              </a:buClr>
              <a:buFont typeface="Wingdings" panose="05000000000000000000" pitchFamily="2" charset="2"/>
              <a:buNone/>
            </a:pPr>
            <a:r>
              <a:rPr lang="en-US" altLang="zh-CN" sz="1800" b="1" dirty="0" smtClean="0">
                <a:solidFill>
                  <a:srgbClr val="000000"/>
                </a:solidFill>
                <a:latin typeface="Calibri"/>
              </a:rPr>
              <a:t>Until </a:t>
            </a:r>
            <a:r>
              <a:rPr lang="en-US" altLang="zh-CN" sz="1800" dirty="0">
                <a:solidFill>
                  <a:srgbClr val="000000"/>
                </a:solidFill>
                <a:latin typeface="Calibri"/>
              </a:rPr>
              <a:t>convergence criterion is satisfied</a:t>
            </a:r>
          </a:p>
        </p:txBody>
      </p:sp>
      <p:grpSp>
        <p:nvGrpSpPr>
          <p:cNvPr id="5" name="Group 4"/>
          <p:cNvGrpSpPr/>
          <p:nvPr/>
        </p:nvGrpSpPr>
        <p:grpSpPr>
          <a:xfrm>
            <a:off x="8345488" y="3901969"/>
            <a:ext cx="2364552" cy="2744895"/>
            <a:chOff x="8345488" y="3901969"/>
            <a:chExt cx="2364552" cy="2744895"/>
          </a:xfrm>
        </p:grpSpPr>
        <p:sp>
          <p:nvSpPr>
            <p:cNvPr id="30813" name="Line 2144"/>
            <p:cNvSpPr>
              <a:spLocks noChangeShapeType="1"/>
            </p:cNvSpPr>
            <p:nvPr/>
          </p:nvSpPr>
          <p:spPr bwMode="auto">
            <a:xfrm>
              <a:off x="8464550" y="3901969"/>
              <a:ext cx="0" cy="600182"/>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defTabSz="457189"/>
              <a:endParaRPr lang="en-US">
                <a:solidFill>
                  <a:srgbClr val="000000"/>
                </a:solidFill>
              </a:endParaRPr>
            </a:p>
          </p:txBody>
        </p:sp>
        <p:sp>
          <p:nvSpPr>
            <p:cNvPr id="30814" name="Text Box 2145"/>
            <p:cNvSpPr txBox="1">
              <a:spLocks noChangeArrowheads="1"/>
            </p:cNvSpPr>
            <p:nvPr/>
          </p:nvSpPr>
          <p:spPr bwMode="auto">
            <a:xfrm>
              <a:off x="8500240" y="4038600"/>
              <a:ext cx="2209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50000"/>
                </a:spcBef>
                <a:buClrTx/>
                <a:buSzTx/>
                <a:buFontTx/>
                <a:buNone/>
              </a:pPr>
              <a:r>
                <a:rPr lang="en-US" altLang="ko-KR" sz="1400" dirty="0">
                  <a:solidFill>
                    <a:srgbClr val="000000"/>
                  </a:solidFill>
                  <a:ea typeface="Gulim" panose="020B0600000101010101" pitchFamily="34" charset="-127"/>
                </a:rPr>
                <a:t>Randomly select a </a:t>
              </a:r>
              <a:r>
                <a:rPr lang="en-US" altLang="ko-KR" sz="1400" dirty="0" smtClean="0">
                  <a:solidFill>
                    <a:srgbClr val="000000"/>
                  </a:solidFill>
                  <a:ea typeface="Gulim" panose="020B0600000101010101" pitchFamily="34" charset="-127"/>
                </a:rPr>
                <a:t>non-</a:t>
              </a:r>
              <a:r>
                <a:rPr lang="en-US" altLang="ko-KR" sz="1400" dirty="0" err="1" smtClean="0">
                  <a:solidFill>
                    <a:srgbClr val="000000"/>
                  </a:solidFill>
                  <a:ea typeface="Gulim" panose="020B0600000101010101" pitchFamily="34" charset="-127"/>
                </a:rPr>
                <a:t>medoid</a:t>
              </a:r>
              <a:r>
                <a:rPr lang="en-US" altLang="ko-KR" sz="1400" dirty="0" smtClean="0">
                  <a:solidFill>
                    <a:srgbClr val="000000"/>
                  </a:solidFill>
                  <a:ea typeface="Gulim" panose="020B0600000101010101" pitchFamily="34" charset="-127"/>
                </a:rPr>
                <a:t> </a:t>
              </a:r>
              <a:r>
                <a:rPr lang="en-US" altLang="ko-KR" sz="1400" dirty="0" err="1">
                  <a:solidFill>
                    <a:srgbClr val="000000"/>
                  </a:solidFill>
                  <a:ea typeface="Gulim" panose="020B0600000101010101" pitchFamily="34" charset="-127"/>
                </a:rPr>
                <a:t>object,O</a:t>
              </a:r>
              <a:r>
                <a:rPr lang="en-US" altLang="ko-KR" sz="1400" baseline="-25000" dirty="0" err="1">
                  <a:solidFill>
                    <a:srgbClr val="000000"/>
                  </a:solidFill>
                  <a:ea typeface="Gulim" panose="020B0600000101010101" pitchFamily="34" charset="-127"/>
                </a:rPr>
                <a:t>ramdom</a:t>
              </a:r>
              <a:endParaRPr lang="en-US" altLang="ko-KR" sz="1400" baseline="-25000" dirty="0">
                <a:solidFill>
                  <a:srgbClr val="000000"/>
                </a:solidFill>
                <a:ea typeface="Gulim" panose="020B0600000101010101" pitchFamily="34" charset="-127"/>
              </a:endParaRPr>
            </a:p>
          </p:txBody>
        </p:sp>
        <p:grpSp>
          <p:nvGrpSpPr>
            <p:cNvPr id="30822" name="Group 2234"/>
            <p:cNvGrpSpPr>
              <a:grpSpLocks/>
            </p:cNvGrpSpPr>
            <p:nvPr/>
          </p:nvGrpSpPr>
          <p:grpSpPr bwMode="auto">
            <a:xfrm>
              <a:off x="8345488" y="4611689"/>
              <a:ext cx="2176462" cy="2035175"/>
              <a:chOff x="4297" y="2905"/>
              <a:chExt cx="1371" cy="1282"/>
            </a:xfrm>
          </p:grpSpPr>
          <p:sp>
            <p:nvSpPr>
              <p:cNvPr id="30823" name="Rectangle 2235"/>
              <p:cNvSpPr>
                <a:spLocks noChangeArrowheads="1"/>
              </p:cNvSpPr>
              <p:nvPr/>
            </p:nvSpPr>
            <p:spPr bwMode="auto">
              <a:xfrm>
                <a:off x="4297" y="2905"/>
                <a:ext cx="1371" cy="1282"/>
              </a:xfrm>
              <a:prstGeom prst="rect">
                <a:avLst/>
              </a:prstGeom>
              <a:solidFill>
                <a:srgbClr val="FFFFFF"/>
              </a:solidFill>
              <a:ln w="0">
                <a:solidFill>
                  <a:srgbClr val="000000"/>
                </a:solidFill>
                <a:miter lim="800000"/>
                <a:headEnd/>
                <a:tailEnd/>
              </a:ln>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endParaRPr lang="zh-CN" altLang="zh-CN" sz="1800">
                  <a:solidFill>
                    <a:srgbClr val="000000"/>
                  </a:solidFill>
                </a:endParaRPr>
              </a:p>
            </p:txBody>
          </p:sp>
          <p:sp>
            <p:nvSpPr>
              <p:cNvPr id="30824" name="Rectangle 2236"/>
              <p:cNvSpPr>
                <a:spLocks noChangeArrowheads="1"/>
              </p:cNvSpPr>
              <p:nvPr/>
            </p:nvSpPr>
            <p:spPr bwMode="auto">
              <a:xfrm>
                <a:off x="4440" y="3009"/>
                <a:ext cx="1154" cy="10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endParaRPr lang="zh-CN" altLang="zh-CN" sz="1800">
                  <a:solidFill>
                    <a:srgbClr val="000000"/>
                  </a:solidFill>
                </a:endParaRPr>
              </a:p>
            </p:txBody>
          </p:sp>
          <p:sp>
            <p:nvSpPr>
              <p:cNvPr id="30825" name="Line 2237"/>
              <p:cNvSpPr>
                <a:spLocks noChangeShapeType="1"/>
              </p:cNvSpPr>
              <p:nvPr/>
            </p:nvSpPr>
            <p:spPr bwMode="auto">
              <a:xfrm>
                <a:off x="4440" y="392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26" name="Line 2238"/>
              <p:cNvSpPr>
                <a:spLocks noChangeShapeType="1"/>
              </p:cNvSpPr>
              <p:nvPr/>
            </p:nvSpPr>
            <p:spPr bwMode="auto">
              <a:xfrm>
                <a:off x="4440" y="382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27" name="Line 2239"/>
              <p:cNvSpPr>
                <a:spLocks noChangeShapeType="1"/>
              </p:cNvSpPr>
              <p:nvPr/>
            </p:nvSpPr>
            <p:spPr bwMode="auto">
              <a:xfrm>
                <a:off x="4440" y="3725"/>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28" name="Line 2240"/>
              <p:cNvSpPr>
                <a:spLocks noChangeShapeType="1"/>
              </p:cNvSpPr>
              <p:nvPr/>
            </p:nvSpPr>
            <p:spPr bwMode="auto">
              <a:xfrm>
                <a:off x="4440" y="3620"/>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29" name="Line 2241"/>
              <p:cNvSpPr>
                <a:spLocks noChangeShapeType="1"/>
              </p:cNvSpPr>
              <p:nvPr/>
            </p:nvSpPr>
            <p:spPr bwMode="auto">
              <a:xfrm>
                <a:off x="4440" y="3521"/>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30" name="Line 2242"/>
              <p:cNvSpPr>
                <a:spLocks noChangeShapeType="1"/>
              </p:cNvSpPr>
              <p:nvPr/>
            </p:nvSpPr>
            <p:spPr bwMode="auto">
              <a:xfrm>
                <a:off x="4440" y="3416"/>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31" name="Line 2243"/>
              <p:cNvSpPr>
                <a:spLocks noChangeShapeType="1"/>
              </p:cNvSpPr>
              <p:nvPr/>
            </p:nvSpPr>
            <p:spPr bwMode="auto">
              <a:xfrm>
                <a:off x="4440" y="331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32" name="Line 2244"/>
              <p:cNvSpPr>
                <a:spLocks noChangeShapeType="1"/>
              </p:cNvSpPr>
              <p:nvPr/>
            </p:nvSpPr>
            <p:spPr bwMode="auto">
              <a:xfrm>
                <a:off x="4440" y="321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33" name="Line 2245"/>
              <p:cNvSpPr>
                <a:spLocks noChangeShapeType="1"/>
              </p:cNvSpPr>
              <p:nvPr/>
            </p:nvSpPr>
            <p:spPr bwMode="auto">
              <a:xfrm>
                <a:off x="4440" y="3114"/>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34" name="Line 2246"/>
              <p:cNvSpPr>
                <a:spLocks noChangeShapeType="1"/>
              </p:cNvSpPr>
              <p:nvPr/>
            </p:nvSpPr>
            <p:spPr bwMode="auto">
              <a:xfrm>
                <a:off x="4440" y="3009"/>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35" name="Line 2247"/>
              <p:cNvSpPr>
                <a:spLocks noChangeShapeType="1"/>
              </p:cNvSpPr>
              <p:nvPr/>
            </p:nvSpPr>
            <p:spPr bwMode="auto">
              <a:xfrm>
                <a:off x="4559"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36" name="Line 2248"/>
              <p:cNvSpPr>
                <a:spLocks noChangeShapeType="1"/>
              </p:cNvSpPr>
              <p:nvPr/>
            </p:nvSpPr>
            <p:spPr bwMode="auto">
              <a:xfrm>
                <a:off x="4671"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37" name="Line 2249"/>
              <p:cNvSpPr>
                <a:spLocks noChangeShapeType="1"/>
              </p:cNvSpPr>
              <p:nvPr/>
            </p:nvSpPr>
            <p:spPr bwMode="auto">
              <a:xfrm>
                <a:off x="4789"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38" name="Line 2250"/>
              <p:cNvSpPr>
                <a:spLocks noChangeShapeType="1"/>
              </p:cNvSpPr>
              <p:nvPr/>
            </p:nvSpPr>
            <p:spPr bwMode="auto">
              <a:xfrm>
                <a:off x="4902"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39" name="Line 2251"/>
              <p:cNvSpPr>
                <a:spLocks noChangeShapeType="1"/>
              </p:cNvSpPr>
              <p:nvPr/>
            </p:nvSpPr>
            <p:spPr bwMode="auto">
              <a:xfrm>
                <a:off x="5020"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40" name="Line 2252"/>
              <p:cNvSpPr>
                <a:spLocks noChangeShapeType="1"/>
              </p:cNvSpPr>
              <p:nvPr/>
            </p:nvSpPr>
            <p:spPr bwMode="auto">
              <a:xfrm>
                <a:off x="5132"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41" name="Line 2253"/>
              <p:cNvSpPr>
                <a:spLocks noChangeShapeType="1"/>
              </p:cNvSpPr>
              <p:nvPr/>
            </p:nvSpPr>
            <p:spPr bwMode="auto">
              <a:xfrm>
                <a:off x="5251"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42" name="Line 2254"/>
              <p:cNvSpPr>
                <a:spLocks noChangeShapeType="1"/>
              </p:cNvSpPr>
              <p:nvPr/>
            </p:nvSpPr>
            <p:spPr bwMode="auto">
              <a:xfrm>
                <a:off x="5363"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43" name="Line 2255"/>
              <p:cNvSpPr>
                <a:spLocks noChangeShapeType="1"/>
              </p:cNvSpPr>
              <p:nvPr/>
            </p:nvSpPr>
            <p:spPr bwMode="auto">
              <a:xfrm>
                <a:off x="5481"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44" name="Line 2256"/>
              <p:cNvSpPr>
                <a:spLocks noChangeShapeType="1"/>
              </p:cNvSpPr>
              <p:nvPr/>
            </p:nvSpPr>
            <p:spPr bwMode="auto">
              <a:xfrm>
                <a:off x="5594"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45" name="Rectangle 2257"/>
              <p:cNvSpPr>
                <a:spLocks noChangeArrowheads="1"/>
              </p:cNvSpPr>
              <p:nvPr/>
            </p:nvSpPr>
            <p:spPr bwMode="auto">
              <a:xfrm>
                <a:off x="4440" y="3009"/>
                <a:ext cx="1154" cy="101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endParaRPr lang="zh-CN" altLang="zh-CN" sz="1800">
                  <a:solidFill>
                    <a:srgbClr val="000000"/>
                  </a:solidFill>
                </a:endParaRPr>
              </a:p>
            </p:txBody>
          </p:sp>
          <p:sp>
            <p:nvSpPr>
              <p:cNvPr id="30846" name="Line 2258"/>
              <p:cNvSpPr>
                <a:spLocks noChangeShapeType="1"/>
              </p:cNvSpPr>
              <p:nvPr/>
            </p:nvSpPr>
            <p:spPr bwMode="auto">
              <a:xfrm>
                <a:off x="4440"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47" name="Line 2259"/>
              <p:cNvSpPr>
                <a:spLocks noChangeShapeType="1"/>
              </p:cNvSpPr>
              <p:nvPr/>
            </p:nvSpPr>
            <p:spPr bwMode="auto">
              <a:xfrm>
                <a:off x="4428" y="402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48" name="Line 2260"/>
              <p:cNvSpPr>
                <a:spLocks noChangeShapeType="1"/>
              </p:cNvSpPr>
              <p:nvPr/>
            </p:nvSpPr>
            <p:spPr bwMode="auto">
              <a:xfrm>
                <a:off x="4428" y="392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49" name="Line 2261"/>
              <p:cNvSpPr>
                <a:spLocks noChangeShapeType="1"/>
              </p:cNvSpPr>
              <p:nvPr/>
            </p:nvSpPr>
            <p:spPr bwMode="auto">
              <a:xfrm>
                <a:off x="4428" y="382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50" name="Line 2262"/>
              <p:cNvSpPr>
                <a:spLocks noChangeShapeType="1"/>
              </p:cNvSpPr>
              <p:nvPr/>
            </p:nvSpPr>
            <p:spPr bwMode="auto">
              <a:xfrm>
                <a:off x="4428" y="372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51" name="Line 2263"/>
              <p:cNvSpPr>
                <a:spLocks noChangeShapeType="1"/>
              </p:cNvSpPr>
              <p:nvPr/>
            </p:nvSpPr>
            <p:spPr bwMode="auto">
              <a:xfrm>
                <a:off x="4428" y="362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52" name="Line 2264"/>
              <p:cNvSpPr>
                <a:spLocks noChangeShapeType="1"/>
              </p:cNvSpPr>
              <p:nvPr/>
            </p:nvSpPr>
            <p:spPr bwMode="auto">
              <a:xfrm>
                <a:off x="4428" y="3521"/>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53" name="Line 2265"/>
              <p:cNvSpPr>
                <a:spLocks noChangeShapeType="1"/>
              </p:cNvSpPr>
              <p:nvPr/>
            </p:nvSpPr>
            <p:spPr bwMode="auto">
              <a:xfrm>
                <a:off x="4428" y="3416"/>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54" name="Line 2266"/>
              <p:cNvSpPr>
                <a:spLocks noChangeShapeType="1"/>
              </p:cNvSpPr>
              <p:nvPr/>
            </p:nvSpPr>
            <p:spPr bwMode="auto">
              <a:xfrm>
                <a:off x="4428" y="331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55" name="Line 2267"/>
              <p:cNvSpPr>
                <a:spLocks noChangeShapeType="1"/>
              </p:cNvSpPr>
              <p:nvPr/>
            </p:nvSpPr>
            <p:spPr bwMode="auto">
              <a:xfrm>
                <a:off x="4428" y="321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56" name="Line 2268"/>
              <p:cNvSpPr>
                <a:spLocks noChangeShapeType="1"/>
              </p:cNvSpPr>
              <p:nvPr/>
            </p:nvSpPr>
            <p:spPr bwMode="auto">
              <a:xfrm>
                <a:off x="4428" y="3114"/>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57" name="Line 2269"/>
              <p:cNvSpPr>
                <a:spLocks noChangeShapeType="1"/>
              </p:cNvSpPr>
              <p:nvPr/>
            </p:nvSpPr>
            <p:spPr bwMode="auto">
              <a:xfrm>
                <a:off x="4428" y="3009"/>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58" name="Line 2270"/>
              <p:cNvSpPr>
                <a:spLocks noChangeShapeType="1"/>
              </p:cNvSpPr>
              <p:nvPr/>
            </p:nvSpPr>
            <p:spPr bwMode="auto">
              <a:xfrm>
                <a:off x="4440" y="4027"/>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59" name="Line 2271"/>
              <p:cNvSpPr>
                <a:spLocks noChangeShapeType="1"/>
              </p:cNvSpPr>
              <p:nvPr/>
            </p:nvSpPr>
            <p:spPr bwMode="auto">
              <a:xfrm flipV="1">
                <a:off x="4440"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60" name="Line 2272"/>
              <p:cNvSpPr>
                <a:spLocks noChangeShapeType="1"/>
              </p:cNvSpPr>
              <p:nvPr/>
            </p:nvSpPr>
            <p:spPr bwMode="auto">
              <a:xfrm flipV="1">
                <a:off x="4559"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61" name="Line 2273"/>
              <p:cNvSpPr>
                <a:spLocks noChangeShapeType="1"/>
              </p:cNvSpPr>
              <p:nvPr/>
            </p:nvSpPr>
            <p:spPr bwMode="auto">
              <a:xfrm flipV="1">
                <a:off x="4671"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62" name="Line 2274"/>
              <p:cNvSpPr>
                <a:spLocks noChangeShapeType="1"/>
              </p:cNvSpPr>
              <p:nvPr/>
            </p:nvSpPr>
            <p:spPr bwMode="auto">
              <a:xfrm flipV="1">
                <a:off x="4789"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63" name="Line 2275"/>
              <p:cNvSpPr>
                <a:spLocks noChangeShapeType="1"/>
              </p:cNvSpPr>
              <p:nvPr/>
            </p:nvSpPr>
            <p:spPr bwMode="auto">
              <a:xfrm flipV="1">
                <a:off x="4902"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64" name="Line 2276"/>
              <p:cNvSpPr>
                <a:spLocks noChangeShapeType="1"/>
              </p:cNvSpPr>
              <p:nvPr/>
            </p:nvSpPr>
            <p:spPr bwMode="auto">
              <a:xfrm flipV="1">
                <a:off x="5020"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65" name="Line 2277"/>
              <p:cNvSpPr>
                <a:spLocks noChangeShapeType="1"/>
              </p:cNvSpPr>
              <p:nvPr/>
            </p:nvSpPr>
            <p:spPr bwMode="auto">
              <a:xfrm flipV="1">
                <a:off x="5132"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66" name="Line 2278"/>
              <p:cNvSpPr>
                <a:spLocks noChangeShapeType="1"/>
              </p:cNvSpPr>
              <p:nvPr/>
            </p:nvSpPr>
            <p:spPr bwMode="auto">
              <a:xfrm flipV="1">
                <a:off x="5251"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67" name="Line 2279"/>
              <p:cNvSpPr>
                <a:spLocks noChangeShapeType="1"/>
              </p:cNvSpPr>
              <p:nvPr/>
            </p:nvSpPr>
            <p:spPr bwMode="auto">
              <a:xfrm flipV="1">
                <a:off x="5363"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68" name="Line 2280"/>
              <p:cNvSpPr>
                <a:spLocks noChangeShapeType="1"/>
              </p:cNvSpPr>
              <p:nvPr/>
            </p:nvSpPr>
            <p:spPr bwMode="auto">
              <a:xfrm flipV="1">
                <a:off x="5481"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69" name="Line 2281"/>
              <p:cNvSpPr>
                <a:spLocks noChangeShapeType="1"/>
              </p:cNvSpPr>
              <p:nvPr/>
            </p:nvSpPr>
            <p:spPr bwMode="auto">
              <a:xfrm flipV="1">
                <a:off x="5594"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endParaRPr>
              </a:p>
            </p:txBody>
          </p:sp>
          <p:sp>
            <p:nvSpPr>
              <p:cNvPr id="30870" name="Freeform 2282"/>
              <p:cNvSpPr>
                <a:spLocks/>
              </p:cNvSpPr>
              <p:nvPr/>
            </p:nvSpPr>
            <p:spPr bwMode="auto">
              <a:xfrm>
                <a:off x="4746" y="3577"/>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FFFF"/>
              </a:solidFill>
              <a:ln w="9525">
                <a:solidFill>
                  <a:srgbClr val="000080"/>
                </a:solidFill>
                <a:round/>
                <a:headEnd/>
                <a:tailEnd/>
              </a:ln>
            </p:spPr>
            <p:txBody>
              <a:bodyPr/>
              <a:lstStyle/>
              <a:p>
                <a:pPr defTabSz="457189"/>
                <a:endParaRPr lang="en-US">
                  <a:solidFill>
                    <a:srgbClr val="000000"/>
                  </a:solidFill>
                </a:endParaRPr>
              </a:p>
            </p:txBody>
          </p:sp>
          <p:sp>
            <p:nvSpPr>
              <p:cNvPr id="30871" name="Freeform 2283"/>
              <p:cNvSpPr>
                <a:spLocks/>
              </p:cNvSpPr>
              <p:nvPr/>
            </p:nvSpPr>
            <p:spPr bwMode="auto">
              <a:xfrm>
                <a:off x="4627" y="3373"/>
                <a:ext cx="88" cy="87"/>
              </a:xfrm>
              <a:custGeom>
                <a:avLst/>
                <a:gdLst>
                  <a:gd name="T0" fmla="*/ 44 w 88"/>
                  <a:gd name="T1" fmla="*/ 0 h 87"/>
                  <a:gd name="T2" fmla="*/ 88 w 88"/>
                  <a:gd name="T3" fmla="*/ 43 h 87"/>
                  <a:gd name="T4" fmla="*/ 44 w 88"/>
                  <a:gd name="T5" fmla="*/ 87 h 87"/>
                  <a:gd name="T6" fmla="*/ 0 w 88"/>
                  <a:gd name="T7" fmla="*/ 43 h 87"/>
                  <a:gd name="T8" fmla="*/ 44 w 88"/>
                  <a:gd name="T9" fmla="*/ 0 h 87"/>
                  <a:gd name="T10" fmla="*/ 0 60000 65536"/>
                  <a:gd name="T11" fmla="*/ 0 60000 65536"/>
                  <a:gd name="T12" fmla="*/ 0 60000 65536"/>
                  <a:gd name="T13" fmla="*/ 0 60000 65536"/>
                  <a:gd name="T14" fmla="*/ 0 60000 65536"/>
                  <a:gd name="T15" fmla="*/ 0 w 88"/>
                  <a:gd name="T16" fmla="*/ 0 h 87"/>
                  <a:gd name="T17" fmla="*/ 88 w 88"/>
                  <a:gd name="T18" fmla="*/ 87 h 87"/>
                </a:gdLst>
                <a:ahLst/>
                <a:cxnLst>
                  <a:cxn ang="T10">
                    <a:pos x="T0" y="T1"/>
                  </a:cxn>
                  <a:cxn ang="T11">
                    <a:pos x="T2" y="T3"/>
                  </a:cxn>
                  <a:cxn ang="T12">
                    <a:pos x="T4" y="T5"/>
                  </a:cxn>
                  <a:cxn ang="T13">
                    <a:pos x="T6" y="T7"/>
                  </a:cxn>
                  <a:cxn ang="T14">
                    <a:pos x="T8" y="T9"/>
                  </a:cxn>
                </a:cxnLst>
                <a:rect l="T15" t="T16" r="T17" b="T18"/>
                <a:pathLst>
                  <a:path w="88" h="87">
                    <a:moveTo>
                      <a:pt x="44" y="0"/>
                    </a:moveTo>
                    <a:lnTo>
                      <a:pt x="88" y="43"/>
                    </a:lnTo>
                    <a:lnTo>
                      <a:pt x="44" y="87"/>
                    </a:lnTo>
                    <a:lnTo>
                      <a:pt x="0" y="43"/>
                    </a:lnTo>
                    <a:lnTo>
                      <a:pt x="44" y="0"/>
                    </a:lnTo>
                    <a:close/>
                  </a:path>
                </a:pathLst>
              </a:custGeom>
              <a:solidFill>
                <a:srgbClr val="00FFFF"/>
              </a:solidFill>
              <a:ln w="9525">
                <a:solidFill>
                  <a:srgbClr val="000080"/>
                </a:solidFill>
                <a:round/>
                <a:headEnd/>
                <a:tailEnd/>
              </a:ln>
            </p:spPr>
            <p:txBody>
              <a:bodyPr/>
              <a:lstStyle/>
              <a:p>
                <a:pPr defTabSz="457189"/>
                <a:endParaRPr lang="en-US">
                  <a:solidFill>
                    <a:srgbClr val="000000"/>
                  </a:solidFill>
                </a:endParaRPr>
              </a:p>
            </p:txBody>
          </p:sp>
          <p:sp>
            <p:nvSpPr>
              <p:cNvPr id="30872" name="Freeform 2284"/>
              <p:cNvSpPr>
                <a:spLocks/>
              </p:cNvSpPr>
              <p:nvPr/>
            </p:nvSpPr>
            <p:spPr bwMode="auto">
              <a:xfrm>
                <a:off x="5207" y="3681"/>
                <a:ext cx="87" cy="87"/>
              </a:xfrm>
              <a:custGeom>
                <a:avLst/>
                <a:gdLst>
                  <a:gd name="T0" fmla="*/ 44 w 87"/>
                  <a:gd name="T1" fmla="*/ 0 h 87"/>
                  <a:gd name="T2" fmla="*/ 87 w 87"/>
                  <a:gd name="T3" fmla="*/ 44 h 87"/>
                  <a:gd name="T4" fmla="*/ 44 w 87"/>
                  <a:gd name="T5" fmla="*/ 87 h 87"/>
                  <a:gd name="T6" fmla="*/ 0 w 87"/>
                  <a:gd name="T7" fmla="*/ 44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4"/>
                    </a:lnTo>
                    <a:lnTo>
                      <a:pt x="44" y="87"/>
                    </a:lnTo>
                    <a:lnTo>
                      <a:pt x="0" y="44"/>
                    </a:lnTo>
                    <a:lnTo>
                      <a:pt x="44" y="0"/>
                    </a:lnTo>
                    <a:close/>
                  </a:path>
                </a:pathLst>
              </a:custGeom>
              <a:solidFill>
                <a:srgbClr val="00FFFF"/>
              </a:solidFill>
              <a:ln w="9525">
                <a:solidFill>
                  <a:srgbClr val="000080"/>
                </a:solidFill>
                <a:round/>
                <a:headEnd/>
                <a:tailEnd/>
              </a:ln>
            </p:spPr>
            <p:txBody>
              <a:bodyPr/>
              <a:lstStyle/>
              <a:p>
                <a:pPr defTabSz="457189"/>
                <a:endParaRPr lang="en-US">
                  <a:solidFill>
                    <a:srgbClr val="000000"/>
                  </a:solidFill>
                </a:endParaRPr>
              </a:p>
            </p:txBody>
          </p:sp>
          <p:sp>
            <p:nvSpPr>
              <p:cNvPr id="30873" name="Freeform 2285"/>
              <p:cNvSpPr>
                <a:spLocks/>
              </p:cNvSpPr>
              <p:nvPr/>
            </p:nvSpPr>
            <p:spPr bwMode="auto">
              <a:xfrm>
                <a:off x="4858" y="3275"/>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pPr defTabSz="457189"/>
                <a:endParaRPr lang="en-US">
                  <a:solidFill>
                    <a:srgbClr val="000000"/>
                  </a:solidFill>
                </a:endParaRPr>
              </a:p>
            </p:txBody>
          </p:sp>
          <p:sp>
            <p:nvSpPr>
              <p:cNvPr id="30874" name="Freeform 2286"/>
              <p:cNvSpPr>
                <a:spLocks/>
              </p:cNvSpPr>
              <p:nvPr/>
            </p:nvSpPr>
            <p:spPr bwMode="auto">
              <a:xfrm>
                <a:off x="4746" y="3170"/>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0080"/>
              </a:solidFill>
              <a:ln w="9525">
                <a:solidFill>
                  <a:srgbClr val="000080"/>
                </a:solidFill>
                <a:round/>
                <a:headEnd/>
                <a:tailEnd/>
              </a:ln>
            </p:spPr>
            <p:txBody>
              <a:bodyPr/>
              <a:lstStyle/>
              <a:p>
                <a:pPr defTabSz="457189"/>
                <a:endParaRPr lang="en-US">
                  <a:solidFill>
                    <a:srgbClr val="000000"/>
                  </a:solidFill>
                </a:endParaRPr>
              </a:p>
            </p:txBody>
          </p:sp>
          <p:sp>
            <p:nvSpPr>
              <p:cNvPr id="30875" name="Freeform 2287"/>
              <p:cNvSpPr>
                <a:spLocks/>
              </p:cNvSpPr>
              <p:nvPr/>
            </p:nvSpPr>
            <p:spPr bwMode="auto">
              <a:xfrm>
                <a:off x="5319" y="3478"/>
                <a:ext cx="88" cy="86"/>
              </a:xfrm>
              <a:custGeom>
                <a:avLst/>
                <a:gdLst>
                  <a:gd name="T0" fmla="*/ 44 w 88"/>
                  <a:gd name="T1" fmla="*/ 0 h 86"/>
                  <a:gd name="T2" fmla="*/ 88 w 88"/>
                  <a:gd name="T3" fmla="*/ 43 h 86"/>
                  <a:gd name="T4" fmla="*/ 44 w 88"/>
                  <a:gd name="T5" fmla="*/ 86 h 86"/>
                  <a:gd name="T6" fmla="*/ 0 w 88"/>
                  <a:gd name="T7" fmla="*/ 43 h 86"/>
                  <a:gd name="T8" fmla="*/ 44 w 88"/>
                  <a:gd name="T9" fmla="*/ 0 h 86"/>
                  <a:gd name="T10" fmla="*/ 0 60000 65536"/>
                  <a:gd name="T11" fmla="*/ 0 60000 65536"/>
                  <a:gd name="T12" fmla="*/ 0 60000 65536"/>
                  <a:gd name="T13" fmla="*/ 0 60000 65536"/>
                  <a:gd name="T14" fmla="*/ 0 60000 65536"/>
                  <a:gd name="T15" fmla="*/ 0 w 88"/>
                  <a:gd name="T16" fmla="*/ 0 h 86"/>
                  <a:gd name="T17" fmla="*/ 88 w 88"/>
                  <a:gd name="T18" fmla="*/ 86 h 86"/>
                </a:gdLst>
                <a:ahLst/>
                <a:cxnLst>
                  <a:cxn ang="T10">
                    <a:pos x="T0" y="T1"/>
                  </a:cxn>
                  <a:cxn ang="T11">
                    <a:pos x="T2" y="T3"/>
                  </a:cxn>
                  <a:cxn ang="T12">
                    <a:pos x="T4" y="T5"/>
                  </a:cxn>
                  <a:cxn ang="T13">
                    <a:pos x="T6" y="T7"/>
                  </a:cxn>
                  <a:cxn ang="T14">
                    <a:pos x="T8" y="T9"/>
                  </a:cxn>
                </a:cxnLst>
                <a:rect l="T15" t="T16" r="T17" b="T18"/>
                <a:pathLst>
                  <a:path w="88" h="86">
                    <a:moveTo>
                      <a:pt x="44" y="0"/>
                    </a:moveTo>
                    <a:lnTo>
                      <a:pt x="88" y="43"/>
                    </a:lnTo>
                    <a:lnTo>
                      <a:pt x="44" y="86"/>
                    </a:lnTo>
                    <a:lnTo>
                      <a:pt x="0" y="43"/>
                    </a:lnTo>
                    <a:lnTo>
                      <a:pt x="44" y="0"/>
                    </a:lnTo>
                    <a:close/>
                  </a:path>
                </a:pathLst>
              </a:custGeom>
              <a:solidFill>
                <a:srgbClr val="00FFFF"/>
              </a:solidFill>
              <a:ln w="9525">
                <a:solidFill>
                  <a:srgbClr val="000080"/>
                </a:solidFill>
                <a:round/>
                <a:headEnd/>
                <a:tailEnd/>
              </a:ln>
            </p:spPr>
            <p:txBody>
              <a:bodyPr/>
              <a:lstStyle/>
              <a:p>
                <a:pPr defTabSz="457189"/>
                <a:endParaRPr lang="en-US">
                  <a:solidFill>
                    <a:srgbClr val="000000"/>
                  </a:solidFill>
                </a:endParaRPr>
              </a:p>
            </p:txBody>
          </p:sp>
          <p:sp>
            <p:nvSpPr>
              <p:cNvPr id="30876" name="Freeform 2288"/>
              <p:cNvSpPr>
                <a:spLocks/>
              </p:cNvSpPr>
              <p:nvPr/>
            </p:nvSpPr>
            <p:spPr bwMode="auto">
              <a:xfrm>
                <a:off x="5089" y="3780"/>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chemeClr val="hlink"/>
              </a:solidFill>
              <a:ln w="9525">
                <a:solidFill>
                  <a:schemeClr val="hlink"/>
                </a:solidFill>
                <a:round/>
                <a:headEnd/>
                <a:tailEnd/>
              </a:ln>
            </p:spPr>
            <p:txBody>
              <a:bodyPr/>
              <a:lstStyle/>
              <a:p>
                <a:pPr defTabSz="457189"/>
                <a:endParaRPr lang="en-US">
                  <a:solidFill>
                    <a:srgbClr val="000000"/>
                  </a:solidFill>
                </a:endParaRPr>
              </a:p>
            </p:txBody>
          </p:sp>
          <p:sp>
            <p:nvSpPr>
              <p:cNvPr id="30877" name="Freeform 2289"/>
              <p:cNvSpPr>
                <a:spLocks/>
              </p:cNvSpPr>
              <p:nvPr/>
            </p:nvSpPr>
            <p:spPr bwMode="auto">
              <a:xfrm>
                <a:off x="5207" y="3577"/>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pPr defTabSz="457189"/>
                <a:endParaRPr lang="en-US">
                  <a:solidFill>
                    <a:srgbClr val="000000"/>
                  </a:solidFill>
                </a:endParaRPr>
              </a:p>
            </p:txBody>
          </p:sp>
          <p:sp>
            <p:nvSpPr>
              <p:cNvPr id="30878" name="Freeform 2290"/>
              <p:cNvSpPr>
                <a:spLocks/>
              </p:cNvSpPr>
              <p:nvPr/>
            </p:nvSpPr>
            <p:spPr bwMode="auto">
              <a:xfrm>
                <a:off x="5207" y="3373"/>
                <a:ext cx="87" cy="87"/>
              </a:xfrm>
              <a:custGeom>
                <a:avLst/>
                <a:gdLst>
                  <a:gd name="T0" fmla="*/ 44 w 87"/>
                  <a:gd name="T1" fmla="*/ 0 h 87"/>
                  <a:gd name="T2" fmla="*/ 87 w 87"/>
                  <a:gd name="T3" fmla="*/ 43 h 87"/>
                  <a:gd name="T4" fmla="*/ 44 w 87"/>
                  <a:gd name="T5" fmla="*/ 87 h 87"/>
                  <a:gd name="T6" fmla="*/ 0 w 87"/>
                  <a:gd name="T7" fmla="*/ 43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3"/>
                    </a:lnTo>
                    <a:lnTo>
                      <a:pt x="44" y="87"/>
                    </a:lnTo>
                    <a:lnTo>
                      <a:pt x="0" y="43"/>
                    </a:lnTo>
                    <a:lnTo>
                      <a:pt x="44" y="0"/>
                    </a:lnTo>
                    <a:close/>
                  </a:path>
                </a:pathLst>
              </a:custGeom>
              <a:solidFill>
                <a:srgbClr val="00FFFF"/>
              </a:solidFill>
              <a:ln w="9525">
                <a:solidFill>
                  <a:srgbClr val="000080"/>
                </a:solidFill>
                <a:round/>
                <a:headEnd/>
                <a:tailEnd/>
              </a:ln>
            </p:spPr>
            <p:txBody>
              <a:bodyPr/>
              <a:lstStyle/>
              <a:p>
                <a:pPr defTabSz="457189"/>
                <a:endParaRPr lang="en-US">
                  <a:solidFill>
                    <a:srgbClr val="000000"/>
                  </a:solidFill>
                </a:endParaRPr>
              </a:p>
            </p:txBody>
          </p:sp>
          <p:sp>
            <p:nvSpPr>
              <p:cNvPr id="30879" name="Rectangle 2291"/>
              <p:cNvSpPr>
                <a:spLocks noChangeArrowheads="1"/>
              </p:cNvSpPr>
              <p:nvPr/>
            </p:nvSpPr>
            <p:spPr bwMode="auto">
              <a:xfrm>
                <a:off x="4390" y="4008"/>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0</a:t>
                </a:r>
                <a:endParaRPr lang="ko-KR" altLang="en-US" sz="1800">
                  <a:solidFill>
                    <a:srgbClr val="000000"/>
                  </a:solidFill>
                  <a:ea typeface="Gulim" panose="020B0600000101010101" pitchFamily="34" charset="-127"/>
                </a:endParaRPr>
              </a:p>
            </p:txBody>
          </p:sp>
          <p:sp>
            <p:nvSpPr>
              <p:cNvPr id="30880" name="Rectangle 2292"/>
              <p:cNvSpPr>
                <a:spLocks noChangeArrowheads="1"/>
              </p:cNvSpPr>
              <p:nvPr/>
            </p:nvSpPr>
            <p:spPr bwMode="auto">
              <a:xfrm>
                <a:off x="4390" y="391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a:t>
                </a:r>
                <a:endParaRPr lang="ko-KR" altLang="en-US" sz="1800">
                  <a:solidFill>
                    <a:srgbClr val="000000"/>
                  </a:solidFill>
                  <a:ea typeface="Gulim" panose="020B0600000101010101" pitchFamily="34" charset="-127"/>
                </a:endParaRPr>
              </a:p>
            </p:txBody>
          </p:sp>
          <p:sp>
            <p:nvSpPr>
              <p:cNvPr id="30881" name="Rectangle 2293"/>
              <p:cNvSpPr>
                <a:spLocks noChangeArrowheads="1"/>
              </p:cNvSpPr>
              <p:nvPr/>
            </p:nvSpPr>
            <p:spPr bwMode="auto">
              <a:xfrm>
                <a:off x="4390" y="3805"/>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2</a:t>
                </a:r>
                <a:endParaRPr lang="ko-KR" altLang="en-US" sz="1800">
                  <a:solidFill>
                    <a:srgbClr val="000000"/>
                  </a:solidFill>
                  <a:ea typeface="Gulim" panose="020B0600000101010101" pitchFamily="34" charset="-127"/>
                </a:endParaRPr>
              </a:p>
            </p:txBody>
          </p:sp>
          <p:sp>
            <p:nvSpPr>
              <p:cNvPr id="30882" name="Rectangle 2294"/>
              <p:cNvSpPr>
                <a:spLocks noChangeArrowheads="1"/>
              </p:cNvSpPr>
              <p:nvPr/>
            </p:nvSpPr>
            <p:spPr bwMode="auto">
              <a:xfrm>
                <a:off x="4390" y="3706"/>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3</a:t>
                </a:r>
                <a:endParaRPr lang="ko-KR" altLang="en-US" sz="1800">
                  <a:solidFill>
                    <a:srgbClr val="000000"/>
                  </a:solidFill>
                  <a:ea typeface="Gulim" panose="020B0600000101010101" pitchFamily="34" charset="-127"/>
                </a:endParaRPr>
              </a:p>
            </p:txBody>
          </p:sp>
          <p:sp>
            <p:nvSpPr>
              <p:cNvPr id="30883" name="Rectangle 2295"/>
              <p:cNvSpPr>
                <a:spLocks noChangeArrowheads="1"/>
              </p:cNvSpPr>
              <p:nvPr/>
            </p:nvSpPr>
            <p:spPr bwMode="auto">
              <a:xfrm>
                <a:off x="4390" y="3601"/>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4</a:t>
                </a:r>
                <a:endParaRPr lang="ko-KR" altLang="en-US" sz="1800">
                  <a:solidFill>
                    <a:srgbClr val="000000"/>
                  </a:solidFill>
                  <a:ea typeface="Gulim" panose="020B0600000101010101" pitchFamily="34" charset="-127"/>
                </a:endParaRPr>
              </a:p>
            </p:txBody>
          </p:sp>
          <p:sp>
            <p:nvSpPr>
              <p:cNvPr id="30884" name="Rectangle 2296"/>
              <p:cNvSpPr>
                <a:spLocks noChangeArrowheads="1"/>
              </p:cNvSpPr>
              <p:nvPr/>
            </p:nvSpPr>
            <p:spPr bwMode="auto">
              <a:xfrm>
                <a:off x="4390" y="3503"/>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5</a:t>
                </a:r>
                <a:endParaRPr lang="ko-KR" altLang="en-US" sz="1800">
                  <a:solidFill>
                    <a:srgbClr val="000000"/>
                  </a:solidFill>
                  <a:ea typeface="Gulim" panose="020B0600000101010101" pitchFamily="34" charset="-127"/>
                </a:endParaRPr>
              </a:p>
            </p:txBody>
          </p:sp>
          <p:sp>
            <p:nvSpPr>
              <p:cNvPr id="30885" name="Rectangle 2297"/>
              <p:cNvSpPr>
                <a:spLocks noChangeArrowheads="1"/>
              </p:cNvSpPr>
              <p:nvPr/>
            </p:nvSpPr>
            <p:spPr bwMode="auto">
              <a:xfrm>
                <a:off x="4390" y="3398"/>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6</a:t>
                </a:r>
                <a:endParaRPr lang="ko-KR" altLang="en-US" sz="1800">
                  <a:solidFill>
                    <a:srgbClr val="000000"/>
                  </a:solidFill>
                  <a:ea typeface="Gulim" panose="020B0600000101010101" pitchFamily="34" charset="-127"/>
                </a:endParaRPr>
              </a:p>
            </p:txBody>
          </p:sp>
          <p:sp>
            <p:nvSpPr>
              <p:cNvPr id="30886" name="Rectangle 2298"/>
              <p:cNvSpPr>
                <a:spLocks noChangeArrowheads="1"/>
              </p:cNvSpPr>
              <p:nvPr/>
            </p:nvSpPr>
            <p:spPr bwMode="auto">
              <a:xfrm>
                <a:off x="4390" y="3299"/>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7</a:t>
                </a:r>
                <a:endParaRPr lang="ko-KR" altLang="en-US" sz="1800">
                  <a:solidFill>
                    <a:srgbClr val="000000"/>
                  </a:solidFill>
                  <a:ea typeface="Gulim" panose="020B0600000101010101" pitchFamily="34" charset="-127"/>
                </a:endParaRPr>
              </a:p>
            </p:txBody>
          </p:sp>
          <p:sp>
            <p:nvSpPr>
              <p:cNvPr id="30887" name="Rectangle 2299"/>
              <p:cNvSpPr>
                <a:spLocks noChangeArrowheads="1"/>
              </p:cNvSpPr>
              <p:nvPr/>
            </p:nvSpPr>
            <p:spPr bwMode="auto">
              <a:xfrm>
                <a:off x="4390" y="3194"/>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8</a:t>
                </a:r>
                <a:endParaRPr lang="ko-KR" altLang="en-US" sz="1800">
                  <a:solidFill>
                    <a:srgbClr val="000000"/>
                  </a:solidFill>
                  <a:ea typeface="Gulim" panose="020B0600000101010101" pitchFamily="34" charset="-127"/>
                </a:endParaRPr>
              </a:p>
            </p:txBody>
          </p:sp>
          <p:sp>
            <p:nvSpPr>
              <p:cNvPr id="30888" name="Rectangle 2300"/>
              <p:cNvSpPr>
                <a:spLocks noChangeArrowheads="1"/>
              </p:cNvSpPr>
              <p:nvPr/>
            </p:nvSpPr>
            <p:spPr bwMode="auto">
              <a:xfrm>
                <a:off x="4390" y="3096"/>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9</a:t>
                </a:r>
                <a:endParaRPr lang="ko-KR" altLang="en-US" sz="1800">
                  <a:solidFill>
                    <a:srgbClr val="000000"/>
                  </a:solidFill>
                  <a:ea typeface="Gulim" panose="020B0600000101010101" pitchFamily="34" charset="-127"/>
                </a:endParaRPr>
              </a:p>
            </p:txBody>
          </p:sp>
          <p:sp>
            <p:nvSpPr>
              <p:cNvPr id="30889" name="Rectangle 2301"/>
              <p:cNvSpPr>
                <a:spLocks noChangeArrowheads="1"/>
              </p:cNvSpPr>
              <p:nvPr/>
            </p:nvSpPr>
            <p:spPr bwMode="auto">
              <a:xfrm>
                <a:off x="4372" y="2991"/>
                <a:ext cx="4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10</a:t>
                </a:r>
                <a:endParaRPr lang="ko-KR" altLang="en-US" sz="1800">
                  <a:solidFill>
                    <a:srgbClr val="000000"/>
                  </a:solidFill>
                  <a:ea typeface="Gulim" panose="020B0600000101010101" pitchFamily="34" charset="-127"/>
                </a:endParaRPr>
              </a:p>
            </p:txBody>
          </p:sp>
          <p:sp>
            <p:nvSpPr>
              <p:cNvPr id="30890" name="Rectangle 2302"/>
              <p:cNvSpPr>
                <a:spLocks noChangeArrowheads="1"/>
              </p:cNvSpPr>
              <p:nvPr/>
            </p:nvSpPr>
            <p:spPr bwMode="auto">
              <a:xfrm>
                <a:off x="4434"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0</a:t>
                </a:r>
                <a:endParaRPr lang="ko-KR" altLang="en-US" sz="1800">
                  <a:solidFill>
                    <a:srgbClr val="000000"/>
                  </a:solidFill>
                  <a:ea typeface="Gulim" panose="020B0600000101010101" pitchFamily="34" charset="-127"/>
                </a:endParaRPr>
              </a:p>
            </p:txBody>
          </p:sp>
          <p:sp>
            <p:nvSpPr>
              <p:cNvPr id="30891" name="Rectangle 2303"/>
              <p:cNvSpPr>
                <a:spLocks noChangeArrowheads="1"/>
              </p:cNvSpPr>
              <p:nvPr/>
            </p:nvSpPr>
            <p:spPr bwMode="auto">
              <a:xfrm>
                <a:off x="4553"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a:t>
                </a:r>
                <a:endParaRPr lang="ko-KR" altLang="en-US" sz="1800">
                  <a:solidFill>
                    <a:srgbClr val="000000"/>
                  </a:solidFill>
                  <a:ea typeface="Gulim" panose="020B0600000101010101" pitchFamily="34" charset="-127"/>
                </a:endParaRPr>
              </a:p>
            </p:txBody>
          </p:sp>
          <p:sp>
            <p:nvSpPr>
              <p:cNvPr id="30892" name="Rectangle 2304"/>
              <p:cNvSpPr>
                <a:spLocks noChangeArrowheads="1"/>
              </p:cNvSpPr>
              <p:nvPr/>
            </p:nvSpPr>
            <p:spPr bwMode="auto">
              <a:xfrm>
                <a:off x="4665"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2</a:t>
                </a:r>
                <a:endParaRPr lang="ko-KR" altLang="en-US" sz="1800">
                  <a:solidFill>
                    <a:srgbClr val="000000"/>
                  </a:solidFill>
                  <a:ea typeface="Gulim" panose="020B0600000101010101" pitchFamily="34" charset="-127"/>
                </a:endParaRPr>
              </a:p>
            </p:txBody>
          </p:sp>
          <p:sp>
            <p:nvSpPr>
              <p:cNvPr id="30893" name="Rectangle 2305"/>
              <p:cNvSpPr>
                <a:spLocks noChangeArrowheads="1"/>
              </p:cNvSpPr>
              <p:nvPr/>
            </p:nvSpPr>
            <p:spPr bwMode="auto">
              <a:xfrm>
                <a:off x="4783"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3</a:t>
                </a:r>
                <a:endParaRPr lang="ko-KR" altLang="en-US" sz="1800">
                  <a:solidFill>
                    <a:srgbClr val="000000"/>
                  </a:solidFill>
                  <a:ea typeface="Gulim" panose="020B0600000101010101" pitchFamily="34" charset="-127"/>
                </a:endParaRPr>
              </a:p>
            </p:txBody>
          </p:sp>
          <p:sp>
            <p:nvSpPr>
              <p:cNvPr id="30894" name="Rectangle 2306"/>
              <p:cNvSpPr>
                <a:spLocks noChangeArrowheads="1"/>
              </p:cNvSpPr>
              <p:nvPr/>
            </p:nvSpPr>
            <p:spPr bwMode="auto">
              <a:xfrm>
                <a:off x="4895"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4</a:t>
                </a:r>
                <a:endParaRPr lang="ko-KR" altLang="en-US" sz="1800">
                  <a:solidFill>
                    <a:srgbClr val="000000"/>
                  </a:solidFill>
                  <a:ea typeface="Gulim" panose="020B0600000101010101" pitchFamily="34" charset="-127"/>
                </a:endParaRPr>
              </a:p>
            </p:txBody>
          </p:sp>
          <p:sp>
            <p:nvSpPr>
              <p:cNvPr id="30895" name="Rectangle 2307"/>
              <p:cNvSpPr>
                <a:spLocks noChangeArrowheads="1"/>
              </p:cNvSpPr>
              <p:nvPr/>
            </p:nvSpPr>
            <p:spPr bwMode="auto">
              <a:xfrm>
                <a:off x="5014"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5</a:t>
                </a:r>
                <a:endParaRPr lang="ko-KR" altLang="en-US" sz="1800">
                  <a:solidFill>
                    <a:srgbClr val="000000"/>
                  </a:solidFill>
                  <a:ea typeface="Gulim" panose="020B0600000101010101" pitchFamily="34" charset="-127"/>
                </a:endParaRPr>
              </a:p>
            </p:txBody>
          </p:sp>
          <p:sp>
            <p:nvSpPr>
              <p:cNvPr id="30896" name="Rectangle 2308"/>
              <p:cNvSpPr>
                <a:spLocks noChangeArrowheads="1"/>
              </p:cNvSpPr>
              <p:nvPr/>
            </p:nvSpPr>
            <p:spPr bwMode="auto">
              <a:xfrm>
                <a:off x="5126"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6</a:t>
                </a:r>
                <a:endParaRPr lang="ko-KR" altLang="en-US" sz="1800">
                  <a:solidFill>
                    <a:srgbClr val="000000"/>
                  </a:solidFill>
                  <a:ea typeface="Gulim" panose="020B0600000101010101" pitchFamily="34" charset="-127"/>
                </a:endParaRPr>
              </a:p>
            </p:txBody>
          </p:sp>
          <p:sp>
            <p:nvSpPr>
              <p:cNvPr id="30897" name="Rectangle 2309"/>
              <p:cNvSpPr>
                <a:spLocks noChangeArrowheads="1"/>
              </p:cNvSpPr>
              <p:nvPr/>
            </p:nvSpPr>
            <p:spPr bwMode="auto">
              <a:xfrm>
                <a:off x="5244"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7</a:t>
                </a:r>
                <a:endParaRPr lang="ko-KR" altLang="en-US" sz="1800">
                  <a:solidFill>
                    <a:srgbClr val="000000"/>
                  </a:solidFill>
                  <a:ea typeface="Gulim" panose="020B0600000101010101" pitchFamily="34" charset="-127"/>
                </a:endParaRPr>
              </a:p>
            </p:txBody>
          </p:sp>
          <p:sp>
            <p:nvSpPr>
              <p:cNvPr id="30898" name="Rectangle 2310"/>
              <p:cNvSpPr>
                <a:spLocks noChangeArrowheads="1"/>
              </p:cNvSpPr>
              <p:nvPr/>
            </p:nvSpPr>
            <p:spPr bwMode="auto">
              <a:xfrm>
                <a:off x="5357"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8</a:t>
                </a:r>
                <a:endParaRPr lang="ko-KR" altLang="en-US" sz="1800">
                  <a:solidFill>
                    <a:srgbClr val="000000"/>
                  </a:solidFill>
                  <a:ea typeface="Gulim" panose="020B0600000101010101" pitchFamily="34" charset="-127"/>
                </a:endParaRPr>
              </a:p>
            </p:txBody>
          </p:sp>
          <p:sp>
            <p:nvSpPr>
              <p:cNvPr id="30899" name="Rectangle 2311"/>
              <p:cNvSpPr>
                <a:spLocks noChangeArrowheads="1"/>
              </p:cNvSpPr>
              <p:nvPr/>
            </p:nvSpPr>
            <p:spPr bwMode="auto">
              <a:xfrm>
                <a:off x="5475"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9</a:t>
                </a:r>
                <a:endParaRPr lang="ko-KR" altLang="en-US" sz="1800">
                  <a:solidFill>
                    <a:srgbClr val="000000"/>
                  </a:solidFill>
                  <a:ea typeface="Gulim" panose="020B0600000101010101" pitchFamily="34" charset="-127"/>
                </a:endParaRPr>
              </a:p>
            </p:txBody>
          </p:sp>
          <p:sp>
            <p:nvSpPr>
              <p:cNvPr id="30900" name="Rectangle 2312"/>
              <p:cNvSpPr>
                <a:spLocks noChangeArrowheads="1"/>
              </p:cNvSpPr>
              <p:nvPr/>
            </p:nvSpPr>
            <p:spPr bwMode="auto">
              <a:xfrm>
                <a:off x="5575" y="4070"/>
                <a:ext cx="4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10</a:t>
                </a:r>
                <a:endParaRPr lang="ko-KR" altLang="en-US" sz="1800">
                  <a:solidFill>
                    <a:srgbClr val="000000"/>
                  </a:solidFill>
                  <a:ea typeface="Gulim" panose="020B0600000101010101" pitchFamily="34" charset="-127"/>
                </a:endParaRPr>
              </a:p>
            </p:txBody>
          </p:sp>
          <p:sp>
            <p:nvSpPr>
              <p:cNvPr id="30901" name="Rectangle 2313"/>
              <p:cNvSpPr>
                <a:spLocks noChangeArrowheads="1"/>
              </p:cNvSpPr>
              <p:nvPr/>
            </p:nvSpPr>
            <p:spPr bwMode="auto">
              <a:xfrm>
                <a:off x="4297" y="2905"/>
                <a:ext cx="1371" cy="128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endParaRPr lang="zh-CN" altLang="zh-CN" sz="1800">
                  <a:solidFill>
                    <a:srgbClr val="000000"/>
                  </a:solidFill>
                </a:endParaRPr>
              </a:p>
            </p:txBody>
          </p:sp>
          <p:sp>
            <p:nvSpPr>
              <p:cNvPr id="30902" name="Line 2314"/>
              <p:cNvSpPr>
                <a:spLocks noChangeShapeType="1"/>
              </p:cNvSpPr>
              <p:nvPr/>
            </p:nvSpPr>
            <p:spPr bwMode="auto">
              <a:xfrm>
                <a:off x="5245" y="3456"/>
                <a:ext cx="0" cy="1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defTabSz="457189"/>
                <a:endParaRPr lang="en-US">
                  <a:solidFill>
                    <a:srgbClr val="000000"/>
                  </a:solidFill>
                </a:endParaRPr>
              </a:p>
            </p:txBody>
          </p:sp>
          <p:sp>
            <p:nvSpPr>
              <p:cNvPr id="30903" name="Freeform 2315"/>
              <p:cNvSpPr>
                <a:spLocks/>
              </p:cNvSpPr>
              <p:nvPr/>
            </p:nvSpPr>
            <p:spPr bwMode="auto">
              <a:xfrm>
                <a:off x="5088" y="3582"/>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0080"/>
              </a:solidFill>
              <a:ln w="9525">
                <a:solidFill>
                  <a:srgbClr val="000080"/>
                </a:solidFill>
                <a:round/>
                <a:headEnd/>
                <a:tailEnd/>
              </a:ln>
            </p:spPr>
            <p:txBody>
              <a:bodyPr/>
              <a:lstStyle/>
              <a:p>
                <a:pPr defTabSz="457189"/>
                <a:endParaRPr lang="en-US">
                  <a:solidFill>
                    <a:srgbClr val="000000"/>
                  </a:solidFill>
                </a:endParaRPr>
              </a:p>
            </p:txBody>
          </p:sp>
        </p:grpSp>
      </p:grpSp>
      <p:grpSp>
        <p:nvGrpSpPr>
          <p:cNvPr id="7" name="Group 6"/>
          <p:cNvGrpSpPr/>
          <p:nvPr/>
        </p:nvGrpSpPr>
        <p:grpSpPr>
          <a:xfrm>
            <a:off x="5579419" y="5003502"/>
            <a:ext cx="1257870" cy="1219200"/>
            <a:chOff x="5579419" y="5003502"/>
            <a:chExt cx="1257870" cy="1219200"/>
          </a:xfrm>
        </p:grpSpPr>
        <p:sp>
          <p:nvSpPr>
            <p:cNvPr id="271" name="Oval 2055"/>
            <p:cNvSpPr>
              <a:spLocks noChangeArrowheads="1"/>
            </p:cNvSpPr>
            <p:nvPr/>
          </p:nvSpPr>
          <p:spPr bwMode="auto">
            <a:xfrm>
              <a:off x="6235528" y="5284720"/>
              <a:ext cx="601761" cy="937982"/>
            </a:xfrm>
            <a:prstGeom prst="ellipse">
              <a:avLst/>
            </a:prstGeom>
            <a:noFill/>
            <a:ln w="9525">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endParaRPr lang="zh-CN" altLang="zh-CN" sz="1800">
                <a:solidFill>
                  <a:srgbClr val="000000"/>
                </a:solidFill>
              </a:endParaRPr>
            </a:p>
          </p:txBody>
        </p:sp>
        <p:sp>
          <p:nvSpPr>
            <p:cNvPr id="272" name="Oval 2055"/>
            <p:cNvSpPr>
              <a:spLocks noChangeArrowheads="1"/>
            </p:cNvSpPr>
            <p:nvPr/>
          </p:nvSpPr>
          <p:spPr bwMode="auto">
            <a:xfrm>
              <a:off x="5579419" y="5003502"/>
              <a:ext cx="535533" cy="819450"/>
            </a:xfrm>
            <a:prstGeom prst="ellipse">
              <a:avLst/>
            </a:prstGeom>
            <a:noFill/>
            <a:ln w="9525">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endParaRPr lang="zh-CN" altLang="zh-CN" sz="1800">
                <a:solidFill>
                  <a:srgbClr val="000000"/>
                </a:solidFill>
              </a:endParaRPr>
            </a:p>
          </p:txBody>
        </p:sp>
        <p:sp>
          <p:nvSpPr>
            <p:cNvPr id="273" name="Freeform 2228"/>
            <p:cNvSpPr>
              <a:spLocks/>
            </p:cNvSpPr>
            <p:nvPr/>
          </p:nvSpPr>
          <p:spPr bwMode="auto">
            <a:xfrm>
              <a:off x="6327775" y="5990051"/>
              <a:ext cx="138112" cy="136525"/>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pPr defTabSz="457189"/>
              <a:endParaRPr lang="en-US">
                <a:solidFill>
                  <a:srgbClr val="000000"/>
                </a:solidFill>
              </a:endParaRPr>
            </a:p>
          </p:txBody>
        </p:sp>
      </p:grpSp>
    </p:spTree>
    <p:extLst>
      <p:ext uri="{BB962C8B-B14F-4D97-AF65-F5344CB8AC3E}">
        <p14:creationId xmlns:p14="http://schemas.microsoft.com/office/powerpoint/2010/main" val="510813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794084" y="0"/>
            <a:ext cx="10647948" cy="986589"/>
          </a:xfrm>
        </p:spPr>
        <p:txBody>
          <a:bodyPr>
            <a:noAutofit/>
          </a:bodyPr>
          <a:lstStyle/>
          <a:p>
            <a:pPr eaLnBrk="1" hangingPunct="1"/>
            <a:r>
              <a:rPr lang="en-US" altLang="zh-CN" dirty="0" smtClean="0">
                <a:ea typeface="SimSun" panose="02010600030101010101" pitchFamily="2" charset="-122"/>
              </a:rPr>
              <a:t>Discussion on </a:t>
            </a:r>
            <a:r>
              <a:rPr lang="en-US" altLang="zh-CN" i="1" dirty="0" smtClean="0">
                <a:ea typeface="SimSun" panose="02010600030101010101" pitchFamily="2" charset="-122"/>
              </a:rPr>
              <a:t>K-</a:t>
            </a:r>
            <a:r>
              <a:rPr lang="en-US" altLang="zh-CN" i="1" dirty="0" err="1" smtClean="0">
                <a:ea typeface="SimSun" panose="02010600030101010101" pitchFamily="2" charset="-122"/>
              </a:rPr>
              <a:t>Medoids</a:t>
            </a:r>
            <a:r>
              <a:rPr lang="en-US" altLang="zh-CN" dirty="0" smtClean="0">
                <a:ea typeface="SimSun" panose="02010600030101010101" pitchFamily="2" charset="-122"/>
              </a:rPr>
              <a:t> Clustering</a:t>
            </a:r>
            <a:endParaRPr lang="en-US" altLang="zh-CN" dirty="0">
              <a:ea typeface="SimSun" panose="02010600030101010101" pitchFamily="2" charset="-122"/>
            </a:endParaRPr>
          </a:p>
        </p:txBody>
      </p:sp>
      <p:sp>
        <p:nvSpPr>
          <p:cNvPr id="31747" name="Rectangle 3"/>
          <p:cNvSpPr>
            <a:spLocks noGrp="1" noChangeArrowheads="1"/>
          </p:cNvSpPr>
          <p:nvPr>
            <p:ph type="body" idx="1"/>
          </p:nvPr>
        </p:nvSpPr>
        <p:spPr>
          <a:xfrm>
            <a:off x="636602" y="1173988"/>
            <a:ext cx="10962911" cy="5412253"/>
          </a:xfrm>
        </p:spPr>
        <p:txBody>
          <a:bodyPr/>
          <a:lstStyle/>
          <a:p>
            <a:pPr eaLnBrk="1" hangingPunct="1">
              <a:spcAft>
                <a:spcPts val="300"/>
              </a:spcAft>
            </a:pPr>
            <a:r>
              <a:rPr lang="en-US" altLang="zh-CN" sz="2400" i="1" dirty="0">
                <a:ea typeface="SimSun" panose="02010600030101010101" pitchFamily="2" charset="-122"/>
              </a:rPr>
              <a:t>K</a:t>
            </a:r>
            <a:r>
              <a:rPr lang="en-US" altLang="zh-CN" sz="2400" dirty="0">
                <a:ea typeface="SimSun" panose="02010600030101010101" pitchFamily="2" charset="-122"/>
              </a:rPr>
              <a:t>-</a:t>
            </a:r>
            <a:r>
              <a:rPr lang="en-US" altLang="zh-CN" sz="2400" i="1" dirty="0" err="1">
                <a:ea typeface="SimSun" panose="02010600030101010101" pitchFamily="2" charset="-122"/>
              </a:rPr>
              <a:t>Medoids</a:t>
            </a:r>
            <a:r>
              <a:rPr lang="en-US" altLang="zh-CN" sz="2400" dirty="0">
                <a:ea typeface="SimSun" panose="02010600030101010101" pitchFamily="2" charset="-122"/>
              </a:rPr>
              <a:t> Clustering: Find </a:t>
            </a:r>
            <a:r>
              <a:rPr lang="en-US" altLang="zh-CN" sz="2400" i="1" dirty="0">
                <a:ea typeface="SimSun" panose="02010600030101010101" pitchFamily="2" charset="-122"/>
              </a:rPr>
              <a:t>representative</a:t>
            </a:r>
            <a:r>
              <a:rPr lang="en-US" altLang="zh-CN" sz="2400" dirty="0">
                <a:ea typeface="SimSun" panose="02010600030101010101" pitchFamily="2" charset="-122"/>
              </a:rPr>
              <a:t> objects (</a:t>
            </a:r>
            <a:r>
              <a:rPr lang="en-US" altLang="zh-CN" sz="2400" u="sng" dirty="0" err="1">
                <a:ea typeface="SimSun" panose="02010600030101010101" pitchFamily="2" charset="-122"/>
              </a:rPr>
              <a:t>medoids</a:t>
            </a:r>
            <a:r>
              <a:rPr lang="en-US" altLang="zh-CN" sz="2400" dirty="0">
                <a:ea typeface="SimSun" panose="02010600030101010101" pitchFamily="2" charset="-122"/>
              </a:rPr>
              <a:t>) in </a:t>
            </a:r>
            <a:r>
              <a:rPr lang="en-US" altLang="zh-CN" sz="2400" dirty="0" smtClean="0">
                <a:ea typeface="SimSun" panose="02010600030101010101" pitchFamily="2" charset="-122"/>
              </a:rPr>
              <a:t>clusters</a:t>
            </a:r>
          </a:p>
          <a:p>
            <a:pPr>
              <a:spcAft>
                <a:spcPts val="300"/>
              </a:spcAft>
            </a:pPr>
            <a:r>
              <a:rPr lang="en-US" altLang="zh-CN" sz="2400" i="1" dirty="0" smtClean="0">
                <a:ea typeface="SimSun" panose="02010600030101010101" pitchFamily="2" charset="-122"/>
              </a:rPr>
              <a:t>PAM</a:t>
            </a:r>
            <a:r>
              <a:rPr lang="en-US" altLang="zh-CN" sz="2400" dirty="0" smtClean="0">
                <a:ea typeface="SimSun" panose="02010600030101010101" pitchFamily="2" charset="-122"/>
              </a:rPr>
              <a:t> </a:t>
            </a:r>
            <a:r>
              <a:rPr lang="en-US" altLang="zh-CN" sz="2400" dirty="0">
                <a:ea typeface="SimSun" panose="02010600030101010101" pitchFamily="2" charset="-122"/>
              </a:rPr>
              <a:t>(Partitioning Around </a:t>
            </a:r>
            <a:r>
              <a:rPr lang="en-US" altLang="zh-CN" sz="2400" dirty="0" err="1" smtClean="0">
                <a:ea typeface="SimSun" panose="02010600030101010101" pitchFamily="2" charset="-122"/>
              </a:rPr>
              <a:t>Medoids</a:t>
            </a:r>
            <a:r>
              <a:rPr lang="en-US" altLang="zh-CN" sz="2400" dirty="0" smtClean="0">
                <a:ea typeface="SimSun" panose="02010600030101010101" pitchFamily="2" charset="-122"/>
              </a:rPr>
              <a:t>: Kaufmann </a:t>
            </a:r>
            <a:r>
              <a:rPr lang="en-US" altLang="zh-CN" sz="2400" dirty="0">
                <a:ea typeface="SimSun" panose="02010600030101010101" pitchFamily="2" charset="-122"/>
              </a:rPr>
              <a:t>&amp; </a:t>
            </a:r>
            <a:r>
              <a:rPr lang="en-US" altLang="zh-CN" sz="2400" dirty="0" err="1">
                <a:ea typeface="SimSun" panose="02010600030101010101" pitchFamily="2" charset="-122"/>
              </a:rPr>
              <a:t>Rousseeuw</a:t>
            </a:r>
            <a:r>
              <a:rPr lang="en-US" altLang="zh-CN" sz="2400" dirty="0">
                <a:ea typeface="SimSun" panose="02010600030101010101" pitchFamily="2" charset="-122"/>
              </a:rPr>
              <a:t> 1987)</a:t>
            </a:r>
          </a:p>
          <a:p>
            <a:pPr lvl="1">
              <a:spcAft>
                <a:spcPts val="300"/>
              </a:spcAft>
            </a:pPr>
            <a:r>
              <a:rPr lang="en-US" altLang="zh-CN" sz="2400" dirty="0">
                <a:ea typeface="SimSun" panose="02010600030101010101" pitchFamily="2" charset="-122"/>
              </a:rPr>
              <a:t>Starts from an initial set of </a:t>
            </a:r>
            <a:r>
              <a:rPr lang="en-US" altLang="zh-CN" sz="2400" dirty="0" err="1" smtClean="0">
                <a:ea typeface="SimSun" panose="02010600030101010101" pitchFamily="2" charset="-122"/>
              </a:rPr>
              <a:t>medoids</a:t>
            </a:r>
            <a:r>
              <a:rPr lang="en-US" altLang="zh-CN" sz="2400" dirty="0" smtClean="0">
                <a:ea typeface="SimSun" panose="02010600030101010101" pitchFamily="2" charset="-122"/>
              </a:rPr>
              <a:t>, </a:t>
            </a:r>
            <a:r>
              <a:rPr lang="en-US" altLang="zh-CN" sz="2400" dirty="0">
                <a:ea typeface="SimSun" panose="02010600030101010101" pitchFamily="2" charset="-122"/>
              </a:rPr>
              <a:t>and </a:t>
            </a:r>
            <a:endParaRPr lang="en-US" altLang="zh-CN" sz="2400" dirty="0" smtClean="0">
              <a:ea typeface="SimSun" panose="02010600030101010101" pitchFamily="2" charset="-122"/>
            </a:endParaRPr>
          </a:p>
          <a:p>
            <a:pPr lvl="1">
              <a:spcAft>
                <a:spcPts val="300"/>
              </a:spcAft>
            </a:pPr>
            <a:r>
              <a:rPr lang="en-US" altLang="zh-CN" sz="2400" dirty="0" smtClean="0">
                <a:ea typeface="SimSun" panose="02010600030101010101" pitchFamily="2" charset="-122"/>
              </a:rPr>
              <a:t>Iteratively </a:t>
            </a:r>
            <a:r>
              <a:rPr lang="en-US" altLang="zh-CN" sz="2400" dirty="0">
                <a:ea typeface="SimSun" panose="02010600030101010101" pitchFamily="2" charset="-122"/>
              </a:rPr>
              <a:t>replaces one of the </a:t>
            </a:r>
            <a:r>
              <a:rPr lang="en-US" altLang="zh-CN" sz="2400" dirty="0" err="1">
                <a:ea typeface="SimSun" panose="02010600030101010101" pitchFamily="2" charset="-122"/>
              </a:rPr>
              <a:t>medoids</a:t>
            </a:r>
            <a:r>
              <a:rPr lang="en-US" altLang="zh-CN" sz="2400" dirty="0">
                <a:ea typeface="SimSun" panose="02010600030101010101" pitchFamily="2" charset="-122"/>
              </a:rPr>
              <a:t> by one of the non-</a:t>
            </a:r>
            <a:r>
              <a:rPr lang="en-US" altLang="zh-CN" sz="2400" dirty="0" err="1">
                <a:ea typeface="SimSun" panose="02010600030101010101" pitchFamily="2" charset="-122"/>
              </a:rPr>
              <a:t>medoids</a:t>
            </a:r>
            <a:r>
              <a:rPr lang="en-US" altLang="zh-CN" sz="2400" dirty="0">
                <a:ea typeface="SimSun" panose="02010600030101010101" pitchFamily="2" charset="-122"/>
              </a:rPr>
              <a:t> if it improves the </a:t>
            </a:r>
            <a:r>
              <a:rPr lang="en-US" altLang="zh-CN" sz="2400" dirty="0" smtClean="0">
                <a:ea typeface="SimSun" panose="02010600030101010101" pitchFamily="2" charset="-122"/>
              </a:rPr>
              <a:t>total sum of the squared errors (SSE) of </a:t>
            </a:r>
            <a:r>
              <a:rPr lang="en-US" altLang="zh-CN" sz="2400" dirty="0">
                <a:ea typeface="SimSun" panose="02010600030101010101" pitchFamily="2" charset="-122"/>
              </a:rPr>
              <a:t>the resulting clustering</a:t>
            </a:r>
          </a:p>
          <a:p>
            <a:pPr lvl="1">
              <a:spcAft>
                <a:spcPts val="300"/>
              </a:spcAft>
            </a:pPr>
            <a:r>
              <a:rPr lang="en-US" altLang="zh-CN" sz="2400" i="1" dirty="0">
                <a:ea typeface="SimSun" panose="02010600030101010101" pitchFamily="2" charset="-122"/>
              </a:rPr>
              <a:t>PAM</a:t>
            </a:r>
            <a:r>
              <a:rPr lang="en-US" altLang="zh-CN" sz="2400" dirty="0">
                <a:ea typeface="SimSun" panose="02010600030101010101" pitchFamily="2" charset="-122"/>
              </a:rPr>
              <a:t> works effectively for small data </a:t>
            </a:r>
            <a:r>
              <a:rPr lang="en-US" altLang="zh-CN" sz="2400" dirty="0" smtClean="0">
                <a:ea typeface="SimSun" panose="02010600030101010101" pitchFamily="2" charset="-122"/>
              </a:rPr>
              <a:t>sets </a:t>
            </a:r>
            <a:r>
              <a:rPr lang="en-US" altLang="zh-CN" sz="2400" dirty="0">
                <a:ea typeface="SimSun" panose="02010600030101010101" pitchFamily="2" charset="-122"/>
              </a:rPr>
              <a:t>but does not scale well for large data sets (due to the computational complexity</a:t>
            </a:r>
            <a:r>
              <a:rPr lang="en-US" altLang="zh-CN" sz="2400" dirty="0" smtClean="0">
                <a:ea typeface="SimSun" panose="02010600030101010101" pitchFamily="2" charset="-122"/>
              </a:rPr>
              <a:t>)</a:t>
            </a:r>
          </a:p>
          <a:p>
            <a:pPr lvl="1">
              <a:spcAft>
                <a:spcPts val="300"/>
              </a:spcAft>
            </a:pPr>
            <a:r>
              <a:rPr lang="en-US" altLang="ko-KR" sz="2400" dirty="0" smtClean="0">
                <a:ea typeface="Gulim" panose="020B0600000101010101" pitchFamily="34" charset="-127"/>
              </a:rPr>
              <a:t>Computational complexity: </a:t>
            </a:r>
            <a:r>
              <a:rPr lang="en-US" altLang="ko-KR" sz="2400" dirty="0">
                <a:ea typeface="Gulim" panose="020B0600000101010101" pitchFamily="34" charset="-127"/>
              </a:rPr>
              <a:t>PAM: </a:t>
            </a:r>
            <a:r>
              <a:rPr lang="en-US" altLang="ko-KR" sz="2400" dirty="0" smtClean="0">
                <a:ea typeface="Gulim" panose="020B0600000101010101" pitchFamily="34" charset="-127"/>
              </a:rPr>
              <a:t>O(K(n − K)</a:t>
            </a:r>
            <a:r>
              <a:rPr lang="en-US" altLang="ko-KR" sz="2400" baseline="30000" dirty="0" smtClean="0">
                <a:ea typeface="Gulim" panose="020B0600000101010101" pitchFamily="34" charset="-127"/>
              </a:rPr>
              <a:t>2</a:t>
            </a:r>
            <a:r>
              <a:rPr lang="en-US" altLang="ko-KR" sz="2400" dirty="0" smtClean="0">
                <a:ea typeface="Gulim" panose="020B0600000101010101" pitchFamily="34" charset="-127"/>
              </a:rPr>
              <a:t>)  (quite expensive!)</a:t>
            </a:r>
          </a:p>
          <a:p>
            <a:pPr>
              <a:spcAft>
                <a:spcPts val="300"/>
              </a:spcAft>
            </a:pPr>
            <a:r>
              <a:rPr lang="en-US" altLang="zh-CN" sz="2400" dirty="0" smtClean="0">
                <a:ea typeface="SimSun" panose="02010600030101010101" pitchFamily="2" charset="-122"/>
              </a:rPr>
              <a:t>Efficiency improvements </a:t>
            </a:r>
            <a:r>
              <a:rPr lang="en-US" altLang="zh-CN" sz="2400" dirty="0">
                <a:ea typeface="SimSun" panose="02010600030101010101" pitchFamily="2" charset="-122"/>
              </a:rPr>
              <a:t>on PAM</a:t>
            </a:r>
          </a:p>
          <a:p>
            <a:pPr lvl="1">
              <a:spcAft>
                <a:spcPts val="300"/>
              </a:spcAft>
            </a:pPr>
            <a:r>
              <a:rPr lang="en-US" altLang="zh-CN" sz="2400" i="1" dirty="0">
                <a:ea typeface="SimSun" panose="02010600030101010101" pitchFamily="2" charset="-122"/>
              </a:rPr>
              <a:t>CLARA</a:t>
            </a:r>
            <a:r>
              <a:rPr lang="en-US" altLang="zh-CN" sz="2400" dirty="0">
                <a:ea typeface="SimSun" panose="02010600030101010101" pitchFamily="2" charset="-122"/>
              </a:rPr>
              <a:t> (Kaufmann &amp; </a:t>
            </a:r>
            <a:r>
              <a:rPr lang="en-US" altLang="zh-CN" sz="2400" dirty="0" err="1">
                <a:ea typeface="SimSun" panose="02010600030101010101" pitchFamily="2" charset="-122"/>
              </a:rPr>
              <a:t>Rousseeuw</a:t>
            </a:r>
            <a:r>
              <a:rPr lang="en-US" altLang="zh-CN" sz="2400" dirty="0">
                <a:ea typeface="SimSun" panose="02010600030101010101" pitchFamily="2" charset="-122"/>
              </a:rPr>
              <a:t>, 1990</a:t>
            </a:r>
            <a:r>
              <a:rPr lang="en-US" altLang="zh-CN" sz="2400" dirty="0" smtClean="0">
                <a:ea typeface="SimSun" panose="02010600030101010101" pitchFamily="2" charset="-122"/>
              </a:rPr>
              <a:t>):</a:t>
            </a:r>
          </a:p>
          <a:p>
            <a:pPr lvl="2">
              <a:spcAft>
                <a:spcPts val="300"/>
              </a:spcAft>
            </a:pPr>
            <a:r>
              <a:rPr lang="en-US" altLang="zh-CN" sz="2400" dirty="0" smtClean="0">
                <a:ea typeface="SimSun" panose="02010600030101010101" pitchFamily="2" charset="-122"/>
              </a:rPr>
              <a:t>PAM </a:t>
            </a:r>
            <a:r>
              <a:rPr lang="en-US" altLang="zh-CN" sz="2400" dirty="0">
                <a:ea typeface="SimSun" panose="02010600030101010101" pitchFamily="2" charset="-122"/>
              </a:rPr>
              <a:t>on </a:t>
            </a:r>
            <a:r>
              <a:rPr lang="en-US" altLang="zh-CN" sz="2400" dirty="0" smtClean="0">
                <a:ea typeface="SimSun" panose="02010600030101010101" pitchFamily="2" charset="-122"/>
              </a:rPr>
              <a:t>samples; </a:t>
            </a:r>
            <a:r>
              <a:rPr lang="en-US" altLang="ko-KR" sz="2400" dirty="0" smtClean="0">
                <a:ea typeface="Gulim" panose="020B0600000101010101" pitchFamily="34" charset="-127"/>
              </a:rPr>
              <a:t>O(Ks</a:t>
            </a:r>
            <a:r>
              <a:rPr lang="en-US" altLang="ko-KR" sz="2400" baseline="30000" dirty="0" smtClean="0">
                <a:ea typeface="Gulim" panose="020B0600000101010101" pitchFamily="34" charset="-127"/>
              </a:rPr>
              <a:t>2</a:t>
            </a:r>
            <a:r>
              <a:rPr lang="en-US" altLang="ko-KR" sz="2400" dirty="0" smtClean="0">
                <a:ea typeface="Gulim" panose="020B0600000101010101" pitchFamily="34" charset="-127"/>
              </a:rPr>
              <a:t> </a:t>
            </a:r>
            <a:r>
              <a:rPr lang="en-US" altLang="ko-KR" sz="2400" dirty="0">
                <a:ea typeface="Gulim" panose="020B0600000101010101" pitchFamily="34" charset="-127"/>
              </a:rPr>
              <a:t>+ K(n − </a:t>
            </a:r>
            <a:r>
              <a:rPr lang="en-US" altLang="ko-KR" sz="2400" dirty="0" smtClean="0">
                <a:ea typeface="Gulim" panose="020B0600000101010101" pitchFamily="34" charset="-127"/>
              </a:rPr>
              <a:t>K)), s is the sample size</a:t>
            </a:r>
            <a:endParaRPr lang="en-US" altLang="zh-CN" sz="2400" dirty="0">
              <a:ea typeface="SimSun" panose="02010600030101010101" pitchFamily="2" charset="-122"/>
            </a:endParaRPr>
          </a:p>
          <a:p>
            <a:pPr lvl="1" eaLnBrk="1" hangingPunct="1">
              <a:spcAft>
                <a:spcPts val="300"/>
              </a:spcAft>
            </a:pPr>
            <a:r>
              <a:rPr lang="en-US" altLang="zh-CN" sz="2400" i="1" dirty="0">
                <a:ea typeface="SimSun" panose="02010600030101010101" pitchFamily="2" charset="-122"/>
              </a:rPr>
              <a:t>CLARANS</a:t>
            </a:r>
            <a:r>
              <a:rPr lang="en-US" altLang="zh-CN" sz="2400" dirty="0">
                <a:ea typeface="SimSun" panose="02010600030101010101" pitchFamily="2" charset="-122"/>
              </a:rPr>
              <a:t> (Ng &amp; Han, 1994): Randomized </a:t>
            </a:r>
            <a:r>
              <a:rPr lang="en-US" altLang="zh-CN" sz="2400" dirty="0" smtClean="0">
                <a:ea typeface="SimSun" panose="02010600030101010101" pitchFamily="2" charset="-122"/>
              </a:rPr>
              <a:t>re-sampling, ensuring efficiency + quality</a:t>
            </a:r>
            <a:endParaRPr lang="en-US" altLang="zh-CN" sz="2400" dirty="0">
              <a:ea typeface="SimSun" panose="02010600030101010101" pitchFamily="2" charset="-122"/>
            </a:endParaRPr>
          </a:p>
        </p:txBody>
      </p:sp>
    </p:spTree>
    <p:extLst>
      <p:ext uri="{BB962C8B-B14F-4D97-AF65-F5344CB8AC3E}">
        <p14:creationId xmlns:p14="http://schemas.microsoft.com/office/powerpoint/2010/main" val="4076572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1026"/>
          <p:cNvSpPr>
            <a:spLocks noGrp="1" noChangeArrowheads="1"/>
          </p:cNvSpPr>
          <p:nvPr>
            <p:ph type="title"/>
          </p:nvPr>
        </p:nvSpPr>
        <p:spPr>
          <a:xfrm>
            <a:off x="0" y="267856"/>
            <a:ext cx="12192000" cy="685800"/>
          </a:xfrm>
        </p:spPr>
        <p:txBody>
          <a:bodyPr>
            <a:normAutofit/>
          </a:bodyPr>
          <a:lstStyle/>
          <a:p>
            <a:r>
              <a:rPr lang="en-US" altLang="ko-KR" sz="4000" i="1" dirty="0" smtClean="0">
                <a:ea typeface="Gulim" panose="020B0600000101010101" pitchFamily="34" charset="-127"/>
              </a:rPr>
              <a:t>K-Medians</a:t>
            </a:r>
            <a:r>
              <a:rPr lang="en-US" altLang="ko-KR" sz="4000" dirty="0" smtClean="0">
                <a:ea typeface="Gulim" panose="020B0600000101010101" pitchFamily="34" charset="-127"/>
              </a:rPr>
              <a:t>: Handling Outliers by Computing Medians </a:t>
            </a:r>
            <a:endParaRPr lang="en-US" altLang="zh-CN" sz="4000" dirty="0">
              <a:ea typeface="Gulim" panose="020B0600000101010101" pitchFamily="34" charset="-127"/>
            </a:endParaRPr>
          </a:p>
        </p:txBody>
      </p:sp>
      <p:sp>
        <p:nvSpPr>
          <p:cNvPr id="29699" name="Rectangle 1027"/>
          <p:cNvSpPr>
            <a:spLocks noGrp="1" noChangeArrowheads="1"/>
          </p:cNvSpPr>
          <p:nvPr>
            <p:ph type="body" idx="1"/>
          </p:nvPr>
        </p:nvSpPr>
        <p:spPr>
          <a:xfrm>
            <a:off x="682748" y="1155581"/>
            <a:ext cx="10964307" cy="5426287"/>
          </a:xfrm>
        </p:spPr>
        <p:txBody>
          <a:bodyPr/>
          <a:lstStyle/>
          <a:p>
            <a:pPr eaLnBrk="1" hangingPunct="1"/>
            <a:r>
              <a:rPr lang="en-US" altLang="ko-KR" sz="2400" dirty="0" smtClean="0">
                <a:ea typeface="Gulim" panose="020B0600000101010101" pitchFamily="34" charset="-127"/>
              </a:rPr>
              <a:t> Medians are less sensitive </a:t>
            </a:r>
            <a:r>
              <a:rPr lang="en-US" altLang="ko-KR" sz="2400" dirty="0">
                <a:ea typeface="Gulim" panose="020B0600000101010101" pitchFamily="34" charset="-127"/>
              </a:rPr>
              <a:t>to </a:t>
            </a:r>
            <a:r>
              <a:rPr lang="en-US" altLang="ko-KR" sz="2400" dirty="0" smtClean="0">
                <a:ea typeface="Gulim" panose="020B0600000101010101" pitchFamily="34" charset="-127"/>
              </a:rPr>
              <a:t>outliers than means</a:t>
            </a:r>
          </a:p>
          <a:p>
            <a:pPr lvl="1"/>
            <a:r>
              <a:rPr lang="en-US" altLang="ko-KR" sz="2400" dirty="0" smtClean="0">
                <a:ea typeface="Gulim" panose="020B0600000101010101" pitchFamily="34" charset="-127"/>
              </a:rPr>
              <a:t>Think of the median salary vs. mean salary of a large firm when adding a few top executives!</a:t>
            </a:r>
            <a:endParaRPr lang="en-US" altLang="ko-KR" sz="2400" dirty="0">
              <a:ea typeface="Gulim" panose="020B0600000101010101" pitchFamily="34" charset="-127"/>
            </a:endParaRPr>
          </a:p>
          <a:p>
            <a:pPr eaLnBrk="1" hangingPunct="1"/>
            <a:r>
              <a:rPr lang="en-US" altLang="ko-KR" sz="2400" b="1" i="1" dirty="0" smtClean="0">
                <a:ea typeface="Gulim" panose="020B0600000101010101" pitchFamily="34" charset="-127"/>
              </a:rPr>
              <a:t>K-Medians</a:t>
            </a:r>
            <a:r>
              <a:rPr lang="en-US" altLang="ko-KR" sz="2400" dirty="0">
                <a:ea typeface="Gulim" panose="020B0600000101010101" pitchFamily="34" charset="-127"/>
              </a:rPr>
              <a:t>:  Instead of taking the </a:t>
            </a:r>
            <a:r>
              <a:rPr lang="en-US" altLang="ko-KR" sz="2400" b="1" dirty="0">
                <a:ea typeface="Gulim" panose="020B0600000101010101" pitchFamily="34" charset="-127"/>
              </a:rPr>
              <a:t>mean</a:t>
            </a:r>
            <a:r>
              <a:rPr lang="en-US" altLang="ko-KR" sz="2400" dirty="0">
                <a:ea typeface="Gulim" panose="020B0600000101010101" pitchFamily="34" charset="-127"/>
              </a:rPr>
              <a:t> value of the object in a cluster as a reference point, </a:t>
            </a:r>
            <a:r>
              <a:rPr lang="en-US" altLang="ko-KR" sz="2400" b="1" dirty="0" smtClean="0">
                <a:ea typeface="Gulim" panose="020B0600000101010101" pitchFamily="34" charset="-127"/>
              </a:rPr>
              <a:t>medians</a:t>
            </a:r>
            <a:r>
              <a:rPr lang="en-US" altLang="ko-KR" sz="2400" dirty="0" smtClean="0">
                <a:ea typeface="Gulim" panose="020B0600000101010101" pitchFamily="34" charset="-127"/>
              </a:rPr>
              <a:t> are used (L</a:t>
            </a:r>
            <a:r>
              <a:rPr lang="en-US" altLang="ko-KR" sz="2400" baseline="-25000" dirty="0" smtClean="0">
                <a:ea typeface="Gulim" panose="020B0600000101010101" pitchFamily="34" charset="-127"/>
              </a:rPr>
              <a:t>1</a:t>
            </a:r>
            <a:r>
              <a:rPr lang="en-US" altLang="ko-KR" sz="2400" dirty="0" smtClean="0">
                <a:ea typeface="Gulim" panose="020B0600000101010101" pitchFamily="34" charset="-127"/>
              </a:rPr>
              <a:t>-norm as the distance measure)</a:t>
            </a:r>
          </a:p>
          <a:p>
            <a:pPr eaLnBrk="1" hangingPunct="1"/>
            <a:r>
              <a:rPr lang="en-US" altLang="ko-KR" sz="2400" dirty="0" smtClean="0">
                <a:ea typeface="Gulim" panose="020B0600000101010101" pitchFamily="34" charset="-127"/>
              </a:rPr>
              <a:t>The criterion function for the </a:t>
            </a:r>
            <a:r>
              <a:rPr lang="en-US" altLang="ko-KR" sz="2400" i="1" dirty="0" smtClean="0">
                <a:ea typeface="Gulim" panose="020B0600000101010101" pitchFamily="34" charset="-127"/>
              </a:rPr>
              <a:t>K-Medians</a:t>
            </a:r>
            <a:r>
              <a:rPr lang="en-US" altLang="ko-KR" sz="2400" dirty="0" smtClean="0">
                <a:ea typeface="Gulim" panose="020B0600000101010101" pitchFamily="34" charset="-127"/>
              </a:rPr>
              <a:t> algorithm:  </a:t>
            </a:r>
          </a:p>
          <a:p>
            <a:pPr>
              <a:lnSpc>
                <a:spcPct val="120000"/>
              </a:lnSpc>
            </a:pPr>
            <a:r>
              <a:rPr lang="en-US" altLang="zh-CN" sz="2400" dirty="0" smtClean="0">
                <a:ea typeface="SimSun" panose="02010600030101010101" pitchFamily="2" charset="-122"/>
              </a:rPr>
              <a:t>The </a:t>
            </a:r>
            <a:r>
              <a:rPr lang="en-US" altLang="ko-KR" sz="2400" i="1" dirty="0" smtClean="0">
                <a:ea typeface="Gulim" panose="020B0600000101010101" pitchFamily="34" charset="-127"/>
              </a:rPr>
              <a:t>K-Medians</a:t>
            </a:r>
            <a:r>
              <a:rPr lang="en-US" altLang="zh-CN" sz="2400" dirty="0" smtClean="0">
                <a:ea typeface="SimSun" panose="02010600030101010101" pitchFamily="2" charset="-122"/>
              </a:rPr>
              <a:t> clustering algorithm:</a:t>
            </a:r>
            <a:endParaRPr lang="en-US" altLang="zh-CN" sz="2400" dirty="0">
              <a:ea typeface="SimSun" panose="02010600030101010101" pitchFamily="2" charset="-122"/>
            </a:endParaRPr>
          </a:p>
          <a:p>
            <a:pPr lvl="2">
              <a:lnSpc>
                <a:spcPct val="120000"/>
              </a:lnSpc>
              <a:spcBef>
                <a:spcPts val="300"/>
              </a:spcBef>
            </a:pPr>
            <a:r>
              <a:rPr lang="en-US" altLang="zh-CN" sz="2400" dirty="0">
                <a:solidFill>
                  <a:srgbClr val="000000"/>
                </a:solidFill>
                <a:ea typeface="SimSun" panose="02010600030101010101" pitchFamily="2" charset="-122"/>
              </a:rPr>
              <a:t>Select </a:t>
            </a:r>
            <a:r>
              <a:rPr lang="en-US" altLang="zh-CN" sz="2400" i="1" dirty="0" smtClean="0">
                <a:solidFill>
                  <a:srgbClr val="000000"/>
                </a:solidFill>
                <a:ea typeface="SimSun" panose="02010600030101010101" pitchFamily="2" charset="-122"/>
              </a:rPr>
              <a:t>K</a:t>
            </a:r>
            <a:r>
              <a:rPr lang="en-US" altLang="zh-CN" sz="2400" dirty="0" smtClean="0">
                <a:solidFill>
                  <a:srgbClr val="000000"/>
                </a:solidFill>
                <a:ea typeface="SimSun" panose="02010600030101010101" pitchFamily="2" charset="-122"/>
              </a:rPr>
              <a:t> </a:t>
            </a:r>
            <a:r>
              <a:rPr lang="en-US" altLang="zh-CN" sz="2400" dirty="0">
                <a:solidFill>
                  <a:srgbClr val="000000"/>
                </a:solidFill>
                <a:ea typeface="SimSun" panose="02010600030101010101" pitchFamily="2" charset="-122"/>
              </a:rPr>
              <a:t>points as </a:t>
            </a:r>
            <a:r>
              <a:rPr lang="en-US" altLang="zh-CN" sz="2400" dirty="0" smtClean="0">
                <a:solidFill>
                  <a:srgbClr val="000000"/>
                </a:solidFill>
                <a:ea typeface="SimSun" panose="02010600030101010101" pitchFamily="2" charset="-122"/>
              </a:rPr>
              <a:t>the initial representative objects (i.e., as initial </a:t>
            </a:r>
            <a:r>
              <a:rPr lang="en-US" altLang="zh-CN" sz="2400" i="1" dirty="0" smtClean="0">
                <a:solidFill>
                  <a:srgbClr val="000000"/>
                </a:solidFill>
                <a:ea typeface="SimSun" panose="02010600030101010101" pitchFamily="2" charset="-122"/>
              </a:rPr>
              <a:t>K medians</a:t>
            </a:r>
            <a:r>
              <a:rPr lang="en-US" altLang="zh-CN" sz="2400" dirty="0" smtClean="0">
                <a:solidFill>
                  <a:srgbClr val="000000"/>
                </a:solidFill>
                <a:ea typeface="SimSun" panose="02010600030101010101" pitchFamily="2" charset="-122"/>
              </a:rPr>
              <a:t>)</a:t>
            </a:r>
            <a:endParaRPr lang="en-US" altLang="zh-CN" sz="2400" dirty="0">
              <a:solidFill>
                <a:srgbClr val="000000"/>
              </a:solidFill>
              <a:ea typeface="SimSun" panose="02010600030101010101" pitchFamily="2" charset="-122"/>
            </a:endParaRPr>
          </a:p>
          <a:p>
            <a:pPr lvl="2">
              <a:lnSpc>
                <a:spcPct val="120000"/>
              </a:lnSpc>
              <a:spcBef>
                <a:spcPts val="300"/>
              </a:spcBef>
            </a:pPr>
            <a:r>
              <a:rPr lang="en-US" altLang="zh-CN" sz="2400" b="1" dirty="0">
                <a:solidFill>
                  <a:srgbClr val="000000"/>
                </a:solidFill>
                <a:ea typeface="SimSun" panose="02010600030101010101" pitchFamily="2" charset="-122"/>
              </a:rPr>
              <a:t>Repeat</a:t>
            </a:r>
          </a:p>
          <a:p>
            <a:pPr lvl="3">
              <a:lnSpc>
                <a:spcPct val="120000"/>
              </a:lnSpc>
              <a:spcBef>
                <a:spcPts val="300"/>
              </a:spcBef>
            </a:pPr>
            <a:r>
              <a:rPr lang="en-US" altLang="zh-CN" sz="2400" dirty="0" smtClean="0">
                <a:solidFill>
                  <a:srgbClr val="000000"/>
                </a:solidFill>
                <a:ea typeface="SimSun" panose="02010600030101010101" pitchFamily="2" charset="-122"/>
              </a:rPr>
              <a:t>Assign every point </a:t>
            </a:r>
            <a:r>
              <a:rPr lang="en-US" altLang="zh-CN" sz="2400" dirty="0">
                <a:solidFill>
                  <a:srgbClr val="000000"/>
                </a:solidFill>
                <a:ea typeface="SimSun" panose="02010600030101010101" pitchFamily="2" charset="-122"/>
              </a:rPr>
              <a:t>to </a:t>
            </a:r>
            <a:r>
              <a:rPr lang="en-US" altLang="zh-CN" sz="2400" dirty="0" smtClean="0">
                <a:solidFill>
                  <a:srgbClr val="000000"/>
                </a:solidFill>
                <a:ea typeface="SimSun" panose="02010600030101010101" pitchFamily="2" charset="-122"/>
              </a:rPr>
              <a:t>its nearest median</a:t>
            </a:r>
            <a:endParaRPr lang="en-US" altLang="zh-CN" sz="2400" baseline="-25000" dirty="0" smtClean="0">
              <a:solidFill>
                <a:srgbClr val="000000"/>
              </a:solidFill>
              <a:ea typeface="SimSun" panose="02010600030101010101" pitchFamily="2" charset="-122"/>
            </a:endParaRPr>
          </a:p>
          <a:p>
            <a:pPr lvl="3">
              <a:lnSpc>
                <a:spcPct val="120000"/>
              </a:lnSpc>
              <a:spcBef>
                <a:spcPts val="300"/>
              </a:spcBef>
            </a:pPr>
            <a:r>
              <a:rPr lang="en-US" altLang="zh-CN" sz="2400" dirty="0" smtClean="0">
                <a:solidFill>
                  <a:srgbClr val="000000"/>
                </a:solidFill>
                <a:ea typeface="SimSun" panose="02010600030101010101" pitchFamily="2" charset="-122"/>
              </a:rPr>
              <a:t>Re-compute </a:t>
            </a:r>
            <a:r>
              <a:rPr lang="en-US" altLang="zh-CN" sz="2400" dirty="0">
                <a:solidFill>
                  <a:srgbClr val="000000"/>
                </a:solidFill>
                <a:ea typeface="SimSun" panose="02010600030101010101" pitchFamily="2" charset="-122"/>
              </a:rPr>
              <a:t>the </a:t>
            </a:r>
            <a:r>
              <a:rPr lang="en-US" altLang="zh-CN" sz="2400" dirty="0" smtClean="0">
                <a:solidFill>
                  <a:srgbClr val="000000"/>
                </a:solidFill>
                <a:ea typeface="SimSun" panose="02010600030101010101" pitchFamily="2" charset="-122"/>
              </a:rPr>
              <a:t>median using the median of each individual feature</a:t>
            </a:r>
            <a:endParaRPr lang="en-US" altLang="zh-CN" sz="2400" dirty="0">
              <a:solidFill>
                <a:srgbClr val="000000"/>
              </a:solidFill>
              <a:ea typeface="SimSun" panose="02010600030101010101" pitchFamily="2" charset="-122"/>
            </a:endParaRPr>
          </a:p>
          <a:p>
            <a:pPr lvl="2">
              <a:lnSpc>
                <a:spcPct val="120000"/>
              </a:lnSpc>
              <a:spcBef>
                <a:spcPts val="300"/>
              </a:spcBef>
            </a:pPr>
            <a:r>
              <a:rPr lang="en-US" altLang="zh-CN" sz="2400" b="1" dirty="0">
                <a:solidFill>
                  <a:srgbClr val="000000"/>
                </a:solidFill>
                <a:ea typeface="SimSun" panose="02010600030101010101" pitchFamily="2" charset="-122"/>
              </a:rPr>
              <a:t>Until </a:t>
            </a:r>
            <a:r>
              <a:rPr lang="en-US" altLang="zh-CN" sz="2400" dirty="0">
                <a:solidFill>
                  <a:srgbClr val="000000"/>
                </a:solidFill>
                <a:ea typeface="SimSun" panose="02010600030101010101" pitchFamily="2" charset="-122"/>
              </a:rPr>
              <a:t>convergence criterion is </a:t>
            </a:r>
            <a:r>
              <a:rPr lang="en-US" altLang="zh-CN" sz="2400" dirty="0" smtClean="0">
                <a:solidFill>
                  <a:srgbClr val="000000"/>
                </a:solidFill>
                <a:ea typeface="SimSun" panose="02010600030101010101" pitchFamily="2" charset="-122"/>
              </a:rPr>
              <a:t>satisfied</a:t>
            </a:r>
            <a:endParaRPr lang="en-US" altLang="zh-CN" sz="2400" dirty="0">
              <a:solidFill>
                <a:srgbClr val="000000"/>
              </a:solidFill>
              <a:ea typeface="SimSun" panose="02010600030101010101" pitchFamily="2" charset="-122"/>
            </a:endParaRPr>
          </a:p>
        </p:txBody>
      </p:sp>
      <p:graphicFrame>
        <p:nvGraphicFramePr>
          <p:cNvPr id="2" name="Object 1"/>
          <p:cNvGraphicFramePr>
            <a:graphicFrameLocks noChangeAspect="1"/>
          </p:cNvGraphicFramePr>
          <p:nvPr>
            <p:extLst/>
          </p:nvPr>
        </p:nvGraphicFramePr>
        <p:xfrm>
          <a:off x="7679359" y="3267228"/>
          <a:ext cx="3086101" cy="845431"/>
        </p:xfrm>
        <a:graphic>
          <a:graphicData uri="http://schemas.openxmlformats.org/presentationml/2006/ole">
            <mc:AlternateContent xmlns:mc="http://schemas.openxmlformats.org/markup-compatibility/2006">
              <mc:Choice xmlns:v="urn:schemas-microsoft-com:vml" Requires="v">
                <p:oleObj spid="_x0000_s5139" name="Equation" r:id="rId4" imgW="1396800" imgH="469800" progId="Equation.DSMT4">
                  <p:embed/>
                </p:oleObj>
              </mc:Choice>
              <mc:Fallback>
                <p:oleObj name="Equation" r:id="rId4" imgW="1396800" imgH="469800" progId="Equation.DSMT4">
                  <p:embed/>
                  <p:pic>
                    <p:nvPicPr>
                      <p:cNvPr id="0" name=""/>
                      <p:cNvPicPr/>
                      <p:nvPr/>
                    </p:nvPicPr>
                    <p:blipFill>
                      <a:blip r:embed="rId5"/>
                      <a:stretch>
                        <a:fillRect/>
                      </a:stretch>
                    </p:blipFill>
                    <p:spPr>
                      <a:xfrm>
                        <a:off x="7679359" y="3267228"/>
                        <a:ext cx="3086101" cy="845431"/>
                      </a:xfrm>
                      <a:prstGeom prst="rect">
                        <a:avLst/>
                      </a:prstGeom>
                    </p:spPr>
                  </p:pic>
                </p:oleObj>
              </mc:Fallback>
            </mc:AlternateContent>
          </a:graphicData>
        </a:graphic>
      </p:graphicFrame>
    </p:spTree>
    <p:extLst>
      <p:ext uri="{BB962C8B-B14F-4D97-AF65-F5344CB8AC3E}">
        <p14:creationId xmlns:p14="http://schemas.microsoft.com/office/powerpoint/2010/main" val="2015027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idx="4294967295"/>
          </p:nvPr>
        </p:nvSpPr>
        <p:spPr>
          <a:xfrm>
            <a:off x="-209550" y="95250"/>
            <a:ext cx="12744450" cy="990600"/>
          </a:xfrm>
        </p:spPr>
        <p:txBody>
          <a:bodyPr vert="horz" lIns="92075" tIns="46038" rIns="92075" bIns="46038" rtlCol="0" anchor="ctr">
            <a:noAutofit/>
          </a:bodyPr>
          <a:lstStyle/>
          <a:p>
            <a:pPr eaLnBrk="1" hangingPunct="1"/>
            <a:r>
              <a:rPr lang="en-US" altLang="zh-CN" sz="3800" dirty="0">
                <a:ea typeface="SimSun" panose="02010600030101010101" pitchFamily="2" charset="-122"/>
              </a:rPr>
              <a:t>Chapter 10. </a:t>
            </a:r>
            <a:r>
              <a:rPr lang="en-AU" altLang="zh-TW" sz="3800" dirty="0">
                <a:ea typeface="PMingLiU" panose="02020500000000000000" pitchFamily="18" charset="-120"/>
              </a:rPr>
              <a:t>Cluster Analysis: Basic Concepts and Methods</a:t>
            </a:r>
            <a:endParaRPr lang="en-US" altLang="zh-CN" sz="3800" dirty="0">
              <a:ea typeface="PMingLiU" panose="02020500000000000000" pitchFamily="18" charset="-120"/>
            </a:endParaRPr>
          </a:p>
        </p:txBody>
      </p:sp>
      <p:sp>
        <p:nvSpPr>
          <p:cNvPr id="12292" name="Rectangle 3"/>
          <p:cNvSpPr>
            <a:spLocks noGrp="1" noChangeArrowheads="1"/>
          </p:cNvSpPr>
          <p:nvPr>
            <p:ph type="body" idx="4294967295"/>
          </p:nvPr>
        </p:nvSpPr>
        <p:spPr>
          <a:xfrm>
            <a:off x="578827" y="1156918"/>
            <a:ext cx="10915650" cy="5595573"/>
          </a:xfrm>
        </p:spPr>
        <p:txBody>
          <a:bodyPr vert="horz" lIns="92075" tIns="46038" rIns="92075" bIns="46038" rtlCol="0">
            <a:noAutofit/>
          </a:bodyPr>
          <a:lstStyle/>
          <a:p>
            <a:pPr marL="533400" indent="-533400">
              <a:lnSpc>
                <a:spcPct val="200000"/>
              </a:lnSpc>
            </a:pPr>
            <a:r>
              <a:rPr lang="en-US" altLang="zh-CN" sz="2800" dirty="0" smtClean="0">
                <a:latin typeface="Calibri" panose="020F0502020204030204" pitchFamily="34" charset="0"/>
                <a:ea typeface="SimSun" panose="02010600030101010101" pitchFamily="2" charset="-122"/>
              </a:rPr>
              <a:t>Cluster Analysis: An Introduction</a:t>
            </a:r>
          </a:p>
          <a:p>
            <a:pPr marL="533400" indent="-533400">
              <a:lnSpc>
                <a:spcPct val="200000"/>
              </a:lnSpc>
            </a:pPr>
            <a:r>
              <a:rPr lang="en-US" altLang="zh-CN" sz="2800" dirty="0" smtClean="0">
                <a:latin typeface="Calibri" panose="020F0502020204030204" pitchFamily="34" charset="0"/>
                <a:ea typeface="SimSun" panose="02010600030101010101" pitchFamily="2" charset="-122"/>
              </a:rPr>
              <a:t>Partitioning Methods</a:t>
            </a:r>
          </a:p>
          <a:p>
            <a:pPr marL="533400" indent="-533400">
              <a:lnSpc>
                <a:spcPct val="200000"/>
              </a:lnSpc>
            </a:pPr>
            <a:r>
              <a:rPr lang="en-US" altLang="zh-CN" sz="2800" dirty="0" smtClean="0">
                <a:latin typeface="Calibri" panose="020F0502020204030204" pitchFamily="34" charset="0"/>
                <a:ea typeface="SimSun" panose="02010600030101010101" pitchFamily="2" charset="-122"/>
              </a:rPr>
              <a:t>Hierarchical Methods</a:t>
            </a:r>
          </a:p>
          <a:p>
            <a:pPr marL="533400" indent="-533400">
              <a:lnSpc>
                <a:spcPct val="200000"/>
              </a:lnSpc>
            </a:pPr>
            <a:r>
              <a:rPr lang="en-US" altLang="zh-CN" sz="2800" dirty="0" smtClean="0">
                <a:latin typeface="Calibri" panose="020F0502020204030204" pitchFamily="34" charset="0"/>
                <a:ea typeface="SimSun" panose="02010600030101010101" pitchFamily="2" charset="-122"/>
              </a:rPr>
              <a:t>Density- and Grid-Based Methods</a:t>
            </a:r>
          </a:p>
          <a:p>
            <a:pPr marL="533400" indent="-533400">
              <a:lnSpc>
                <a:spcPct val="200000"/>
              </a:lnSpc>
            </a:pPr>
            <a:r>
              <a:rPr lang="en-US" altLang="zh-CN" sz="2800" dirty="0" smtClean="0">
                <a:latin typeface="Calibri" panose="020F0502020204030204" pitchFamily="34" charset="0"/>
                <a:ea typeface="SimSun" panose="02010600030101010101" pitchFamily="2" charset="-122"/>
              </a:rPr>
              <a:t>Evaluation of Clustering (Coverage will be based on </a:t>
            </a:r>
            <a:r>
              <a:rPr lang="en-US" altLang="zh-CN" sz="2800" dirty="0">
                <a:latin typeface="Calibri" panose="020F0502020204030204" pitchFamily="34" charset="0"/>
                <a:ea typeface="SimSun" panose="02010600030101010101" pitchFamily="2" charset="-122"/>
              </a:rPr>
              <a:t>the available </a:t>
            </a:r>
            <a:r>
              <a:rPr lang="en-US" altLang="zh-CN" sz="2800" dirty="0" smtClean="0">
                <a:latin typeface="Calibri" panose="020F0502020204030204" pitchFamily="34" charset="0"/>
                <a:ea typeface="SimSun" panose="02010600030101010101" pitchFamily="2" charset="-122"/>
              </a:rPr>
              <a:t>time)</a:t>
            </a:r>
          </a:p>
          <a:p>
            <a:pPr marL="533400" indent="-533400">
              <a:lnSpc>
                <a:spcPct val="200000"/>
              </a:lnSpc>
            </a:pPr>
            <a:r>
              <a:rPr lang="en-US" altLang="zh-CN" sz="2800" dirty="0" smtClean="0">
                <a:latin typeface="Calibri" panose="020F0502020204030204" pitchFamily="34" charset="0"/>
                <a:ea typeface="SimSun" panose="02010600030101010101" pitchFamily="2" charset="-122"/>
              </a:rPr>
              <a:t>Summary</a:t>
            </a:r>
          </a:p>
        </p:txBody>
      </p:sp>
      <p:sp>
        <p:nvSpPr>
          <p:cNvPr id="12293" name="AutoShape 5"/>
          <p:cNvSpPr>
            <a:spLocks noChangeArrowheads="1"/>
          </p:cNvSpPr>
          <p:nvPr/>
        </p:nvSpPr>
        <p:spPr bwMode="auto">
          <a:xfrm rot="9867012">
            <a:off x="6315074" y="1453106"/>
            <a:ext cx="304800" cy="381000"/>
          </a:xfrm>
          <a:prstGeom prst="notchedRightArrow">
            <a:avLst>
              <a:gd name="adj1" fmla="val 50000"/>
              <a:gd name="adj2" fmla="val 25000"/>
            </a:avLst>
          </a:prstGeom>
          <a:solidFill>
            <a:srgbClr val="00CCFF"/>
          </a:solidFill>
          <a:ln w="9525">
            <a:solidFill>
              <a:schemeClr val="tx1"/>
            </a:solidFill>
            <a:miter lim="800000"/>
            <a:headEnd/>
            <a:tailEnd/>
          </a:ln>
        </p:spPr>
        <p:txBody>
          <a:bodyPr rot="10800000"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ea typeface="SimSun" panose="02010600030101010101" pitchFamily="2" charset="-122"/>
            </a:endParaRPr>
          </a:p>
        </p:txBody>
      </p:sp>
    </p:spTree>
    <p:extLst>
      <p:ext uri="{BB962C8B-B14F-4D97-AF65-F5344CB8AC3E}">
        <p14:creationId xmlns:p14="http://schemas.microsoft.com/office/powerpoint/2010/main" val="272592340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0" y="381000"/>
            <a:ext cx="12192000" cy="609600"/>
          </a:xfrm>
        </p:spPr>
        <p:txBody>
          <a:bodyPr>
            <a:noAutofit/>
          </a:bodyPr>
          <a:lstStyle/>
          <a:p>
            <a:r>
              <a:rPr lang="en-US" altLang="ko-KR" dirty="0" smtClean="0">
                <a:ea typeface="Gulim" panose="020B0600000101010101" pitchFamily="34" charset="-127"/>
              </a:rPr>
              <a:t>K-Modes</a:t>
            </a:r>
            <a:r>
              <a:rPr lang="en-US" altLang="ko-KR" dirty="0">
                <a:ea typeface="Gulim" panose="020B0600000101010101" pitchFamily="34" charset="-127"/>
              </a:rPr>
              <a:t>: </a:t>
            </a:r>
            <a:r>
              <a:rPr lang="en-US" altLang="ko-KR" dirty="0" smtClean="0">
                <a:ea typeface="Gulim" panose="020B0600000101010101" pitchFamily="34" charset="-127"/>
              </a:rPr>
              <a:t>Clustering Categorical Data</a:t>
            </a:r>
            <a:endParaRPr lang="en-US" altLang="zh-CN" sz="3600" dirty="0">
              <a:ea typeface="SimSun" panose="02010600030101010101" pitchFamily="2" charset="-122"/>
            </a:endParaRPr>
          </a:p>
        </p:txBody>
      </p:sp>
      <p:sp>
        <p:nvSpPr>
          <p:cNvPr id="28675" name="Rectangle 3"/>
          <p:cNvSpPr>
            <a:spLocks noGrp="1" noChangeArrowheads="1"/>
          </p:cNvSpPr>
          <p:nvPr>
            <p:ph type="body" sz="half" idx="1"/>
          </p:nvPr>
        </p:nvSpPr>
        <p:spPr>
          <a:xfrm>
            <a:off x="524804" y="1170213"/>
            <a:ext cx="10628750" cy="5453871"/>
          </a:xfrm>
        </p:spPr>
        <p:txBody>
          <a:bodyPr/>
          <a:lstStyle/>
          <a:p>
            <a:r>
              <a:rPr lang="en-US" altLang="zh-CN" i="1" dirty="0" smtClean="0">
                <a:ea typeface="SimSun" panose="02010600030101010101" pitchFamily="2" charset="-122"/>
              </a:rPr>
              <a:t>K-Means</a:t>
            </a:r>
            <a:r>
              <a:rPr lang="en-US" altLang="zh-CN" dirty="0" smtClean="0">
                <a:ea typeface="SimSun" panose="02010600030101010101" pitchFamily="2" charset="-122"/>
              </a:rPr>
              <a:t> cannot handle </a:t>
            </a:r>
            <a:r>
              <a:rPr lang="en-US" altLang="zh-CN" dirty="0">
                <a:ea typeface="SimSun" panose="02010600030101010101" pitchFamily="2" charset="-122"/>
              </a:rPr>
              <a:t>non-numerical (</a:t>
            </a:r>
            <a:r>
              <a:rPr lang="en-US" altLang="zh-CN" dirty="0" smtClean="0">
                <a:ea typeface="SimSun" panose="02010600030101010101" pitchFamily="2" charset="-122"/>
              </a:rPr>
              <a:t>categorical) data</a:t>
            </a:r>
          </a:p>
          <a:p>
            <a:pPr lvl="1"/>
            <a:r>
              <a:rPr lang="en-US" altLang="zh-CN" dirty="0" smtClean="0">
                <a:ea typeface="SimSun" panose="02010600030101010101" pitchFamily="2" charset="-122"/>
              </a:rPr>
              <a:t>Mapping categorical value to 1/0 cannot generate quality clusters for high-dimensional data</a:t>
            </a:r>
          </a:p>
          <a:p>
            <a:pPr eaLnBrk="1" hangingPunct="1"/>
            <a:r>
              <a:rPr lang="en-US" altLang="zh-CN" b="1" i="1" dirty="0" smtClean="0">
                <a:ea typeface="SimSun" panose="02010600030101010101" pitchFamily="2" charset="-122"/>
              </a:rPr>
              <a:t>K-Modes</a:t>
            </a:r>
            <a:r>
              <a:rPr lang="en-US" altLang="zh-CN" b="1" dirty="0" smtClean="0">
                <a:ea typeface="SimSun" panose="02010600030101010101" pitchFamily="2" charset="-122"/>
              </a:rPr>
              <a:t>:</a:t>
            </a:r>
            <a:r>
              <a:rPr lang="en-US" altLang="zh-CN" dirty="0" smtClean="0">
                <a:ea typeface="SimSun" panose="02010600030101010101" pitchFamily="2" charset="-122"/>
              </a:rPr>
              <a:t> An extension to </a:t>
            </a:r>
            <a:r>
              <a:rPr lang="en-US" altLang="zh-CN" i="1" dirty="0" smtClean="0">
                <a:ea typeface="SimSun" panose="02010600030101010101" pitchFamily="2" charset="-122"/>
              </a:rPr>
              <a:t>K-Means</a:t>
            </a:r>
            <a:r>
              <a:rPr lang="en-US" altLang="zh-CN" dirty="0" smtClean="0">
                <a:ea typeface="SimSun" panose="02010600030101010101" pitchFamily="2" charset="-122"/>
              </a:rPr>
              <a:t> by replacing </a:t>
            </a:r>
            <a:r>
              <a:rPr lang="en-US" altLang="zh-CN" dirty="0">
                <a:ea typeface="SimSun" panose="02010600030101010101" pitchFamily="2" charset="-122"/>
              </a:rPr>
              <a:t>means of clusters with </a:t>
            </a:r>
            <a:r>
              <a:rPr lang="en-US" altLang="zh-CN" b="1" i="1" dirty="0" smtClean="0">
                <a:ea typeface="SimSun" panose="02010600030101010101" pitchFamily="2" charset="-122"/>
              </a:rPr>
              <a:t>modes</a:t>
            </a:r>
          </a:p>
          <a:p>
            <a:r>
              <a:rPr lang="en-US" altLang="zh-CN" dirty="0" smtClean="0">
                <a:ea typeface="SimSun" panose="02010600030101010101" pitchFamily="2" charset="-122"/>
              </a:rPr>
              <a:t>Dissimilarity measure between object X and the </a:t>
            </a:r>
            <a:r>
              <a:rPr lang="en-US" altLang="zh-CN" dirty="0">
                <a:ea typeface="SimSun" panose="02010600030101010101" pitchFamily="2" charset="-122"/>
              </a:rPr>
              <a:t>center of a cluster Z</a:t>
            </a:r>
            <a:endParaRPr lang="en-US" altLang="zh-CN" dirty="0" smtClean="0">
              <a:ea typeface="SimSun" panose="02010600030101010101" pitchFamily="2" charset="-122"/>
            </a:endParaRPr>
          </a:p>
          <a:p>
            <a:pPr lvl="1"/>
            <a:r>
              <a:rPr lang="el-GR" altLang="zh-CN" dirty="0" smtClean="0">
                <a:ea typeface="SimSun" panose="02010600030101010101" pitchFamily="2" charset="-122"/>
              </a:rPr>
              <a:t>Φ</a:t>
            </a:r>
            <a:r>
              <a:rPr lang="en-US" altLang="zh-CN" dirty="0" smtClean="0">
                <a:ea typeface="SimSun" panose="02010600030101010101" pitchFamily="2" charset="-122"/>
              </a:rPr>
              <a:t>(</a:t>
            </a:r>
            <a:r>
              <a:rPr lang="en-US" altLang="zh-CN" dirty="0" err="1" smtClean="0">
                <a:ea typeface="SimSun" panose="02010600030101010101" pitchFamily="2" charset="-122"/>
              </a:rPr>
              <a:t>x</a:t>
            </a:r>
            <a:r>
              <a:rPr lang="en-US" altLang="zh-CN" baseline="-25000" dirty="0" err="1" smtClean="0">
                <a:ea typeface="SimSun" panose="02010600030101010101" pitchFamily="2" charset="-122"/>
              </a:rPr>
              <a:t>j</a:t>
            </a:r>
            <a:r>
              <a:rPr lang="en-US" altLang="zh-CN" dirty="0" smtClean="0">
                <a:ea typeface="SimSun" panose="02010600030101010101" pitchFamily="2" charset="-122"/>
              </a:rPr>
              <a:t>, </a:t>
            </a:r>
            <a:r>
              <a:rPr lang="en-US" altLang="zh-CN" dirty="0" err="1" smtClean="0">
                <a:ea typeface="SimSun" panose="02010600030101010101" pitchFamily="2" charset="-122"/>
              </a:rPr>
              <a:t>z</a:t>
            </a:r>
            <a:r>
              <a:rPr lang="en-US" altLang="zh-CN" baseline="-25000" dirty="0" err="1" smtClean="0">
                <a:ea typeface="SimSun" panose="02010600030101010101" pitchFamily="2" charset="-122"/>
              </a:rPr>
              <a:t>j</a:t>
            </a:r>
            <a:r>
              <a:rPr lang="en-US" altLang="zh-CN" dirty="0" smtClean="0">
                <a:ea typeface="SimSun" panose="02010600030101010101" pitchFamily="2" charset="-122"/>
              </a:rPr>
              <a:t>) = 1 – </a:t>
            </a:r>
            <a:r>
              <a:rPr lang="en-US" altLang="zh-CN" dirty="0" err="1" smtClean="0">
                <a:ea typeface="SimSun" panose="02010600030101010101" pitchFamily="2" charset="-122"/>
              </a:rPr>
              <a:t>n</a:t>
            </a:r>
            <a:r>
              <a:rPr lang="en-US" altLang="zh-CN" baseline="-25000" dirty="0" err="1" smtClean="0">
                <a:ea typeface="SimSun" panose="02010600030101010101" pitchFamily="2" charset="-122"/>
              </a:rPr>
              <a:t>j</a:t>
            </a:r>
            <a:r>
              <a:rPr lang="en-US" altLang="zh-CN" baseline="30000" dirty="0" err="1" smtClean="0">
                <a:ea typeface="SimSun" panose="02010600030101010101" pitchFamily="2" charset="-122"/>
              </a:rPr>
              <a:t>r</a:t>
            </a:r>
            <a:r>
              <a:rPr lang="en-US" altLang="zh-CN" dirty="0" smtClean="0">
                <a:ea typeface="SimSun" panose="02010600030101010101" pitchFamily="2" charset="-122"/>
              </a:rPr>
              <a:t>/</a:t>
            </a:r>
            <a:r>
              <a:rPr lang="en-US" altLang="zh-CN" dirty="0" err="1" smtClean="0">
                <a:ea typeface="SimSun" panose="02010600030101010101" pitchFamily="2" charset="-122"/>
              </a:rPr>
              <a:t>n</a:t>
            </a:r>
            <a:r>
              <a:rPr lang="en-US" altLang="zh-CN" i="1" baseline="-25000" dirty="0" err="1" smtClean="0">
                <a:ea typeface="SimSun" panose="02010600030101010101" pitchFamily="2" charset="-122"/>
              </a:rPr>
              <a:t>l</a:t>
            </a:r>
            <a:r>
              <a:rPr lang="en-US" altLang="zh-CN" dirty="0" smtClean="0">
                <a:ea typeface="SimSun" panose="02010600030101010101" pitchFamily="2" charset="-122"/>
              </a:rPr>
              <a:t> when </a:t>
            </a:r>
            <a:r>
              <a:rPr lang="en-US" altLang="zh-CN" dirty="0" err="1" smtClean="0">
                <a:ea typeface="SimSun" panose="02010600030101010101" pitchFamily="2" charset="-122"/>
              </a:rPr>
              <a:t>x</a:t>
            </a:r>
            <a:r>
              <a:rPr lang="en-US" altLang="zh-CN" baseline="-25000" dirty="0" err="1" smtClean="0">
                <a:ea typeface="SimSun" panose="02010600030101010101" pitchFamily="2" charset="-122"/>
              </a:rPr>
              <a:t>j</a:t>
            </a:r>
            <a:r>
              <a:rPr lang="en-US" altLang="zh-CN" dirty="0" smtClean="0">
                <a:ea typeface="SimSun" panose="02010600030101010101" pitchFamily="2" charset="-122"/>
              </a:rPr>
              <a:t> = </a:t>
            </a:r>
            <a:r>
              <a:rPr lang="en-US" altLang="zh-CN" dirty="0" err="1" smtClean="0">
                <a:ea typeface="SimSun" panose="02010600030101010101" pitchFamily="2" charset="-122"/>
              </a:rPr>
              <a:t>z</a:t>
            </a:r>
            <a:r>
              <a:rPr lang="en-US" altLang="zh-CN" baseline="-25000" dirty="0" err="1" smtClean="0">
                <a:ea typeface="SimSun" panose="02010600030101010101" pitchFamily="2" charset="-122"/>
              </a:rPr>
              <a:t>j</a:t>
            </a:r>
            <a:r>
              <a:rPr lang="en-US" altLang="zh-CN" baseline="-25000" dirty="0" smtClean="0">
                <a:ea typeface="SimSun" panose="02010600030101010101" pitchFamily="2" charset="-122"/>
              </a:rPr>
              <a:t>  </a:t>
            </a:r>
            <a:r>
              <a:rPr lang="en-US" altLang="zh-CN" dirty="0">
                <a:ea typeface="SimSun" panose="02010600030101010101" pitchFamily="2" charset="-122"/>
              </a:rPr>
              <a:t>; 1 when </a:t>
            </a:r>
            <a:r>
              <a:rPr lang="en-US" altLang="zh-CN" dirty="0" err="1">
                <a:ea typeface="SimSun" panose="02010600030101010101" pitchFamily="2" charset="-122"/>
              </a:rPr>
              <a:t>x</a:t>
            </a:r>
            <a:r>
              <a:rPr lang="en-US" altLang="zh-CN" baseline="-25000" dirty="0" err="1">
                <a:ea typeface="SimSun" panose="02010600030101010101" pitchFamily="2" charset="-122"/>
              </a:rPr>
              <a:t>j</a:t>
            </a:r>
            <a:r>
              <a:rPr lang="en-US" altLang="zh-CN" dirty="0">
                <a:ea typeface="SimSun" panose="02010600030101010101" pitchFamily="2" charset="-122"/>
              </a:rPr>
              <a:t> </a:t>
            </a:r>
            <a:r>
              <a:rPr lang="en-US" altLang="zh-CN" dirty="0" smtClean="0">
                <a:ea typeface="SimSun" panose="02010600030101010101" pitchFamily="2" charset="-122"/>
              </a:rPr>
              <a:t>ǂ </a:t>
            </a:r>
            <a:r>
              <a:rPr lang="en-US" altLang="zh-CN" dirty="0" err="1">
                <a:ea typeface="SimSun" panose="02010600030101010101" pitchFamily="2" charset="-122"/>
              </a:rPr>
              <a:t>z</a:t>
            </a:r>
            <a:r>
              <a:rPr lang="en-US" altLang="zh-CN" baseline="-25000" dirty="0" err="1">
                <a:ea typeface="SimSun" panose="02010600030101010101" pitchFamily="2" charset="-122"/>
              </a:rPr>
              <a:t>j</a:t>
            </a:r>
            <a:r>
              <a:rPr lang="en-US" altLang="zh-CN" baseline="-25000" dirty="0">
                <a:ea typeface="SimSun" panose="02010600030101010101" pitchFamily="2" charset="-122"/>
              </a:rPr>
              <a:t> </a:t>
            </a:r>
            <a:endParaRPr lang="en-US" altLang="zh-CN" baseline="-25000" dirty="0" smtClean="0">
              <a:ea typeface="SimSun" panose="02010600030101010101" pitchFamily="2" charset="-122"/>
            </a:endParaRPr>
          </a:p>
          <a:p>
            <a:pPr lvl="2"/>
            <a:r>
              <a:rPr lang="en-US" altLang="zh-CN" dirty="0" smtClean="0">
                <a:ea typeface="SimSun" panose="02010600030101010101" pitchFamily="2" charset="-122"/>
              </a:rPr>
              <a:t>where </a:t>
            </a:r>
            <a:r>
              <a:rPr lang="en-US" altLang="zh-CN" dirty="0" err="1" smtClean="0">
                <a:ea typeface="SimSun" panose="02010600030101010101" pitchFamily="2" charset="-122"/>
              </a:rPr>
              <a:t>z</a:t>
            </a:r>
            <a:r>
              <a:rPr lang="en-US" altLang="zh-CN" baseline="-25000" dirty="0" err="1" smtClean="0">
                <a:ea typeface="SimSun" panose="02010600030101010101" pitchFamily="2" charset="-122"/>
              </a:rPr>
              <a:t>j</a:t>
            </a:r>
            <a:r>
              <a:rPr lang="en-US" altLang="zh-CN" dirty="0" smtClean="0">
                <a:ea typeface="SimSun" panose="02010600030101010101" pitchFamily="2" charset="-122"/>
              </a:rPr>
              <a:t> is the categorical value of attribute j in </a:t>
            </a:r>
            <a:r>
              <a:rPr lang="en-US" altLang="zh-CN" dirty="0" err="1" smtClean="0">
                <a:ea typeface="SimSun" panose="02010600030101010101" pitchFamily="2" charset="-122"/>
              </a:rPr>
              <a:t>Z</a:t>
            </a:r>
            <a:r>
              <a:rPr lang="en-US" altLang="zh-CN" i="1" baseline="-25000" dirty="0" err="1" smtClean="0">
                <a:ea typeface="SimSun" panose="02010600030101010101" pitchFamily="2" charset="-122"/>
              </a:rPr>
              <a:t>l</a:t>
            </a:r>
            <a:r>
              <a:rPr lang="en-US" altLang="zh-CN" dirty="0" smtClean="0">
                <a:ea typeface="SimSun" panose="02010600030101010101" pitchFamily="2" charset="-122"/>
              </a:rPr>
              <a:t>, </a:t>
            </a:r>
            <a:r>
              <a:rPr lang="en-US" altLang="zh-CN" dirty="0" err="1" smtClean="0">
                <a:ea typeface="SimSun" panose="02010600030101010101" pitchFamily="2" charset="-122"/>
              </a:rPr>
              <a:t>n</a:t>
            </a:r>
            <a:r>
              <a:rPr lang="en-US" altLang="zh-CN" i="1" baseline="-25000" dirty="0" err="1" smtClean="0">
                <a:ea typeface="SimSun" panose="02010600030101010101" pitchFamily="2" charset="-122"/>
              </a:rPr>
              <a:t>l</a:t>
            </a:r>
            <a:r>
              <a:rPr lang="en-US" altLang="zh-CN" dirty="0" smtClean="0">
                <a:ea typeface="SimSun" panose="02010600030101010101" pitchFamily="2" charset="-122"/>
              </a:rPr>
              <a:t> is the number of objects in cluster </a:t>
            </a:r>
            <a:r>
              <a:rPr lang="en-US" altLang="zh-CN" i="1" dirty="0" smtClean="0">
                <a:ea typeface="SimSun" panose="02010600030101010101" pitchFamily="2" charset="-122"/>
              </a:rPr>
              <a:t>l</a:t>
            </a:r>
            <a:r>
              <a:rPr lang="en-US" altLang="zh-CN" dirty="0" smtClean="0">
                <a:ea typeface="SimSun" panose="02010600030101010101" pitchFamily="2" charset="-122"/>
              </a:rPr>
              <a:t>, and </a:t>
            </a:r>
            <a:r>
              <a:rPr lang="en-US" altLang="zh-CN" dirty="0" err="1" smtClean="0">
                <a:ea typeface="SimSun" panose="02010600030101010101" pitchFamily="2" charset="-122"/>
              </a:rPr>
              <a:t>n</a:t>
            </a:r>
            <a:r>
              <a:rPr lang="en-US" altLang="zh-CN" baseline="-25000" dirty="0" err="1" smtClean="0">
                <a:ea typeface="SimSun" panose="02010600030101010101" pitchFamily="2" charset="-122"/>
              </a:rPr>
              <a:t>j</a:t>
            </a:r>
            <a:r>
              <a:rPr lang="en-US" altLang="zh-CN" baseline="30000" dirty="0" err="1" smtClean="0">
                <a:ea typeface="SimSun" panose="02010600030101010101" pitchFamily="2" charset="-122"/>
              </a:rPr>
              <a:t>r</a:t>
            </a:r>
            <a:r>
              <a:rPr lang="en-US" altLang="zh-CN" baseline="30000" dirty="0" smtClean="0">
                <a:ea typeface="SimSun" panose="02010600030101010101" pitchFamily="2" charset="-122"/>
              </a:rPr>
              <a:t> </a:t>
            </a:r>
            <a:r>
              <a:rPr lang="en-US" altLang="zh-CN" dirty="0" smtClean="0">
                <a:ea typeface="SimSun" panose="02010600030101010101" pitchFamily="2" charset="-122"/>
              </a:rPr>
              <a:t>is the number of objects whose attribute value is r</a:t>
            </a:r>
          </a:p>
          <a:p>
            <a:r>
              <a:rPr lang="en-US" altLang="zh-CN" dirty="0" smtClean="0">
                <a:ea typeface="SimSun" panose="02010600030101010101" pitchFamily="2" charset="-122"/>
              </a:rPr>
              <a:t>This </a:t>
            </a:r>
            <a:r>
              <a:rPr lang="en-US" altLang="zh-CN" dirty="0">
                <a:ea typeface="SimSun" panose="02010600030101010101" pitchFamily="2" charset="-122"/>
              </a:rPr>
              <a:t>dissimilarity measure </a:t>
            </a:r>
            <a:r>
              <a:rPr lang="en-US" altLang="zh-CN" dirty="0" smtClean="0">
                <a:ea typeface="SimSun" panose="02010600030101010101" pitchFamily="2" charset="-122"/>
              </a:rPr>
              <a:t>(distance function) is </a:t>
            </a:r>
            <a:r>
              <a:rPr lang="en-US" altLang="zh-CN" b="1" dirty="0" smtClean="0">
                <a:ea typeface="SimSun" panose="02010600030101010101" pitchFamily="2" charset="-122"/>
              </a:rPr>
              <a:t>frequency-based</a:t>
            </a:r>
          </a:p>
          <a:p>
            <a:r>
              <a:rPr lang="en-US" altLang="zh-CN" dirty="0" smtClean="0">
                <a:ea typeface="SimSun" panose="02010600030101010101" pitchFamily="2" charset="-122"/>
              </a:rPr>
              <a:t>Algorithm is still based on iterative </a:t>
            </a:r>
            <a:r>
              <a:rPr lang="en-US" altLang="zh-CN" i="1" dirty="0" smtClean="0">
                <a:ea typeface="SimSun" panose="02010600030101010101" pitchFamily="2" charset="-122"/>
              </a:rPr>
              <a:t>object cluster assignment </a:t>
            </a:r>
            <a:r>
              <a:rPr lang="en-US" altLang="zh-CN" dirty="0" smtClean="0">
                <a:ea typeface="SimSun" panose="02010600030101010101" pitchFamily="2" charset="-122"/>
              </a:rPr>
              <a:t>and </a:t>
            </a:r>
            <a:r>
              <a:rPr lang="en-US" altLang="zh-CN" i="1" dirty="0" smtClean="0">
                <a:ea typeface="SimSun" panose="02010600030101010101" pitchFamily="2" charset="-122"/>
              </a:rPr>
              <a:t>centroid </a:t>
            </a:r>
            <a:r>
              <a:rPr lang="en-US" altLang="zh-CN" i="1" dirty="0">
                <a:ea typeface="SimSun" panose="02010600030101010101" pitchFamily="2" charset="-122"/>
              </a:rPr>
              <a:t>update </a:t>
            </a:r>
            <a:endParaRPr lang="en-US" altLang="zh-CN" i="1" dirty="0" smtClean="0">
              <a:ea typeface="SimSun" panose="02010600030101010101" pitchFamily="2" charset="-122"/>
            </a:endParaRPr>
          </a:p>
          <a:p>
            <a:r>
              <a:rPr lang="en-US" altLang="zh-CN" dirty="0" smtClean="0">
                <a:ea typeface="SimSun" panose="02010600030101010101" pitchFamily="2" charset="-122"/>
              </a:rPr>
              <a:t>A </a:t>
            </a:r>
            <a:r>
              <a:rPr lang="en-US" altLang="zh-CN" b="1" i="1" dirty="0" smtClean="0">
                <a:ea typeface="SimSun" panose="02010600030101010101" pitchFamily="2" charset="-122"/>
              </a:rPr>
              <a:t>fuzzy K-Modes </a:t>
            </a:r>
            <a:r>
              <a:rPr lang="en-US" altLang="zh-CN" dirty="0" smtClean="0">
                <a:ea typeface="SimSun" panose="02010600030101010101" pitchFamily="2" charset="-122"/>
              </a:rPr>
              <a:t>method is proposed to </a:t>
            </a:r>
            <a:r>
              <a:rPr lang="en-US" dirty="0" smtClean="0"/>
              <a:t>calculate </a:t>
            </a:r>
            <a:r>
              <a:rPr lang="en-US" dirty="0"/>
              <a:t>a </a:t>
            </a:r>
            <a:r>
              <a:rPr lang="en-US" b="1" i="1" dirty="0" smtClean="0"/>
              <a:t>fuzzy cluster membership value</a:t>
            </a:r>
            <a:r>
              <a:rPr lang="en-US" b="1" i="1" dirty="0"/>
              <a:t> </a:t>
            </a:r>
            <a:r>
              <a:rPr lang="en-US" dirty="0" smtClean="0"/>
              <a:t>for </a:t>
            </a:r>
            <a:r>
              <a:rPr lang="en-US" dirty="0"/>
              <a:t>each object to each cluster</a:t>
            </a:r>
            <a:endParaRPr lang="en-US" altLang="zh-CN" dirty="0">
              <a:ea typeface="SimSun" panose="02010600030101010101" pitchFamily="2" charset="-122"/>
            </a:endParaRPr>
          </a:p>
          <a:p>
            <a:r>
              <a:rPr lang="en-US" altLang="zh-CN" dirty="0" smtClean="0">
                <a:ea typeface="SimSun" panose="02010600030101010101" pitchFamily="2" charset="-122"/>
              </a:rPr>
              <a:t>A </a:t>
            </a:r>
            <a:r>
              <a:rPr lang="en-US" altLang="zh-CN" dirty="0">
                <a:ea typeface="SimSun" panose="02010600030101010101" pitchFamily="2" charset="-122"/>
              </a:rPr>
              <a:t>mixture of categorical and numerical data: </a:t>
            </a:r>
            <a:r>
              <a:rPr lang="en-US" altLang="zh-CN" dirty="0" smtClean="0">
                <a:ea typeface="SimSun" panose="02010600030101010101" pitchFamily="2" charset="-122"/>
              </a:rPr>
              <a:t>Using a </a:t>
            </a:r>
            <a:r>
              <a:rPr lang="en-US" altLang="zh-CN" b="1" i="1" dirty="0" smtClean="0">
                <a:ea typeface="SimSun" panose="02010600030101010101" pitchFamily="2" charset="-122"/>
              </a:rPr>
              <a:t>K-Prototype</a:t>
            </a:r>
            <a:r>
              <a:rPr lang="en-US" altLang="zh-CN" dirty="0" smtClean="0">
                <a:ea typeface="SimSun" panose="02010600030101010101" pitchFamily="2" charset="-122"/>
              </a:rPr>
              <a:t> </a:t>
            </a:r>
            <a:r>
              <a:rPr lang="en-US" altLang="zh-CN" dirty="0">
                <a:ea typeface="SimSun" panose="02010600030101010101" pitchFamily="2" charset="-122"/>
              </a:rPr>
              <a:t>method</a:t>
            </a:r>
          </a:p>
        </p:txBody>
      </p:sp>
    </p:spTree>
    <p:extLst>
      <p:ext uri="{BB962C8B-B14F-4D97-AF65-F5344CB8AC3E}">
        <p14:creationId xmlns:p14="http://schemas.microsoft.com/office/powerpoint/2010/main" val="3772636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1026"/>
          <p:cNvSpPr>
            <a:spLocks noGrp="1" noChangeArrowheads="1"/>
          </p:cNvSpPr>
          <p:nvPr>
            <p:ph type="title"/>
          </p:nvPr>
        </p:nvSpPr>
        <p:spPr>
          <a:xfrm>
            <a:off x="0" y="267856"/>
            <a:ext cx="12192000" cy="685800"/>
          </a:xfrm>
        </p:spPr>
        <p:txBody>
          <a:bodyPr>
            <a:normAutofit/>
          </a:bodyPr>
          <a:lstStyle/>
          <a:p>
            <a:r>
              <a:rPr lang="en-US" altLang="ko-KR" i="1" dirty="0" smtClean="0">
                <a:ea typeface="Gulim" panose="020B0600000101010101" pitchFamily="34" charset="-127"/>
              </a:rPr>
              <a:t>Kernel K-Means </a:t>
            </a:r>
            <a:r>
              <a:rPr lang="en-US" altLang="ko-KR" dirty="0" smtClean="0">
                <a:ea typeface="Gulim" panose="020B0600000101010101" pitchFamily="34" charset="-127"/>
              </a:rPr>
              <a:t>Clustering</a:t>
            </a:r>
            <a:endParaRPr lang="en-US" altLang="zh-CN" dirty="0">
              <a:ea typeface="Gulim" panose="020B0600000101010101" pitchFamily="34" charset="-127"/>
            </a:endParaRPr>
          </a:p>
        </p:txBody>
      </p:sp>
      <p:sp>
        <p:nvSpPr>
          <p:cNvPr id="29699" name="Rectangle 1027"/>
          <p:cNvSpPr>
            <a:spLocks noGrp="1" noChangeArrowheads="1"/>
          </p:cNvSpPr>
          <p:nvPr>
            <p:ph type="body" idx="1"/>
          </p:nvPr>
        </p:nvSpPr>
        <p:spPr>
          <a:xfrm>
            <a:off x="586687" y="1321805"/>
            <a:ext cx="9716158" cy="5106155"/>
          </a:xfrm>
        </p:spPr>
        <p:txBody>
          <a:bodyPr/>
          <a:lstStyle/>
          <a:p>
            <a:r>
              <a:rPr lang="en-US" altLang="ko-KR" sz="2400" dirty="0" smtClean="0">
                <a:ea typeface="Gulim" panose="020B0600000101010101" pitchFamily="34" charset="-127"/>
              </a:rPr>
              <a:t> </a:t>
            </a:r>
            <a:r>
              <a:rPr lang="en-US" altLang="ko-KR" sz="2400" i="1" dirty="0" smtClean="0">
                <a:ea typeface="Gulim" panose="020B0600000101010101" pitchFamily="34" charset="-127"/>
              </a:rPr>
              <a:t>Kernel </a:t>
            </a:r>
            <a:r>
              <a:rPr lang="en-US" altLang="ko-KR" sz="2400" i="1" dirty="0">
                <a:ea typeface="Gulim" panose="020B0600000101010101" pitchFamily="34" charset="-127"/>
              </a:rPr>
              <a:t>K-Means </a:t>
            </a:r>
            <a:r>
              <a:rPr lang="en-US" altLang="ko-KR" sz="2400" dirty="0">
                <a:ea typeface="Gulim" panose="020B0600000101010101" pitchFamily="34" charset="-127"/>
              </a:rPr>
              <a:t>can </a:t>
            </a:r>
            <a:r>
              <a:rPr lang="en-US" altLang="ko-KR" sz="2400" dirty="0" smtClean="0">
                <a:ea typeface="Gulim" panose="020B0600000101010101" pitchFamily="34" charset="-127"/>
              </a:rPr>
              <a:t>be used to detect non-convex clusters</a:t>
            </a:r>
          </a:p>
          <a:p>
            <a:pPr lvl="1"/>
            <a:r>
              <a:rPr lang="en-US" altLang="ko-KR" sz="2400" i="1" dirty="0" smtClean="0">
                <a:ea typeface="Gulim" panose="020B0600000101010101" pitchFamily="34" charset="-127"/>
              </a:rPr>
              <a:t>K-Means</a:t>
            </a:r>
            <a:r>
              <a:rPr lang="en-US" altLang="ko-KR" sz="2400" dirty="0" smtClean="0">
                <a:ea typeface="Gulim" panose="020B0600000101010101" pitchFamily="34" charset="-127"/>
              </a:rPr>
              <a:t> can only detect clusters that are linearly separable</a:t>
            </a:r>
          </a:p>
          <a:p>
            <a:r>
              <a:rPr lang="en-US" altLang="ko-KR" sz="2400" dirty="0">
                <a:ea typeface="Gulim" panose="020B0600000101010101" pitchFamily="34" charset="-127"/>
              </a:rPr>
              <a:t>Idea: </a:t>
            </a:r>
            <a:r>
              <a:rPr lang="en-US" altLang="ko-KR" sz="2400" dirty="0" smtClean="0">
                <a:ea typeface="Gulim" panose="020B0600000101010101" pitchFamily="34" charset="-127"/>
              </a:rPr>
              <a:t>Project data </a:t>
            </a:r>
            <a:r>
              <a:rPr lang="en-US" altLang="ko-KR" sz="2400" dirty="0">
                <a:ea typeface="Gulim" panose="020B0600000101010101" pitchFamily="34" charset="-127"/>
              </a:rPr>
              <a:t>onto the </a:t>
            </a:r>
            <a:r>
              <a:rPr lang="en-US" altLang="ko-KR" sz="2400" dirty="0" smtClean="0">
                <a:ea typeface="Gulim" panose="020B0600000101010101" pitchFamily="34" charset="-127"/>
              </a:rPr>
              <a:t>high-dimensional kernel space, and                 then perform </a:t>
            </a:r>
            <a:r>
              <a:rPr lang="en-US" altLang="ko-KR" sz="2400" i="1" dirty="0">
                <a:ea typeface="Gulim" panose="020B0600000101010101" pitchFamily="34" charset="-127"/>
              </a:rPr>
              <a:t>K-Means </a:t>
            </a:r>
            <a:r>
              <a:rPr lang="en-US" altLang="ko-KR" sz="2400" dirty="0" smtClean="0">
                <a:ea typeface="Gulim" panose="020B0600000101010101" pitchFamily="34" charset="-127"/>
              </a:rPr>
              <a:t>clustering</a:t>
            </a:r>
          </a:p>
          <a:p>
            <a:pPr lvl="1"/>
            <a:r>
              <a:rPr lang="en-US" altLang="ko-KR" sz="2400" dirty="0" smtClean="0">
                <a:ea typeface="Gulim" panose="020B0600000101010101" pitchFamily="34" charset="-127"/>
              </a:rPr>
              <a:t>Map data points in the input space onto </a:t>
            </a:r>
            <a:r>
              <a:rPr lang="en-US" altLang="ko-KR" sz="2400" dirty="0">
                <a:ea typeface="Gulim" panose="020B0600000101010101" pitchFamily="34" charset="-127"/>
              </a:rPr>
              <a:t>a </a:t>
            </a:r>
            <a:r>
              <a:rPr lang="en-US" altLang="ko-KR" sz="2400" dirty="0" smtClean="0">
                <a:ea typeface="Gulim" panose="020B0600000101010101" pitchFamily="34" charset="-127"/>
              </a:rPr>
              <a:t>high-dimensional feature space using the kernel function</a:t>
            </a:r>
          </a:p>
          <a:p>
            <a:pPr lvl="1"/>
            <a:r>
              <a:rPr lang="en-US" altLang="ko-KR" sz="2400" dirty="0" smtClean="0">
                <a:ea typeface="Gulim" panose="020B0600000101010101" pitchFamily="34" charset="-127"/>
              </a:rPr>
              <a:t>Perform </a:t>
            </a:r>
            <a:r>
              <a:rPr lang="en-US" altLang="ko-KR" sz="2400" i="1" dirty="0" smtClean="0">
                <a:ea typeface="Gulim" panose="020B0600000101010101" pitchFamily="34" charset="-127"/>
              </a:rPr>
              <a:t>K-Means</a:t>
            </a:r>
            <a:r>
              <a:rPr lang="en-US" altLang="ko-KR" sz="2400" dirty="0" smtClean="0">
                <a:ea typeface="Gulim" panose="020B0600000101010101" pitchFamily="34" charset="-127"/>
              </a:rPr>
              <a:t> </a:t>
            </a:r>
            <a:r>
              <a:rPr lang="en-US" altLang="ko-KR" sz="2400" dirty="0">
                <a:ea typeface="Gulim" panose="020B0600000101010101" pitchFamily="34" charset="-127"/>
              </a:rPr>
              <a:t>on the mapped feature space</a:t>
            </a:r>
          </a:p>
          <a:p>
            <a:r>
              <a:rPr lang="en-US" altLang="ko-KR" sz="2400" dirty="0" smtClean="0">
                <a:ea typeface="Gulim" panose="020B0600000101010101" pitchFamily="34" charset="-127"/>
              </a:rPr>
              <a:t>Computational complexity is higher than K-Means </a:t>
            </a:r>
          </a:p>
          <a:p>
            <a:pPr lvl="1"/>
            <a:r>
              <a:rPr lang="en-US" sz="2400" dirty="0" smtClean="0"/>
              <a:t>Need </a:t>
            </a:r>
            <a:r>
              <a:rPr lang="en-US" sz="2400" dirty="0"/>
              <a:t>to compute and store n x n kernel </a:t>
            </a:r>
            <a:r>
              <a:rPr lang="en-US" sz="2400" dirty="0" smtClean="0"/>
              <a:t>matrix </a:t>
            </a:r>
            <a:r>
              <a:rPr lang="en-US" altLang="ko-KR" sz="2400" dirty="0" smtClean="0">
                <a:ea typeface="Gulim" panose="020B0600000101010101" pitchFamily="34" charset="-127"/>
              </a:rPr>
              <a:t>generated from the kernel function on the original data</a:t>
            </a:r>
          </a:p>
          <a:p>
            <a:r>
              <a:rPr lang="en-US" altLang="ko-KR" sz="2400" dirty="0" smtClean="0">
                <a:ea typeface="Gulim" panose="020B0600000101010101" pitchFamily="34" charset="-127"/>
              </a:rPr>
              <a:t>The widely studied spectral clustering can be considered as a variant of </a:t>
            </a:r>
            <a:r>
              <a:rPr lang="en-US" altLang="ko-KR" sz="2400" u="sng" dirty="0" smtClean="0">
                <a:ea typeface="Gulim" panose="020B0600000101010101" pitchFamily="34" charset="-127"/>
              </a:rPr>
              <a:t>Kernel K-Means </a:t>
            </a:r>
            <a:r>
              <a:rPr lang="en-US" altLang="ko-KR" sz="2400" dirty="0" smtClean="0">
                <a:ea typeface="Gulim" panose="020B0600000101010101" pitchFamily="34" charset="-127"/>
              </a:rPr>
              <a:t>clustering</a:t>
            </a:r>
          </a:p>
        </p:txBody>
      </p:sp>
      <p:pic>
        <p:nvPicPr>
          <p:cNvPr id="5" name="Picture 4"/>
          <p:cNvPicPr>
            <a:picLocks noChangeAspect="1"/>
          </p:cNvPicPr>
          <p:nvPr/>
        </p:nvPicPr>
        <p:blipFill>
          <a:blip r:embed="rId3"/>
          <a:stretch>
            <a:fillRect/>
          </a:stretch>
        </p:blipFill>
        <p:spPr>
          <a:xfrm>
            <a:off x="9167016" y="1170181"/>
            <a:ext cx="2412366" cy="1980843"/>
          </a:xfrm>
          <a:prstGeom prst="rect">
            <a:avLst/>
          </a:prstGeom>
        </p:spPr>
      </p:pic>
    </p:spTree>
    <p:extLst>
      <p:ext uri="{BB962C8B-B14F-4D97-AF65-F5344CB8AC3E}">
        <p14:creationId xmlns:p14="http://schemas.microsoft.com/office/powerpoint/2010/main" val="13752519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1026"/>
          <p:cNvSpPr>
            <a:spLocks noGrp="1" noChangeArrowheads="1"/>
          </p:cNvSpPr>
          <p:nvPr>
            <p:ph type="title"/>
          </p:nvPr>
        </p:nvSpPr>
        <p:spPr>
          <a:xfrm>
            <a:off x="0" y="267856"/>
            <a:ext cx="12192000" cy="685800"/>
          </a:xfrm>
        </p:spPr>
        <p:txBody>
          <a:bodyPr>
            <a:normAutofit/>
          </a:bodyPr>
          <a:lstStyle/>
          <a:p>
            <a:r>
              <a:rPr lang="en-US" altLang="ko-KR" dirty="0" smtClean="0">
                <a:ea typeface="Gulim" panose="020B0600000101010101" pitchFamily="34" charset="-127"/>
              </a:rPr>
              <a:t>Kernel Functions and Kernel K-Means Clustering</a:t>
            </a:r>
            <a:endParaRPr lang="en-US" altLang="zh-CN" dirty="0">
              <a:ea typeface="Gulim" panose="020B0600000101010101" pitchFamily="34" charset="-127"/>
            </a:endParaRPr>
          </a:p>
        </p:txBody>
      </p:sp>
      <p:sp>
        <p:nvSpPr>
          <p:cNvPr id="29699" name="Rectangle 1027"/>
          <p:cNvSpPr>
            <a:spLocks noGrp="1" noChangeArrowheads="1"/>
          </p:cNvSpPr>
          <p:nvPr>
            <p:ph type="body" idx="1"/>
          </p:nvPr>
        </p:nvSpPr>
        <p:spPr>
          <a:xfrm>
            <a:off x="613846" y="1155581"/>
            <a:ext cx="10964307" cy="5426287"/>
          </a:xfrm>
        </p:spPr>
        <p:txBody>
          <a:bodyPr/>
          <a:lstStyle/>
          <a:p>
            <a:pPr>
              <a:spcAft>
                <a:spcPts val="600"/>
              </a:spcAft>
            </a:pPr>
            <a:r>
              <a:rPr lang="en-US" altLang="ko-KR" sz="2400" dirty="0" smtClean="0">
                <a:ea typeface="Gulim" panose="020B0600000101010101" pitchFamily="34" charset="-127"/>
              </a:rPr>
              <a:t> Typical kernel functions:</a:t>
            </a:r>
          </a:p>
          <a:p>
            <a:pPr lvl="1">
              <a:spcAft>
                <a:spcPts val="600"/>
              </a:spcAft>
            </a:pPr>
            <a:r>
              <a:rPr lang="en-US" altLang="ko-KR" sz="2400" dirty="0" smtClean="0">
                <a:ea typeface="Gulim" panose="020B0600000101010101" pitchFamily="34" charset="-127"/>
              </a:rPr>
              <a:t>Polynomial kernel of degree h:  </a:t>
            </a:r>
            <a:r>
              <a:rPr lang="en-US" altLang="ko-KR" sz="2400" i="1" dirty="0" smtClean="0">
                <a:ea typeface="Gulim" panose="020B0600000101010101" pitchFamily="34" charset="-127"/>
              </a:rPr>
              <a:t>K</a:t>
            </a:r>
            <a:r>
              <a:rPr lang="en-US" altLang="ko-KR" sz="2400" dirty="0" smtClean="0">
                <a:ea typeface="Gulim" panose="020B0600000101010101" pitchFamily="34" charset="-127"/>
              </a:rPr>
              <a:t>(</a:t>
            </a:r>
            <a:r>
              <a:rPr lang="en-US" altLang="ko-KR" sz="2400" b="1" i="1" dirty="0" smtClean="0">
                <a:ea typeface="Gulim" panose="020B0600000101010101" pitchFamily="34" charset="-127"/>
              </a:rPr>
              <a:t>X</a:t>
            </a:r>
            <a:r>
              <a:rPr lang="en-US" altLang="ko-KR" sz="2400" i="1" baseline="-25000" dirty="0" smtClean="0">
                <a:ea typeface="Gulim" panose="020B0600000101010101" pitchFamily="34" charset="-127"/>
              </a:rPr>
              <a:t>i</a:t>
            </a:r>
            <a:r>
              <a:rPr lang="en-US" altLang="ko-KR" sz="2400" dirty="0" smtClean="0">
                <a:ea typeface="Gulim" panose="020B0600000101010101" pitchFamily="34" charset="-127"/>
              </a:rPr>
              <a:t>, </a:t>
            </a:r>
            <a:r>
              <a:rPr lang="en-US" altLang="ko-KR" sz="2400" b="1" i="1" dirty="0" err="1" smtClean="0">
                <a:ea typeface="Gulim" panose="020B0600000101010101" pitchFamily="34" charset="-127"/>
              </a:rPr>
              <a:t>X</a:t>
            </a:r>
            <a:r>
              <a:rPr lang="en-US" altLang="ko-KR" sz="2400" b="1" i="1" baseline="-25000" dirty="0" err="1" smtClean="0">
                <a:ea typeface="Gulim" panose="020B0600000101010101" pitchFamily="34" charset="-127"/>
              </a:rPr>
              <a:t>j</a:t>
            </a:r>
            <a:r>
              <a:rPr lang="en-US" altLang="ko-KR" sz="2400" dirty="0" smtClean="0">
                <a:ea typeface="Gulim" panose="020B0600000101010101" pitchFamily="34" charset="-127"/>
              </a:rPr>
              <a:t>) = (</a:t>
            </a:r>
            <a:r>
              <a:rPr lang="en-US" altLang="ko-KR" sz="2400" b="1" i="1" dirty="0" err="1" smtClean="0">
                <a:ea typeface="Gulim" panose="020B0600000101010101" pitchFamily="34" charset="-127"/>
              </a:rPr>
              <a:t>X</a:t>
            </a:r>
            <a:r>
              <a:rPr lang="en-US" altLang="ko-KR" sz="2400" b="1" i="1" baseline="-25000" dirty="0" err="1" smtClean="0">
                <a:ea typeface="Gulim" panose="020B0600000101010101" pitchFamily="34" charset="-127"/>
              </a:rPr>
              <a:t>i</a:t>
            </a:r>
            <a:r>
              <a:rPr lang="en-US" altLang="ko-KR" sz="2400" dirty="0" err="1" smtClean="0">
                <a:ea typeface="Gulim" panose="020B0600000101010101" pitchFamily="34" charset="-127"/>
              </a:rPr>
              <a:t>∙</a:t>
            </a:r>
            <a:r>
              <a:rPr lang="en-US" altLang="ko-KR" sz="2400" b="1" i="1" dirty="0" err="1" smtClean="0">
                <a:ea typeface="Gulim" panose="020B0600000101010101" pitchFamily="34" charset="-127"/>
              </a:rPr>
              <a:t>X</a:t>
            </a:r>
            <a:r>
              <a:rPr lang="en-US" altLang="ko-KR" sz="2400" b="1" i="1" baseline="-25000" dirty="0" err="1" smtClean="0">
                <a:ea typeface="Gulim" panose="020B0600000101010101" pitchFamily="34" charset="-127"/>
              </a:rPr>
              <a:t>j</a:t>
            </a:r>
            <a:r>
              <a:rPr lang="en-US" altLang="ko-KR" sz="2400" dirty="0" smtClean="0">
                <a:ea typeface="Gulim" panose="020B0600000101010101" pitchFamily="34" charset="-127"/>
              </a:rPr>
              <a:t> + 1)</a:t>
            </a:r>
            <a:r>
              <a:rPr lang="en-US" altLang="ko-KR" sz="2400" baseline="30000" dirty="0" smtClean="0">
                <a:ea typeface="Gulim" panose="020B0600000101010101" pitchFamily="34" charset="-127"/>
              </a:rPr>
              <a:t>h</a:t>
            </a:r>
          </a:p>
          <a:p>
            <a:pPr lvl="1">
              <a:spcAft>
                <a:spcPts val="600"/>
              </a:spcAft>
            </a:pPr>
            <a:r>
              <a:rPr lang="en-US" altLang="ko-KR" sz="2400" dirty="0" smtClean="0">
                <a:ea typeface="Gulim" panose="020B0600000101010101" pitchFamily="34" charset="-127"/>
              </a:rPr>
              <a:t>Gaussian radial basis function (RBF) kernel: </a:t>
            </a:r>
            <a:r>
              <a:rPr lang="en-US" altLang="ko-KR" sz="2400" i="1" dirty="0">
                <a:ea typeface="Gulim" panose="020B0600000101010101" pitchFamily="34" charset="-127"/>
              </a:rPr>
              <a:t>K</a:t>
            </a:r>
            <a:r>
              <a:rPr lang="en-US" altLang="ko-KR" sz="2400" dirty="0">
                <a:ea typeface="Gulim" panose="020B0600000101010101" pitchFamily="34" charset="-127"/>
              </a:rPr>
              <a:t>(</a:t>
            </a:r>
            <a:r>
              <a:rPr lang="en-US" altLang="ko-KR" sz="2400" b="1" i="1" dirty="0">
                <a:ea typeface="Gulim" panose="020B0600000101010101" pitchFamily="34" charset="-127"/>
              </a:rPr>
              <a:t>X</a:t>
            </a:r>
            <a:r>
              <a:rPr lang="en-US" altLang="ko-KR" sz="2400" i="1" baseline="-25000" dirty="0">
                <a:ea typeface="Gulim" panose="020B0600000101010101" pitchFamily="34" charset="-127"/>
              </a:rPr>
              <a:t>i</a:t>
            </a:r>
            <a:r>
              <a:rPr lang="en-US" altLang="ko-KR" sz="2400" dirty="0">
                <a:ea typeface="Gulim" panose="020B0600000101010101" pitchFamily="34" charset="-127"/>
              </a:rPr>
              <a:t>, </a:t>
            </a:r>
            <a:r>
              <a:rPr lang="en-US" altLang="ko-KR" sz="2400" b="1" i="1" dirty="0" err="1">
                <a:ea typeface="Gulim" panose="020B0600000101010101" pitchFamily="34" charset="-127"/>
              </a:rPr>
              <a:t>X</a:t>
            </a:r>
            <a:r>
              <a:rPr lang="en-US" altLang="ko-KR" sz="2400" b="1" i="1" baseline="-25000" dirty="0" err="1">
                <a:ea typeface="Gulim" panose="020B0600000101010101" pitchFamily="34" charset="-127"/>
              </a:rPr>
              <a:t>j</a:t>
            </a:r>
            <a:r>
              <a:rPr lang="en-US" altLang="ko-KR" sz="2400" dirty="0">
                <a:ea typeface="Gulim" panose="020B0600000101010101" pitchFamily="34" charset="-127"/>
              </a:rPr>
              <a:t>) = </a:t>
            </a:r>
            <a:endParaRPr lang="en-US" altLang="ko-KR" sz="2400" dirty="0" smtClean="0">
              <a:ea typeface="Gulim" panose="020B0600000101010101" pitchFamily="34" charset="-127"/>
            </a:endParaRPr>
          </a:p>
          <a:p>
            <a:pPr lvl="1">
              <a:spcAft>
                <a:spcPts val="600"/>
              </a:spcAft>
            </a:pPr>
            <a:r>
              <a:rPr lang="en-US" altLang="ko-KR" sz="2400" dirty="0" smtClean="0">
                <a:ea typeface="Gulim" panose="020B0600000101010101" pitchFamily="34" charset="-127"/>
              </a:rPr>
              <a:t>Sigmoid kernel: </a:t>
            </a:r>
            <a:r>
              <a:rPr lang="en-US" altLang="ko-KR" sz="2400" i="1" dirty="0">
                <a:ea typeface="Gulim" panose="020B0600000101010101" pitchFamily="34" charset="-127"/>
              </a:rPr>
              <a:t>K</a:t>
            </a:r>
            <a:r>
              <a:rPr lang="en-US" altLang="ko-KR" sz="2400" dirty="0">
                <a:ea typeface="Gulim" panose="020B0600000101010101" pitchFamily="34" charset="-127"/>
              </a:rPr>
              <a:t>(</a:t>
            </a:r>
            <a:r>
              <a:rPr lang="en-US" altLang="ko-KR" sz="2400" b="1" i="1" dirty="0">
                <a:ea typeface="Gulim" panose="020B0600000101010101" pitchFamily="34" charset="-127"/>
              </a:rPr>
              <a:t>X</a:t>
            </a:r>
            <a:r>
              <a:rPr lang="en-US" altLang="ko-KR" sz="2400" i="1" baseline="-25000" dirty="0">
                <a:ea typeface="Gulim" panose="020B0600000101010101" pitchFamily="34" charset="-127"/>
              </a:rPr>
              <a:t>i</a:t>
            </a:r>
            <a:r>
              <a:rPr lang="en-US" altLang="ko-KR" sz="2400" dirty="0">
                <a:ea typeface="Gulim" panose="020B0600000101010101" pitchFamily="34" charset="-127"/>
              </a:rPr>
              <a:t>, </a:t>
            </a:r>
            <a:r>
              <a:rPr lang="en-US" altLang="ko-KR" sz="2400" b="1" i="1" dirty="0" err="1">
                <a:ea typeface="Gulim" panose="020B0600000101010101" pitchFamily="34" charset="-127"/>
              </a:rPr>
              <a:t>X</a:t>
            </a:r>
            <a:r>
              <a:rPr lang="en-US" altLang="ko-KR" sz="2400" b="1" i="1" baseline="-25000" dirty="0" err="1">
                <a:ea typeface="Gulim" panose="020B0600000101010101" pitchFamily="34" charset="-127"/>
              </a:rPr>
              <a:t>j</a:t>
            </a:r>
            <a:r>
              <a:rPr lang="en-US" altLang="ko-KR" sz="2400" dirty="0">
                <a:ea typeface="Gulim" panose="020B0600000101010101" pitchFamily="34" charset="-127"/>
              </a:rPr>
              <a:t>) = </a:t>
            </a:r>
            <a:r>
              <a:rPr lang="en-US" altLang="ko-KR" sz="2400" dirty="0" err="1" smtClean="0">
                <a:ea typeface="Gulim" panose="020B0600000101010101" pitchFamily="34" charset="-127"/>
              </a:rPr>
              <a:t>tanh</a:t>
            </a:r>
            <a:r>
              <a:rPr lang="en-US" altLang="ko-KR" sz="2400" dirty="0" smtClean="0">
                <a:ea typeface="Gulim" panose="020B0600000101010101" pitchFamily="34" charset="-127"/>
              </a:rPr>
              <a:t>(</a:t>
            </a:r>
            <a:r>
              <a:rPr lang="el-GR" altLang="ko-KR" sz="2400" dirty="0" smtClean="0">
                <a:ea typeface="Gulim" panose="020B0600000101010101" pitchFamily="34" charset="-127"/>
              </a:rPr>
              <a:t>κ</a:t>
            </a:r>
            <a:r>
              <a:rPr lang="en-US" altLang="ko-KR" sz="2400" b="1" i="1" dirty="0" err="1" smtClean="0">
                <a:ea typeface="Gulim" panose="020B0600000101010101" pitchFamily="34" charset="-127"/>
              </a:rPr>
              <a:t>X</a:t>
            </a:r>
            <a:r>
              <a:rPr lang="en-US" altLang="ko-KR" sz="2400" b="1" i="1" baseline="-25000" dirty="0" err="1" smtClean="0">
                <a:ea typeface="Gulim" panose="020B0600000101010101" pitchFamily="34" charset="-127"/>
              </a:rPr>
              <a:t>i</a:t>
            </a:r>
            <a:r>
              <a:rPr lang="en-US" altLang="ko-KR" sz="2400" dirty="0" err="1">
                <a:ea typeface="Gulim" panose="020B0600000101010101" pitchFamily="34" charset="-127"/>
              </a:rPr>
              <a:t>∙</a:t>
            </a:r>
            <a:r>
              <a:rPr lang="en-US" altLang="ko-KR" sz="2400" b="1" i="1" dirty="0" err="1">
                <a:ea typeface="Gulim" panose="020B0600000101010101" pitchFamily="34" charset="-127"/>
              </a:rPr>
              <a:t>X</a:t>
            </a:r>
            <a:r>
              <a:rPr lang="en-US" altLang="ko-KR" sz="2400" b="1" i="1" baseline="-25000" dirty="0" err="1">
                <a:ea typeface="Gulim" panose="020B0600000101010101" pitchFamily="34" charset="-127"/>
              </a:rPr>
              <a:t>j</a:t>
            </a:r>
            <a:r>
              <a:rPr lang="en-US" altLang="ko-KR" sz="2400" dirty="0">
                <a:ea typeface="Gulim" panose="020B0600000101010101" pitchFamily="34" charset="-127"/>
              </a:rPr>
              <a:t> </a:t>
            </a:r>
            <a:r>
              <a:rPr lang="en-US" altLang="ko-KR" sz="2400" dirty="0" smtClean="0">
                <a:ea typeface="Gulim" panose="020B0600000101010101" pitchFamily="34" charset="-127"/>
              </a:rPr>
              <a:t>−</a:t>
            </a:r>
            <a:r>
              <a:rPr lang="el-GR" altLang="ko-KR" sz="2400" dirty="0" smtClean="0">
                <a:ea typeface="Gulim" panose="020B0600000101010101" pitchFamily="34" charset="-127"/>
              </a:rPr>
              <a:t>δ</a:t>
            </a:r>
            <a:r>
              <a:rPr lang="en-US" altLang="ko-KR" sz="2400" dirty="0" smtClean="0">
                <a:ea typeface="Gulim" panose="020B0600000101010101" pitchFamily="34" charset="-127"/>
              </a:rPr>
              <a:t>)</a:t>
            </a:r>
          </a:p>
          <a:p>
            <a:pPr>
              <a:spcAft>
                <a:spcPts val="600"/>
              </a:spcAft>
            </a:pPr>
            <a:r>
              <a:rPr lang="en-US" altLang="ko-KR" sz="2400" dirty="0" smtClean="0">
                <a:ea typeface="Gulim" panose="020B0600000101010101" pitchFamily="34" charset="-127"/>
              </a:rPr>
              <a:t>The formula for kernel matrix K for any two points x</a:t>
            </a:r>
            <a:r>
              <a:rPr lang="en-US" altLang="ko-KR" sz="2400" baseline="-25000" dirty="0" smtClean="0">
                <a:ea typeface="Gulim" panose="020B0600000101010101" pitchFamily="34" charset="-127"/>
              </a:rPr>
              <a:t>i</a:t>
            </a:r>
            <a:r>
              <a:rPr lang="en-US" altLang="ko-KR" sz="2400" dirty="0" smtClean="0">
                <a:ea typeface="Gulim" panose="020B0600000101010101" pitchFamily="34" charset="-127"/>
              </a:rPr>
              <a:t>, </a:t>
            </a:r>
            <a:r>
              <a:rPr lang="en-US" altLang="ko-KR" sz="2400" dirty="0" err="1" smtClean="0">
                <a:ea typeface="Gulim" panose="020B0600000101010101" pitchFamily="34" charset="-127"/>
              </a:rPr>
              <a:t>x</a:t>
            </a:r>
            <a:r>
              <a:rPr lang="en-US" altLang="ko-KR" sz="2400" baseline="-25000" dirty="0" err="1" smtClean="0">
                <a:ea typeface="Gulim" panose="020B0600000101010101" pitchFamily="34" charset="-127"/>
              </a:rPr>
              <a:t>j</a:t>
            </a:r>
            <a:r>
              <a:rPr lang="en-US" altLang="ko-KR" sz="2400" dirty="0" smtClean="0">
                <a:ea typeface="Gulim" panose="020B0600000101010101" pitchFamily="34" charset="-127"/>
              </a:rPr>
              <a:t> </a:t>
            </a:r>
            <a:r>
              <a:rPr lang="az-Cyrl-AZ" altLang="ko-KR" sz="2400" dirty="0" smtClean="0">
                <a:ea typeface="Gulim" panose="020B0600000101010101" pitchFamily="34" charset="-127"/>
              </a:rPr>
              <a:t>є </a:t>
            </a:r>
            <a:r>
              <a:rPr lang="en-US" altLang="ko-KR" sz="2400" dirty="0" err="1" smtClean="0">
                <a:ea typeface="Gulim" panose="020B0600000101010101" pitchFamily="34" charset="-127"/>
              </a:rPr>
              <a:t>C</a:t>
            </a:r>
            <a:r>
              <a:rPr lang="en-US" altLang="ko-KR" sz="2400" baseline="-25000" dirty="0" err="1" smtClean="0">
                <a:ea typeface="Gulim" panose="020B0600000101010101" pitchFamily="34" charset="-127"/>
              </a:rPr>
              <a:t>k</a:t>
            </a:r>
            <a:r>
              <a:rPr lang="en-US" altLang="ko-KR" sz="2400" dirty="0" smtClean="0">
                <a:ea typeface="Gulim" panose="020B0600000101010101" pitchFamily="34" charset="-127"/>
              </a:rPr>
              <a:t> is</a:t>
            </a:r>
            <a:endParaRPr lang="en-US" altLang="ko-KR" sz="2400" dirty="0">
              <a:ea typeface="Gulim" panose="020B0600000101010101" pitchFamily="34" charset="-127"/>
            </a:endParaRPr>
          </a:p>
          <a:p>
            <a:pPr>
              <a:spcAft>
                <a:spcPts val="600"/>
              </a:spcAft>
            </a:pPr>
            <a:r>
              <a:rPr lang="en-US" altLang="ko-KR" sz="2400" dirty="0" smtClean="0">
                <a:ea typeface="Gulim" panose="020B0600000101010101" pitchFamily="34" charset="-127"/>
              </a:rPr>
              <a:t>The SSE criterion of </a:t>
            </a:r>
            <a:r>
              <a:rPr lang="en-US" altLang="ko-KR" sz="2400" i="1" dirty="0" smtClean="0">
                <a:ea typeface="Gulim" panose="020B0600000101010101" pitchFamily="34" charset="-127"/>
              </a:rPr>
              <a:t>kernel K-means</a:t>
            </a:r>
            <a:r>
              <a:rPr lang="en-US" altLang="ko-KR" sz="2400" dirty="0" smtClean="0">
                <a:ea typeface="Gulim" panose="020B0600000101010101" pitchFamily="34" charset="-127"/>
              </a:rPr>
              <a:t>: </a:t>
            </a:r>
          </a:p>
          <a:p>
            <a:pPr lvl="1">
              <a:spcAft>
                <a:spcPts val="600"/>
              </a:spcAft>
            </a:pPr>
            <a:r>
              <a:rPr lang="en-US" altLang="ko-KR" sz="2400" dirty="0" smtClean="0">
                <a:ea typeface="Gulim" panose="020B0600000101010101" pitchFamily="34" charset="-127"/>
              </a:rPr>
              <a:t>The formula for the cluster centroid: </a:t>
            </a:r>
          </a:p>
          <a:p>
            <a:pPr marL="0" indent="0" eaLnBrk="1" hangingPunct="1">
              <a:spcAft>
                <a:spcPts val="600"/>
              </a:spcAft>
              <a:buNone/>
            </a:pPr>
            <a:endParaRPr lang="en-US" altLang="ko-KR" sz="2400" dirty="0" smtClean="0">
              <a:ea typeface="Gulim" panose="020B0600000101010101" pitchFamily="34" charset="-127"/>
            </a:endParaRPr>
          </a:p>
          <a:p>
            <a:pPr marL="0" indent="0" eaLnBrk="1" hangingPunct="1">
              <a:spcAft>
                <a:spcPts val="600"/>
              </a:spcAft>
              <a:buNone/>
            </a:pPr>
            <a:endParaRPr lang="en-US" altLang="ko-KR" sz="2400" dirty="0" smtClean="0">
              <a:ea typeface="Gulim" panose="020B0600000101010101" pitchFamily="34" charset="-127"/>
            </a:endParaRPr>
          </a:p>
          <a:p>
            <a:pPr>
              <a:spcAft>
                <a:spcPts val="600"/>
              </a:spcAft>
            </a:pPr>
            <a:r>
              <a:rPr lang="en-US" altLang="ko-KR" sz="2400" dirty="0" smtClean="0">
                <a:ea typeface="Gulim" panose="020B0600000101010101" pitchFamily="34" charset="-127"/>
              </a:rPr>
              <a:t>Clustering can be performed without the actual individual projections </a:t>
            </a:r>
            <a:r>
              <a:rPr lang="el-GR" altLang="ko-KR" sz="2400" dirty="0" smtClean="0">
                <a:ea typeface="Gulim" panose="020B0600000101010101" pitchFamily="34" charset="-127"/>
              </a:rPr>
              <a:t>φ</a:t>
            </a:r>
            <a:r>
              <a:rPr lang="en-US" altLang="ko-KR" sz="2400" dirty="0" smtClean="0">
                <a:ea typeface="Gulim" panose="020B0600000101010101" pitchFamily="34" charset="-127"/>
              </a:rPr>
              <a:t>(x</a:t>
            </a:r>
            <a:r>
              <a:rPr lang="en-US" altLang="ko-KR" sz="2400" baseline="-25000" dirty="0" smtClean="0">
                <a:ea typeface="Gulim" panose="020B0600000101010101" pitchFamily="34" charset="-127"/>
              </a:rPr>
              <a:t>i</a:t>
            </a:r>
            <a:r>
              <a:rPr lang="en-US" altLang="ko-KR" sz="2400" dirty="0" smtClean="0">
                <a:ea typeface="Gulim" panose="020B0600000101010101" pitchFamily="34" charset="-127"/>
              </a:rPr>
              <a:t>) and </a:t>
            </a:r>
            <a:r>
              <a:rPr lang="el-GR" altLang="ko-KR" sz="2400" dirty="0">
                <a:ea typeface="Gulim" panose="020B0600000101010101" pitchFamily="34" charset="-127"/>
              </a:rPr>
              <a:t>φ</a:t>
            </a:r>
            <a:r>
              <a:rPr lang="en-US" altLang="ko-KR" sz="2400" dirty="0" smtClean="0">
                <a:ea typeface="Gulim" panose="020B0600000101010101" pitchFamily="34" charset="-127"/>
              </a:rPr>
              <a:t>(</a:t>
            </a:r>
            <a:r>
              <a:rPr lang="en-US" altLang="ko-KR" sz="2400" dirty="0" err="1" smtClean="0">
                <a:ea typeface="Gulim" panose="020B0600000101010101" pitchFamily="34" charset="-127"/>
              </a:rPr>
              <a:t>x</a:t>
            </a:r>
            <a:r>
              <a:rPr lang="en-US" altLang="ko-KR" sz="2400" baseline="-25000" dirty="0" err="1" smtClean="0">
                <a:ea typeface="Gulim" panose="020B0600000101010101" pitchFamily="34" charset="-127"/>
              </a:rPr>
              <a:t>j</a:t>
            </a:r>
            <a:r>
              <a:rPr lang="en-US" altLang="ko-KR" sz="2400" dirty="0" smtClean="0">
                <a:ea typeface="Gulim" panose="020B0600000101010101" pitchFamily="34" charset="-127"/>
              </a:rPr>
              <a:t>) for the data points </a:t>
            </a:r>
            <a:r>
              <a:rPr lang="en-US" altLang="ko-KR" sz="2400" dirty="0">
                <a:ea typeface="Gulim" panose="020B0600000101010101" pitchFamily="34" charset="-127"/>
              </a:rPr>
              <a:t>x</a:t>
            </a:r>
            <a:r>
              <a:rPr lang="en-US" altLang="ko-KR" sz="2400" baseline="-25000" dirty="0">
                <a:ea typeface="Gulim" panose="020B0600000101010101" pitchFamily="34" charset="-127"/>
              </a:rPr>
              <a:t>i</a:t>
            </a:r>
            <a:r>
              <a:rPr lang="en-US" altLang="ko-KR" sz="2400" dirty="0">
                <a:ea typeface="Gulim" panose="020B0600000101010101" pitchFamily="34" charset="-127"/>
              </a:rPr>
              <a:t>, </a:t>
            </a:r>
            <a:r>
              <a:rPr lang="en-US" altLang="ko-KR" sz="2400" dirty="0" err="1">
                <a:ea typeface="Gulim" panose="020B0600000101010101" pitchFamily="34" charset="-127"/>
              </a:rPr>
              <a:t>x</a:t>
            </a:r>
            <a:r>
              <a:rPr lang="en-US" altLang="ko-KR" sz="2400" baseline="-25000" dirty="0" err="1">
                <a:ea typeface="Gulim" panose="020B0600000101010101" pitchFamily="34" charset="-127"/>
              </a:rPr>
              <a:t>j</a:t>
            </a:r>
            <a:r>
              <a:rPr lang="en-US" altLang="ko-KR" sz="2400" dirty="0">
                <a:ea typeface="Gulim" panose="020B0600000101010101" pitchFamily="34" charset="-127"/>
              </a:rPr>
              <a:t> </a:t>
            </a:r>
            <a:r>
              <a:rPr lang="az-Cyrl-AZ" altLang="ko-KR" sz="2400" dirty="0">
                <a:ea typeface="Gulim" panose="020B0600000101010101" pitchFamily="34" charset="-127"/>
              </a:rPr>
              <a:t>є </a:t>
            </a:r>
            <a:r>
              <a:rPr lang="en-US" altLang="ko-KR" sz="2400" dirty="0" err="1">
                <a:ea typeface="Gulim" panose="020B0600000101010101" pitchFamily="34" charset="-127"/>
              </a:rPr>
              <a:t>C</a:t>
            </a:r>
            <a:r>
              <a:rPr lang="en-US" altLang="ko-KR" sz="2400" baseline="-25000" dirty="0" err="1">
                <a:ea typeface="Gulim" panose="020B0600000101010101" pitchFamily="34" charset="-127"/>
              </a:rPr>
              <a:t>k</a:t>
            </a:r>
            <a:r>
              <a:rPr lang="en-US" altLang="ko-KR" sz="2400" dirty="0">
                <a:ea typeface="Gulim" panose="020B0600000101010101" pitchFamily="34" charset="-127"/>
              </a:rPr>
              <a:t> </a:t>
            </a:r>
          </a:p>
        </p:txBody>
      </p:sp>
      <p:graphicFrame>
        <p:nvGraphicFramePr>
          <p:cNvPr id="2" name="Object 1"/>
          <p:cNvGraphicFramePr>
            <a:graphicFrameLocks noChangeAspect="1"/>
          </p:cNvGraphicFramePr>
          <p:nvPr>
            <p:extLst/>
          </p:nvPr>
        </p:nvGraphicFramePr>
        <p:xfrm>
          <a:off x="5789368" y="3689291"/>
          <a:ext cx="4070350" cy="844550"/>
        </p:xfrm>
        <a:graphic>
          <a:graphicData uri="http://schemas.openxmlformats.org/presentationml/2006/ole">
            <mc:AlternateContent xmlns:mc="http://schemas.openxmlformats.org/markup-compatibility/2006">
              <mc:Choice xmlns:v="urn:schemas-microsoft-com:vml" Requires="v">
                <p:oleObj spid="_x0000_s6214" name="Equation" r:id="rId4" imgW="1841400" imgH="469800" progId="Equation.DSMT4">
                  <p:embed/>
                </p:oleObj>
              </mc:Choice>
              <mc:Fallback>
                <p:oleObj name="Equation" r:id="rId4" imgW="1841400" imgH="469800" progId="Equation.DSMT4">
                  <p:embed/>
                  <p:pic>
                    <p:nvPicPr>
                      <p:cNvPr id="0" name=""/>
                      <p:cNvPicPr/>
                      <p:nvPr/>
                    </p:nvPicPr>
                    <p:blipFill>
                      <a:blip r:embed="rId5"/>
                      <a:stretch>
                        <a:fillRect/>
                      </a:stretch>
                    </p:blipFill>
                    <p:spPr>
                      <a:xfrm>
                        <a:off x="5789368" y="3689291"/>
                        <a:ext cx="4070350" cy="844550"/>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5914780" y="4487663"/>
          <a:ext cx="1909763" cy="1073150"/>
        </p:xfrm>
        <a:graphic>
          <a:graphicData uri="http://schemas.openxmlformats.org/presentationml/2006/ole">
            <mc:AlternateContent xmlns:mc="http://schemas.openxmlformats.org/markup-compatibility/2006">
              <mc:Choice xmlns:v="urn:schemas-microsoft-com:vml" Requires="v">
                <p:oleObj spid="_x0000_s6215" name="Equation" r:id="rId6" imgW="863280" imgH="596880" progId="Equation.DSMT4">
                  <p:embed/>
                </p:oleObj>
              </mc:Choice>
              <mc:Fallback>
                <p:oleObj name="Equation" r:id="rId6" imgW="863280" imgH="596880" progId="Equation.DSMT4">
                  <p:embed/>
                  <p:pic>
                    <p:nvPicPr>
                      <p:cNvPr id="0" name=""/>
                      <p:cNvPicPr/>
                      <p:nvPr/>
                    </p:nvPicPr>
                    <p:blipFill>
                      <a:blip r:embed="rId7"/>
                      <a:stretch>
                        <a:fillRect/>
                      </a:stretch>
                    </p:blipFill>
                    <p:spPr>
                      <a:xfrm>
                        <a:off x="5914780" y="4487663"/>
                        <a:ext cx="1909763" cy="1073150"/>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8611518" y="3258766"/>
          <a:ext cx="2695575" cy="457200"/>
        </p:xfrm>
        <a:graphic>
          <a:graphicData uri="http://schemas.openxmlformats.org/presentationml/2006/ole">
            <mc:AlternateContent xmlns:mc="http://schemas.openxmlformats.org/markup-compatibility/2006">
              <mc:Choice xmlns:v="urn:schemas-microsoft-com:vml" Requires="v">
                <p:oleObj spid="_x0000_s6216" name="Equation" r:id="rId8" imgW="1218960" imgH="253800" progId="Equation.DSMT4">
                  <p:embed/>
                </p:oleObj>
              </mc:Choice>
              <mc:Fallback>
                <p:oleObj name="Equation" r:id="rId8" imgW="1218960" imgH="253800" progId="Equation.DSMT4">
                  <p:embed/>
                  <p:pic>
                    <p:nvPicPr>
                      <p:cNvPr id="0" name=""/>
                      <p:cNvPicPr/>
                      <p:nvPr/>
                    </p:nvPicPr>
                    <p:blipFill>
                      <a:blip r:embed="rId9"/>
                      <a:stretch>
                        <a:fillRect/>
                      </a:stretch>
                    </p:blipFill>
                    <p:spPr>
                      <a:xfrm>
                        <a:off x="8611518" y="3258766"/>
                        <a:ext cx="2695575" cy="457200"/>
                      </a:xfrm>
                      <a:prstGeom prst="rect">
                        <a:avLst/>
                      </a:prstGeom>
                    </p:spPr>
                  </p:pic>
                </p:oleObj>
              </mc:Fallback>
            </mc:AlternateContent>
          </a:graphicData>
        </a:graphic>
      </p:graphicFrame>
      <p:graphicFrame>
        <p:nvGraphicFramePr>
          <p:cNvPr id="8" name="Object 7"/>
          <p:cNvGraphicFramePr>
            <a:graphicFrameLocks noChangeAspect="1"/>
          </p:cNvGraphicFramePr>
          <p:nvPr>
            <p:extLst/>
          </p:nvPr>
        </p:nvGraphicFramePr>
        <p:xfrm>
          <a:off x="7813760" y="2097496"/>
          <a:ext cx="2045958" cy="508056"/>
        </p:xfrm>
        <a:graphic>
          <a:graphicData uri="http://schemas.openxmlformats.org/presentationml/2006/ole">
            <mc:AlternateContent xmlns:mc="http://schemas.openxmlformats.org/markup-compatibility/2006">
              <mc:Choice xmlns:v="urn:schemas-microsoft-com:vml" Requires="v">
                <p:oleObj spid="_x0000_s6217" name="Equation" r:id="rId10" imgW="749160" imgH="228600" progId="Equation.DSMT4">
                  <p:embed/>
                </p:oleObj>
              </mc:Choice>
              <mc:Fallback>
                <p:oleObj name="Equation" r:id="rId10" imgW="749160" imgH="228600" progId="Equation.DSMT4">
                  <p:embed/>
                  <p:pic>
                    <p:nvPicPr>
                      <p:cNvPr id="0" name=""/>
                      <p:cNvPicPr/>
                      <p:nvPr/>
                    </p:nvPicPr>
                    <p:blipFill>
                      <a:blip r:embed="rId11"/>
                      <a:stretch>
                        <a:fillRect/>
                      </a:stretch>
                    </p:blipFill>
                    <p:spPr>
                      <a:xfrm>
                        <a:off x="7813760" y="2097496"/>
                        <a:ext cx="2045958" cy="508056"/>
                      </a:xfrm>
                      <a:prstGeom prst="rect">
                        <a:avLst/>
                      </a:prstGeom>
                    </p:spPr>
                  </p:pic>
                </p:oleObj>
              </mc:Fallback>
            </mc:AlternateContent>
          </a:graphicData>
        </a:graphic>
      </p:graphicFrame>
    </p:spTree>
    <p:extLst>
      <p:ext uri="{BB962C8B-B14F-4D97-AF65-F5344CB8AC3E}">
        <p14:creationId xmlns:p14="http://schemas.microsoft.com/office/powerpoint/2010/main" val="5342468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1026"/>
          <p:cNvSpPr>
            <a:spLocks noGrp="1" noChangeArrowheads="1"/>
          </p:cNvSpPr>
          <p:nvPr>
            <p:ph type="title"/>
          </p:nvPr>
        </p:nvSpPr>
        <p:spPr>
          <a:xfrm>
            <a:off x="-104775" y="200616"/>
            <a:ext cx="12353925" cy="685800"/>
          </a:xfrm>
        </p:spPr>
        <p:txBody>
          <a:bodyPr>
            <a:noAutofit/>
          </a:bodyPr>
          <a:lstStyle/>
          <a:p>
            <a:r>
              <a:rPr lang="en-US" altLang="ko-KR" sz="3800" dirty="0" smtClean="0">
                <a:ea typeface="Gulim" panose="020B0600000101010101" pitchFamily="34" charset="-127"/>
              </a:rPr>
              <a:t>Example: Kernel Functions and Kernel K-Means Clustering</a:t>
            </a:r>
            <a:endParaRPr lang="en-US" altLang="zh-CN" sz="3800" dirty="0">
              <a:ea typeface="Gulim" panose="020B0600000101010101" pitchFamily="34" charset="-127"/>
            </a:endParaRPr>
          </a:p>
        </p:txBody>
      </p:sp>
      <mc:AlternateContent xmlns:mc="http://schemas.openxmlformats.org/markup-compatibility/2006" xmlns:a14="http://schemas.microsoft.com/office/drawing/2010/main">
        <mc:Choice Requires="a14">
          <p:sp>
            <p:nvSpPr>
              <p:cNvPr id="29699" name="Rectangle 1027"/>
              <p:cNvSpPr>
                <a:spLocks noGrp="1" noChangeArrowheads="1"/>
              </p:cNvSpPr>
              <p:nvPr>
                <p:ph type="body" idx="1"/>
              </p:nvPr>
            </p:nvSpPr>
            <p:spPr>
              <a:xfrm>
                <a:off x="632319" y="1154571"/>
                <a:ext cx="11244248" cy="2345186"/>
              </a:xfrm>
            </p:spPr>
            <p:txBody>
              <a:bodyPr/>
              <a:lstStyle/>
              <a:p>
                <a:r>
                  <a:rPr lang="en-US" altLang="ko-KR" sz="2400" dirty="0" smtClean="0">
                    <a:ea typeface="Gulim" panose="020B0600000101010101" pitchFamily="34" charset="-127"/>
                  </a:rPr>
                  <a:t>Gaussian radial basis function (RBF) kernel:  </a:t>
                </a:r>
                <a:r>
                  <a:rPr lang="en-US" altLang="ko-KR" sz="2400" i="1" dirty="0" smtClean="0">
                    <a:ea typeface="Gulim" panose="020B0600000101010101" pitchFamily="34" charset="-127"/>
                  </a:rPr>
                  <a:t>K</a:t>
                </a:r>
                <a:r>
                  <a:rPr lang="en-US" altLang="ko-KR" sz="2400" dirty="0" smtClean="0">
                    <a:ea typeface="Gulim" panose="020B0600000101010101" pitchFamily="34" charset="-127"/>
                  </a:rPr>
                  <a:t>(</a:t>
                </a:r>
                <a:r>
                  <a:rPr lang="en-US" altLang="ko-KR" sz="2400" b="1" i="1" dirty="0" smtClean="0">
                    <a:ea typeface="Gulim" panose="020B0600000101010101" pitchFamily="34" charset="-127"/>
                  </a:rPr>
                  <a:t>X</a:t>
                </a:r>
                <a:r>
                  <a:rPr lang="en-US" altLang="ko-KR" sz="2400" i="1" baseline="-25000" dirty="0" smtClean="0">
                    <a:ea typeface="Gulim" panose="020B0600000101010101" pitchFamily="34" charset="-127"/>
                  </a:rPr>
                  <a:t>i</a:t>
                </a:r>
                <a:r>
                  <a:rPr lang="en-US" altLang="ko-KR" sz="2400" dirty="0">
                    <a:ea typeface="Gulim" panose="020B0600000101010101" pitchFamily="34" charset="-127"/>
                  </a:rPr>
                  <a:t>, </a:t>
                </a:r>
                <a:r>
                  <a:rPr lang="en-US" altLang="ko-KR" sz="2400" b="1" i="1" dirty="0" err="1">
                    <a:ea typeface="Gulim" panose="020B0600000101010101" pitchFamily="34" charset="-127"/>
                  </a:rPr>
                  <a:t>X</a:t>
                </a:r>
                <a:r>
                  <a:rPr lang="en-US" altLang="ko-KR" sz="2400" b="1" i="1" baseline="-25000" dirty="0" err="1">
                    <a:ea typeface="Gulim" panose="020B0600000101010101" pitchFamily="34" charset="-127"/>
                  </a:rPr>
                  <a:t>j</a:t>
                </a:r>
                <a:r>
                  <a:rPr lang="en-US" altLang="ko-KR" sz="2400" dirty="0">
                    <a:ea typeface="Gulim" panose="020B0600000101010101" pitchFamily="34" charset="-127"/>
                  </a:rPr>
                  <a:t>) </a:t>
                </a:r>
                <a:r>
                  <a:rPr lang="en-US" altLang="ko-KR" sz="2400" dirty="0" smtClean="0">
                    <a:ea typeface="Gulim" panose="020B0600000101010101" pitchFamily="34" charset="-127"/>
                  </a:rPr>
                  <a:t>=</a:t>
                </a:r>
              </a:p>
              <a:p>
                <a:r>
                  <a:rPr lang="en-US" altLang="ko-KR" sz="2400" dirty="0" smtClean="0">
                    <a:ea typeface="Gulim" panose="020B0600000101010101" pitchFamily="34" charset="-127"/>
                  </a:rPr>
                  <a:t>Suppose there are 5 original 2-dimensional points: </a:t>
                </a:r>
              </a:p>
              <a:p>
                <a:pPr lvl="1"/>
                <a:r>
                  <a:rPr lang="en-US" altLang="ko-KR" sz="2400" dirty="0" smtClean="0">
                    <a:ea typeface="Gulim" panose="020B0600000101010101" pitchFamily="34" charset="-127"/>
                  </a:rPr>
                  <a:t>x</a:t>
                </a:r>
                <a:r>
                  <a:rPr lang="en-US" altLang="ko-KR" sz="2400" baseline="-25000" dirty="0" smtClean="0">
                    <a:ea typeface="Gulim" panose="020B0600000101010101" pitchFamily="34" charset="-127"/>
                  </a:rPr>
                  <a:t>1</a:t>
                </a:r>
                <a:r>
                  <a:rPr lang="en-US" altLang="ko-KR" sz="2400" dirty="0" smtClean="0">
                    <a:ea typeface="Gulim" panose="020B0600000101010101" pitchFamily="34" charset="-127"/>
                  </a:rPr>
                  <a:t>(0, 0</a:t>
                </a:r>
                <a:r>
                  <a:rPr lang="en-US" altLang="ko-KR" sz="2400" dirty="0">
                    <a:ea typeface="Gulim" panose="020B0600000101010101" pitchFamily="34" charset="-127"/>
                  </a:rPr>
                  <a:t>), </a:t>
                </a:r>
                <a:r>
                  <a:rPr lang="en-US" altLang="ko-KR" sz="2400" dirty="0" smtClean="0">
                    <a:ea typeface="Gulim" panose="020B0600000101010101" pitchFamily="34" charset="-127"/>
                  </a:rPr>
                  <a:t>x</a:t>
                </a:r>
                <a:r>
                  <a:rPr lang="en-US" altLang="ko-KR" sz="2400" baseline="-25000" dirty="0" smtClean="0">
                    <a:ea typeface="Gulim" panose="020B0600000101010101" pitchFamily="34" charset="-127"/>
                  </a:rPr>
                  <a:t>2</a:t>
                </a:r>
                <a:r>
                  <a:rPr lang="en-US" altLang="ko-KR" sz="2400" dirty="0" smtClean="0">
                    <a:ea typeface="Gulim" panose="020B0600000101010101" pitchFamily="34" charset="-127"/>
                  </a:rPr>
                  <a:t>(4, 4), x</a:t>
                </a:r>
                <a:r>
                  <a:rPr lang="en-US" altLang="ko-KR" sz="2400" baseline="-25000" dirty="0" smtClean="0">
                    <a:ea typeface="Gulim" panose="020B0600000101010101" pitchFamily="34" charset="-127"/>
                  </a:rPr>
                  <a:t>3</a:t>
                </a:r>
                <a:r>
                  <a:rPr lang="en-US" altLang="ko-KR" sz="2400" dirty="0" smtClean="0">
                    <a:ea typeface="Gulim" panose="020B0600000101010101" pitchFamily="34" charset="-127"/>
                  </a:rPr>
                  <a:t>(-4, 4), x</a:t>
                </a:r>
                <a:r>
                  <a:rPr lang="en-US" altLang="ko-KR" sz="2400" baseline="-25000" dirty="0" smtClean="0">
                    <a:ea typeface="Gulim" panose="020B0600000101010101" pitchFamily="34" charset="-127"/>
                  </a:rPr>
                  <a:t>4</a:t>
                </a:r>
                <a:r>
                  <a:rPr lang="en-US" altLang="ko-KR" sz="2400" dirty="0" smtClean="0">
                    <a:ea typeface="Gulim" panose="020B0600000101010101" pitchFamily="34" charset="-127"/>
                  </a:rPr>
                  <a:t>(-</a:t>
                </a:r>
                <a:r>
                  <a:rPr lang="en-US" altLang="ko-KR" sz="2400" dirty="0">
                    <a:ea typeface="Gulim" panose="020B0600000101010101" pitchFamily="34" charset="-127"/>
                  </a:rPr>
                  <a:t>4, </a:t>
                </a:r>
                <a:r>
                  <a:rPr lang="en-US" altLang="ko-KR" sz="2400" dirty="0" smtClean="0">
                    <a:ea typeface="Gulim" panose="020B0600000101010101" pitchFamily="34" charset="-127"/>
                  </a:rPr>
                  <a:t>-4), x</a:t>
                </a:r>
                <a:r>
                  <a:rPr lang="en-US" altLang="ko-KR" sz="2400" baseline="-25000" dirty="0" smtClean="0">
                    <a:ea typeface="Gulim" panose="020B0600000101010101" pitchFamily="34" charset="-127"/>
                  </a:rPr>
                  <a:t>5</a:t>
                </a:r>
                <a:r>
                  <a:rPr lang="en-US" altLang="ko-KR" sz="2400" dirty="0" smtClean="0">
                    <a:ea typeface="Gulim" panose="020B0600000101010101" pitchFamily="34" charset="-127"/>
                  </a:rPr>
                  <a:t>(4</a:t>
                </a:r>
                <a:r>
                  <a:rPr lang="en-US" altLang="ko-KR" sz="2400" dirty="0">
                    <a:ea typeface="Gulim" panose="020B0600000101010101" pitchFamily="34" charset="-127"/>
                  </a:rPr>
                  <a:t>, </a:t>
                </a:r>
                <a:r>
                  <a:rPr lang="en-US" altLang="ko-KR" sz="2400" dirty="0" smtClean="0">
                    <a:ea typeface="Gulim" panose="020B0600000101010101" pitchFamily="34" charset="-127"/>
                  </a:rPr>
                  <a:t>-4) </a:t>
                </a:r>
                <a:endParaRPr lang="en-US" altLang="ko-KR" sz="2400" dirty="0">
                  <a:ea typeface="Gulim" panose="020B0600000101010101" pitchFamily="34" charset="-127"/>
                </a:endParaRPr>
              </a:p>
              <a:p>
                <a:r>
                  <a:rPr lang="en-US" altLang="ko-KR" sz="2400" b="0" dirty="0" smtClean="0">
                    <a:ea typeface="Gulim" panose="020B0600000101010101" pitchFamily="34" charset="-127"/>
                  </a:rPr>
                  <a:t>If we set </a:t>
                </a:r>
                <a14:m>
                  <m:oMath xmlns:m="http://schemas.openxmlformats.org/officeDocument/2006/math">
                    <m:r>
                      <a:rPr lang="en-US" altLang="ko-KR" sz="2400" b="0" i="1" smtClean="0">
                        <a:latin typeface="Cambria Math" panose="02040503050406030204" pitchFamily="18" charset="0"/>
                        <a:ea typeface="Gulim" panose="020B0600000101010101" pitchFamily="34" charset="-127"/>
                      </a:rPr>
                      <m:t>𝜎</m:t>
                    </m:r>
                  </m:oMath>
                </a14:m>
                <a:r>
                  <a:rPr lang="en-US" altLang="ko-KR" sz="2400" dirty="0" smtClean="0">
                    <a:ea typeface="Gulim" panose="020B0600000101010101" pitchFamily="34" charset="-127"/>
                  </a:rPr>
                  <a:t> to 4, we will have the following points in the kernel space</a:t>
                </a:r>
              </a:p>
              <a:p>
                <a:pPr lvl="1"/>
                <a:r>
                  <a:rPr lang="en-US" altLang="ko-KR" sz="2400" dirty="0" smtClean="0">
                    <a:ea typeface="Gulim" panose="020B0600000101010101" pitchFamily="34" charset="-127"/>
                  </a:rPr>
                  <a:t>E.g., </a:t>
                </a:r>
                <a14:m>
                  <m:oMath xmlns:m="http://schemas.openxmlformats.org/officeDocument/2006/math">
                    <m:sSup>
                      <m:sSupPr>
                        <m:ctrlPr>
                          <a:rPr lang="en-US" altLang="ko-KR" sz="2400" b="0" i="1" smtClean="0">
                            <a:latin typeface="Cambria Math" panose="02040503050406030204" pitchFamily="18" charset="0"/>
                            <a:ea typeface="Gulim" panose="020B0600000101010101" pitchFamily="34" charset="-127"/>
                          </a:rPr>
                        </m:ctrlPr>
                      </m:sSupPr>
                      <m:e>
                        <m:d>
                          <m:dPr>
                            <m:begChr m:val="|"/>
                            <m:endChr m:val="|"/>
                            <m:ctrlPr>
                              <a:rPr lang="en-US" altLang="ko-KR" sz="2400" b="0" i="1" smtClean="0">
                                <a:latin typeface="Cambria Math" panose="02040503050406030204" pitchFamily="18" charset="0"/>
                                <a:ea typeface="Gulim" panose="020B0600000101010101" pitchFamily="34" charset="-127"/>
                              </a:rPr>
                            </m:ctrlPr>
                          </m:dPr>
                          <m:e>
                            <m:d>
                              <m:dPr>
                                <m:begChr m:val="|"/>
                                <m:endChr m:val="|"/>
                                <m:ctrlPr>
                                  <a:rPr lang="en-US" altLang="ko-KR" sz="2400" b="0" i="1" smtClean="0">
                                    <a:latin typeface="Cambria Math" panose="02040503050406030204" pitchFamily="18" charset="0"/>
                                    <a:ea typeface="Gulim" panose="020B0600000101010101" pitchFamily="34" charset="-127"/>
                                  </a:rPr>
                                </m:ctrlPr>
                              </m:dPr>
                              <m:e>
                                <m:sSub>
                                  <m:sSubPr>
                                    <m:ctrlPr>
                                      <a:rPr lang="en-US" altLang="ko-KR" sz="2400" b="0" i="1" smtClean="0">
                                        <a:latin typeface="Cambria Math" panose="02040503050406030204" pitchFamily="18" charset="0"/>
                                        <a:ea typeface="Gulim" panose="020B0600000101010101" pitchFamily="34" charset="-127"/>
                                      </a:rPr>
                                    </m:ctrlPr>
                                  </m:sSubPr>
                                  <m:e>
                                    <m:r>
                                      <a:rPr lang="en-US" altLang="ko-KR" sz="2400" b="0" i="1" smtClean="0">
                                        <a:latin typeface="Cambria Math" panose="02040503050406030204" pitchFamily="18" charset="0"/>
                                        <a:ea typeface="Gulim" panose="020B0600000101010101" pitchFamily="34" charset="-127"/>
                                      </a:rPr>
                                      <m:t>𝑥</m:t>
                                    </m:r>
                                  </m:e>
                                  <m:sub>
                                    <m:r>
                                      <a:rPr lang="en-US" altLang="ko-KR" sz="2400" b="0" i="1" smtClean="0">
                                        <a:latin typeface="Cambria Math" panose="02040503050406030204" pitchFamily="18" charset="0"/>
                                        <a:ea typeface="Gulim" panose="020B0600000101010101" pitchFamily="34" charset="-127"/>
                                      </a:rPr>
                                      <m:t>1</m:t>
                                    </m:r>
                                  </m:sub>
                                </m:sSub>
                                <m:r>
                                  <a:rPr lang="en-US" altLang="ko-KR" sz="2400" b="0" i="1" smtClean="0">
                                    <a:latin typeface="Cambria Math" panose="02040503050406030204" pitchFamily="18" charset="0"/>
                                    <a:ea typeface="Gulim" panose="020B0600000101010101" pitchFamily="34" charset="-127"/>
                                  </a:rPr>
                                  <m:t>−</m:t>
                                </m:r>
                                <m:sSub>
                                  <m:sSubPr>
                                    <m:ctrlPr>
                                      <a:rPr lang="en-US" altLang="ko-KR" sz="2400" b="0" i="1" smtClean="0">
                                        <a:latin typeface="Cambria Math" panose="02040503050406030204" pitchFamily="18" charset="0"/>
                                        <a:ea typeface="Gulim" panose="020B0600000101010101" pitchFamily="34" charset="-127"/>
                                      </a:rPr>
                                    </m:ctrlPr>
                                  </m:sSubPr>
                                  <m:e>
                                    <m:r>
                                      <a:rPr lang="en-US" altLang="ko-KR" sz="2400" b="0" i="1" smtClean="0">
                                        <a:latin typeface="Cambria Math" panose="02040503050406030204" pitchFamily="18" charset="0"/>
                                        <a:ea typeface="Gulim" panose="020B0600000101010101" pitchFamily="34" charset="-127"/>
                                      </a:rPr>
                                      <m:t>𝑥</m:t>
                                    </m:r>
                                  </m:e>
                                  <m:sub>
                                    <m:r>
                                      <a:rPr lang="en-US" altLang="ko-KR" sz="2400" b="0" i="1" smtClean="0">
                                        <a:latin typeface="Cambria Math" panose="02040503050406030204" pitchFamily="18" charset="0"/>
                                        <a:ea typeface="Gulim" panose="020B0600000101010101" pitchFamily="34" charset="-127"/>
                                      </a:rPr>
                                      <m:t>2</m:t>
                                    </m:r>
                                  </m:sub>
                                </m:sSub>
                              </m:e>
                            </m:d>
                          </m:e>
                        </m:d>
                      </m:e>
                      <m:sup>
                        <m:r>
                          <a:rPr lang="en-US" altLang="ko-KR" sz="2400" b="0" i="0" smtClean="0">
                            <a:latin typeface="Cambria Math" panose="02040503050406030204" pitchFamily="18" charset="0"/>
                            <a:ea typeface="Gulim" panose="020B0600000101010101" pitchFamily="34" charset="-127"/>
                          </a:rPr>
                          <m:t>2</m:t>
                        </m:r>
                      </m:sup>
                    </m:sSup>
                    <m:r>
                      <a:rPr lang="en-US" altLang="ko-KR" sz="2400" b="0" i="0" smtClean="0">
                        <a:latin typeface="Cambria Math" panose="02040503050406030204" pitchFamily="18" charset="0"/>
                        <a:ea typeface="Gulim" panose="020B0600000101010101" pitchFamily="34" charset="-127"/>
                      </a:rPr>
                      <m:t>=</m:t>
                    </m:r>
                    <m:sSup>
                      <m:sSupPr>
                        <m:ctrlPr>
                          <a:rPr lang="en-US" altLang="ko-KR" sz="2400" b="0" i="1" smtClean="0">
                            <a:latin typeface="Cambria Math" panose="02040503050406030204" pitchFamily="18" charset="0"/>
                            <a:ea typeface="Gulim" panose="020B0600000101010101" pitchFamily="34" charset="-127"/>
                          </a:rPr>
                        </m:ctrlPr>
                      </m:sSupPr>
                      <m:e>
                        <m:d>
                          <m:dPr>
                            <m:ctrlPr>
                              <a:rPr lang="en-US" altLang="ko-KR" sz="2400" b="0" i="1" smtClean="0">
                                <a:latin typeface="Cambria Math" panose="02040503050406030204" pitchFamily="18" charset="0"/>
                                <a:ea typeface="Gulim" panose="020B0600000101010101" pitchFamily="34" charset="-127"/>
                              </a:rPr>
                            </m:ctrlPr>
                          </m:dPr>
                          <m:e>
                            <m:r>
                              <a:rPr lang="en-US" altLang="ko-KR" sz="2400" b="0" i="0" smtClean="0">
                                <a:latin typeface="Cambria Math" panose="02040503050406030204" pitchFamily="18" charset="0"/>
                                <a:ea typeface="Gulim" panose="020B0600000101010101" pitchFamily="34" charset="-127"/>
                              </a:rPr>
                              <m:t>0−4</m:t>
                            </m:r>
                          </m:e>
                        </m:d>
                      </m:e>
                      <m:sup>
                        <m:r>
                          <a:rPr lang="en-US" altLang="ko-KR" sz="2400" b="0" i="0" smtClean="0">
                            <a:latin typeface="Cambria Math" panose="02040503050406030204" pitchFamily="18" charset="0"/>
                            <a:ea typeface="Gulim" panose="020B0600000101010101" pitchFamily="34" charset="-127"/>
                          </a:rPr>
                          <m:t>2</m:t>
                        </m:r>
                      </m:sup>
                    </m:sSup>
                    <m:r>
                      <a:rPr lang="en-US" altLang="ko-KR" sz="2400" b="0" i="0" smtClean="0">
                        <a:latin typeface="Cambria Math" panose="02040503050406030204" pitchFamily="18" charset="0"/>
                        <a:ea typeface="Gulim" panose="020B0600000101010101" pitchFamily="34" charset="-127"/>
                      </a:rPr>
                      <m:t>+</m:t>
                    </m:r>
                    <m:sSup>
                      <m:sSupPr>
                        <m:ctrlPr>
                          <a:rPr lang="en-US" altLang="ko-KR" sz="2400" b="0" i="1" smtClean="0">
                            <a:latin typeface="Cambria Math" panose="02040503050406030204" pitchFamily="18" charset="0"/>
                            <a:ea typeface="Gulim" panose="020B0600000101010101" pitchFamily="34" charset="-127"/>
                          </a:rPr>
                        </m:ctrlPr>
                      </m:sSupPr>
                      <m:e>
                        <m:d>
                          <m:dPr>
                            <m:ctrlPr>
                              <a:rPr lang="en-US" altLang="ko-KR" sz="2400" b="0" i="1" smtClean="0">
                                <a:latin typeface="Cambria Math" panose="02040503050406030204" pitchFamily="18" charset="0"/>
                                <a:ea typeface="Gulim" panose="020B0600000101010101" pitchFamily="34" charset="-127"/>
                              </a:rPr>
                            </m:ctrlPr>
                          </m:dPr>
                          <m:e>
                            <m:r>
                              <a:rPr lang="en-US" altLang="ko-KR" sz="2400" b="0" i="0" smtClean="0">
                                <a:latin typeface="Cambria Math" panose="02040503050406030204" pitchFamily="18" charset="0"/>
                                <a:ea typeface="Gulim" panose="020B0600000101010101" pitchFamily="34" charset="-127"/>
                              </a:rPr>
                              <m:t>0−4</m:t>
                            </m:r>
                          </m:e>
                        </m:d>
                      </m:e>
                      <m:sup>
                        <m:r>
                          <a:rPr lang="en-US" altLang="ko-KR" sz="2400" b="0" i="1" smtClean="0">
                            <a:latin typeface="Cambria Math" panose="02040503050406030204" pitchFamily="18" charset="0"/>
                            <a:ea typeface="Gulim" panose="020B0600000101010101" pitchFamily="34" charset="-127"/>
                          </a:rPr>
                          <m:t>2</m:t>
                        </m:r>
                      </m:sup>
                    </m:sSup>
                    <m:r>
                      <a:rPr lang="en-US" altLang="ko-KR" sz="2400" b="0" i="1" smtClean="0">
                        <a:latin typeface="Cambria Math" panose="02040503050406030204" pitchFamily="18" charset="0"/>
                        <a:ea typeface="Gulim" panose="020B0600000101010101" pitchFamily="34" charset="-127"/>
                      </a:rPr>
                      <m:t>=32</m:t>
                    </m:r>
                  </m:oMath>
                </a14:m>
                <a:r>
                  <a:rPr lang="en-US" altLang="ko-KR" sz="2400" dirty="0" smtClean="0">
                    <a:ea typeface="Gulim" panose="020B0600000101010101" pitchFamily="34" charset="-127"/>
                  </a:rPr>
                  <a:t>, therefore, </a:t>
                </a:r>
                <a14:m>
                  <m:oMath xmlns:m="http://schemas.openxmlformats.org/officeDocument/2006/math">
                    <m:r>
                      <a:rPr lang="en-US" altLang="ko-KR" sz="2400" b="0" i="1" smtClean="0">
                        <a:latin typeface="Cambria Math" panose="02040503050406030204" pitchFamily="18" charset="0"/>
                        <a:ea typeface="Gulim" panose="020B0600000101010101" pitchFamily="34" charset="-127"/>
                      </a:rPr>
                      <m:t>𝐾</m:t>
                    </m:r>
                    <m:d>
                      <m:dPr>
                        <m:ctrlPr>
                          <a:rPr lang="en-US" altLang="ko-KR" sz="2400" b="0" i="1" smtClean="0">
                            <a:latin typeface="Cambria Math" panose="02040503050406030204" pitchFamily="18" charset="0"/>
                            <a:ea typeface="Gulim" panose="020B0600000101010101" pitchFamily="34" charset="-127"/>
                          </a:rPr>
                        </m:ctrlPr>
                      </m:dPr>
                      <m:e>
                        <m:sSub>
                          <m:sSubPr>
                            <m:ctrlPr>
                              <a:rPr lang="en-US" altLang="ko-KR" sz="2400" b="0" i="1" smtClean="0">
                                <a:latin typeface="Cambria Math" panose="02040503050406030204" pitchFamily="18" charset="0"/>
                                <a:ea typeface="Gulim" panose="020B0600000101010101" pitchFamily="34" charset="-127"/>
                              </a:rPr>
                            </m:ctrlPr>
                          </m:sSubPr>
                          <m:e>
                            <m:r>
                              <a:rPr lang="en-US" altLang="ko-KR" sz="2400" b="0" i="1" smtClean="0">
                                <a:latin typeface="Cambria Math" panose="02040503050406030204" pitchFamily="18" charset="0"/>
                                <a:ea typeface="Gulim" panose="020B0600000101010101" pitchFamily="34" charset="-127"/>
                              </a:rPr>
                              <m:t>𝑥</m:t>
                            </m:r>
                          </m:e>
                          <m:sub>
                            <m:r>
                              <a:rPr lang="en-US" altLang="ko-KR" sz="2400" b="0" i="1" smtClean="0">
                                <a:latin typeface="Cambria Math" panose="02040503050406030204" pitchFamily="18" charset="0"/>
                                <a:ea typeface="Gulim" panose="020B0600000101010101" pitchFamily="34" charset="-127"/>
                              </a:rPr>
                              <m:t>1</m:t>
                            </m:r>
                          </m:sub>
                        </m:sSub>
                        <m:r>
                          <a:rPr lang="en-US" altLang="ko-KR" sz="2400" b="0" i="1" smtClean="0">
                            <a:latin typeface="Cambria Math" panose="02040503050406030204" pitchFamily="18" charset="0"/>
                            <a:ea typeface="Gulim" panose="020B0600000101010101" pitchFamily="34" charset="-127"/>
                          </a:rPr>
                          <m:t>,</m:t>
                        </m:r>
                        <m:sSub>
                          <m:sSubPr>
                            <m:ctrlPr>
                              <a:rPr lang="en-US" altLang="ko-KR" sz="2400" b="0" i="1" smtClean="0">
                                <a:latin typeface="Cambria Math" panose="02040503050406030204" pitchFamily="18" charset="0"/>
                                <a:ea typeface="Gulim" panose="020B0600000101010101" pitchFamily="34" charset="-127"/>
                              </a:rPr>
                            </m:ctrlPr>
                          </m:sSubPr>
                          <m:e>
                            <m:r>
                              <a:rPr lang="en-US" altLang="ko-KR" sz="2400" b="0" i="1" smtClean="0">
                                <a:latin typeface="Cambria Math" panose="02040503050406030204" pitchFamily="18" charset="0"/>
                                <a:ea typeface="Gulim" panose="020B0600000101010101" pitchFamily="34" charset="-127"/>
                              </a:rPr>
                              <m:t>𝑥</m:t>
                            </m:r>
                          </m:e>
                          <m:sub>
                            <m:r>
                              <a:rPr lang="en-US" altLang="ko-KR" sz="2400" b="0" i="1" smtClean="0">
                                <a:latin typeface="Cambria Math" panose="02040503050406030204" pitchFamily="18" charset="0"/>
                                <a:ea typeface="Gulim" panose="020B0600000101010101" pitchFamily="34" charset="-127"/>
                              </a:rPr>
                              <m:t>2</m:t>
                            </m:r>
                          </m:sub>
                        </m:sSub>
                      </m:e>
                    </m:d>
                    <m:r>
                      <a:rPr lang="en-US" altLang="ko-KR" sz="2400" b="0" i="1" smtClean="0">
                        <a:latin typeface="Cambria Math" panose="02040503050406030204" pitchFamily="18" charset="0"/>
                        <a:ea typeface="Gulim" panose="020B0600000101010101" pitchFamily="34" charset="-127"/>
                      </a:rPr>
                      <m:t>=</m:t>
                    </m:r>
                    <m:sSup>
                      <m:sSupPr>
                        <m:ctrlPr>
                          <a:rPr lang="en-US" altLang="ko-KR" sz="2400" b="0" i="1" smtClean="0">
                            <a:latin typeface="Cambria Math" panose="02040503050406030204" pitchFamily="18" charset="0"/>
                            <a:ea typeface="Gulim" panose="020B0600000101010101" pitchFamily="34" charset="-127"/>
                          </a:rPr>
                        </m:ctrlPr>
                      </m:sSupPr>
                      <m:e>
                        <m:r>
                          <a:rPr lang="en-US" altLang="ko-KR" sz="2400" b="0" i="1" smtClean="0">
                            <a:latin typeface="Cambria Math" panose="02040503050406030204" pitchFamily="18" charset="0"/>
                            <a:ea typeface="Gulim" panose="020B0600000101010101" pitchFamily="34" charset="-127"/>
                          </a:rPr>
                          <m:t>𝑒</m:t>
                        </m:r>
                      </m:e>
                      <m:sup>
                        <m:r>
                          <a:rPr lang="en-US" altLang="ko-KR" sz="2400" b="0" i="1" smtClean="0">
                            <a:latin typeface="Cambria Math" panose="02040503050406030204" pitchFamily="18" charset="0"/>
                            <a:ea typeface="Gulim" panose="020B0600000101010101" pitchFamily="34" charset="-127"/>
                          </a:rPr>
                          <m:t>−</m:t>
                        </m:r>
                        <m:f>
                          <m:fPr>
                            <m:ctrlPr>
                              <a:rPr lang="en-US" altLang="ko-KR" sz="2400" b="0" i="1" smtClean="0">
                                <a:latin typeface="Cambria Math" panose="02040503050406030204" pitchFamily="18" charset="0"/>
                                <a:ea typeface="Gulim" panose="020B0600000101010101" pitchFamily="34" charset="-127"/>
                              </a:rPr>
                            </m:ctrlPr>
                          </m:fPr>
                          <m:num>
                            <m:r>
                              <a:rPr lang="en-US" altLang="ko-KR" sz="2400" b="0" i="1" smtClean="0">
                                <a:latin typeface="Cambria Math" panose="02040503050406030204" pitchFamily="18" charset="0"/>
                                <a:ea typeface="Gulim" panose="020B0600000101010101" pitchFamily="34" charset="-127"/>
                              </a:rPr>
                              <m:t>32</m:t>
                            </m:r>
                          </m:num>
                          <m:den>
                            <m:r>
                              <a:rPr lang="en-US" altLang="ko-KR" sz="2400" b="0" i="1" smtClean="0">
                                <a:latin typeface="Cambria Math" panose="02040503050406030204" pitchFamily="18" charset="0"/>
                                <a:ea typeface="Gulim" panose="020B0600000101010101" pitchFamily="34" charset="-127"/>
                              </a:rPr>
                              <m:t>2⋅</m:t>
                            </m:r>
                            <m:sSup>
                              <m:sSupPr>
                                <m:ctrlPr>
                                  <a:rPr lang="en-US" altLang="ko-KR" sz="2400" b="0" i="1" smtClean="0">
                                    <a:latin typeface="Cambria Math" panose="02040503050406030204" pitchFamily="18" charset="0"/>
                                    <a:ea typeface="Gulim" panose="020B0600000101010101" pitchFamily="34" charset="-127"/>
                                  </a:rPr>
                                </m:ctrlPr>
                              </m:sSupPr>
                              <m:e>
                                <m:r>
                                  <a:rPr lang="en-US" altLang="ko-KR" sz="2400" b="0" i="1" smtClean="0">
                                    <a:latin typeface="Cambria Math" panose="02040503050406030204" pitchFamily="18" charset="0"/>
                                    <a:ea typeface="Gulim" panose="020B0600000101010101" pitchFamily="34" charset="-127"/>
                                  </a:rPr>
                                  <m:t>4</m:t>
                                </m:r>
                              </m:e>
                              <m:sup>
                                <m:r>
                                  <a:rPr lang="en-US" altLang="ko-KR" sz="2400" b="0" i="1" smtClean="0">
                                    <a:latin typeface="Cambria Math" panose="02040503050406030204" pitchFamily="18" charset="0"/>
                                    <a:ea typeface="Gulim" panose="020B0600000101010101" pitchFamily="34" charset="-127"/>
                                  </a:rPr>
                                  <m:t>2</m:t>
                                </m:r>
                              </m:sup>
                            </m:sSup>
                          </m:den>
                        </m:f>
                      </m:sup>
                    </m:sSup>
                    <m:r>
                      <a:rPr lang="en-US" altLang="ko-KR" sz="2400" b="0" i="1" smtClean="0">
                        <a:latin typeface="Cambria Math" panose="02040503050406030204" pitchFamily="18" charset="0"/>
                        <a:ea typeface="Gulim" panose="020B0600000101010101" pitchFamily="34" charset="-127"/>
                      </a:rPr>
                      <m:t>=</m:t>
                    </m:r>
                    <m:sSup>
                      <m:sSupPr>
                        <m:ctrlPr>
                          <a:rPr lang="en-US" altLang="ko-KR" sz="2400" b="0" i="1" smtClean="0">
                            <a:latin typeface="Cambria Math" panose="02040503050406030204" pitchFamily="18" charset="0"/>
                            <a:ea typeface="Gulim" panose="020B0600000101010101" pitchFamily="34" charset="-127"/>
                          </a:rPr>
                        </m:ctrlPr>
                      </m:sSupPr>
                      <m:e>
                        <m:r>
                          <a:rPr lang="en-US" altLang="ko-KR" sz="2400" b="0" i="1" smtClean="0">
                            <a:latin typeface="Cambria Math" panose="02040503050406030204" pitchFamily="18" charset="0"/>
                            <a:ea typeface="Gulim" panose="020B0600000101010101" pitchFamily="34" charset="-127"/>
                          </a:rPr>
                          <m:t>𝑒</m:t>
                        </m:r>
                      </m:e>
                      <m:sup>
                        <m:r>
                          <a:rPr lang="en-US" altLang="ko-KR" sz="2400" b="0" i="1" smtClean="0">
                            <a:latin typeface="Cambria Math" panose="02040503050406030204" pitchFamily="18" charset="0"/>
                            <a:ea typeface="Gulim" panose="020B0600000101010101" pitchFamily="34" charset="-127"/>
                          </a:rPr>
                          <m:t>−1</m:t>
                        </m:r>
                      </m:sup>
                    </m:sSup>
                  </m:oMath>
                </a14:m>
                <a:endParaRPr lang="en-US" altLang="ko-KR" sz="2400" dirty="0" smtClean="0">
                  <a:ea typeface="Gulim" panose="020B0600000101010101" pitchFamily="34" charset="-127"/>
                </a:endParaRPr>
              </a:p>
            </p:txBody>
          </p:sp>
        </mc:Choice>
        <mc:Fallback xmlns="">
          <p:sp>
            <p:nvSpPr>
              <p:cNvPr id="29699" name="Rectangle 1027"/>
              <p:cNvSpPr>
                <a:spLocks noGrp="1" noRot="1" noChangeAspect="1" noMove="1" noResize="1" noEditPoints="1" noAdjustHandles="1" noChangeArrowheads="1" noChangeShapeType="1" noTextEdit="1"/>
              </p:cNvSpPr>
              <p:nvPr>
                <p:ph type="body" idx="1"/>
              </p:nvPr>
            </p:nvSpPr>
            <p:spPr>
              <a:xfrm>
                <a:off x="632319" y="1154571"/>
                <a:ext cx="11244248" cy="2345186"/>
              </a:xfrm>
              <a:blipFill rotWithShape="0">
                <a:blip r:embed="rId4"/>
                <a:stretch>
                  <a:fillRect l="-434" t="-2078" b="-8571"/>
                </a:stretch>
              </a:blipFill>
            </p:spPr>
            <p:txBody>
              <a:bodyPr/>
              <a:lstStyle/>
              <a:p>
                <a:r>
                  <a:rPr lang="en-US">
                    <a:noFill/>
                  </a:rPr>
                  <a:t> </a:t>
                </a:r>
              </a:p>
            </p:txBody>
          </p:sp>
        </mc:Fallback>
      </mc:AlternateContent>
      <p:graphicFrame>
        <p:nvGraphicFramePr>
          <p:cNvPr id="8" name="Object 7"/>
          <p:cNvGraphicFramePr>
            <a:graphicFrameLocks noChangeAspect="1"/>
          </p:cNvGraphicFramePr>
          <p:nvPr>
            <p:extLst/>
          </p:nvPr>
        </p:nvGraphicFramePr>
        <p:xfrm>
          <a:off x="7659295" y="1080855"/>
          <a:ext cx="2045958" cy="508056"/>
        </p:xfrm>
        <a:graphic>
          <a:graphicData uri="http://schemas.openxmlformats.org/presentationml/2006/ole">
            <mc:AlternateContent xmlns:mc="http://schemas.openxmlformats.org/markup-compatibility/2006">
              <mc:Choice xmlns:v="urn:schemas-microsoft-com:vml" Requires="v">
                <p:oleObj spid="_x0000_s7187" name="Equation" r:id="rId5" imgW="749160" imgH="228600" progId="Equation.DSMT4">
                  <p:embed/>
                </p:oleObj>
              </mc:Choice>
              <mc:Fallback>
                <p:oleObj name="Equation" r:id="rId5" imgW="749160" imgH="228600" progId="Equation.DSMT4">
                  <p:embed/>
                  <p:pic>
                    <p:nvPicPr>
                      <p:cNvPr id="0" name=""/>
                      <p:cNvPicPr/>
                      <p:nvPr/>
                    </p:nvPicPr>
                    <p:blipFill>
                      <a:blip r:embed="rId6"/>
                      <a:stretch>
                        <a:fillRect/>
                      </a:stretch>
                    </p:blipFill>
                    <p:spPr>
                      <a:xfrm>
                        <a:off x="7659295" y="1080855"/>
                        <a:ext cx="2045958" cy="508056"/>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nvPr>
            </p:nvGraphicFramePr>
            <p:xfrm>
              <a:off x="2090046" y="4164751"/>
              <a:ext cx="1529643" cy="2286000"/>
            </p:xfrm>
            <a:graphic>
              <a:graphicData uri="http://schemas.openxmlformats.org/drawingml/2006/table">
                <a:tbl>
                  <a:tblPr firstRow="1" bandRow="1">
                    <a:tableStyleId>{5C22544A-7EE6-4342-B048-85BDC9FD1C3A}</a:tableStyleId>
                  </a:tblPr>
                  <a:tblGrid>
                    <a:gridCol w="509881"/>
                    <a:gridCol w="509881"/>
                    <a:gridCol w="509881"/>
                  </a:tblGrid>
                  <a:tr h="366867">
                    <a:tc>
                      <a:txBody>
                        <a:bodyPr/>
                        <a:lstStyle/>
                        <a:p>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𝑥</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𝑦</m:t>
                                </m:r>
                              </m:oMath>
                            </m:oMathPara>
                          </a14:m>
                          <a:endParaRPr lang="en-US" dirty="0"/>
                        </a:p>
                      </a:txBody>
                      <a:tcPr/>
                    </a:tc>
                  </a:tr>
                  <a:tr h="366867">
                    <a:tc>
                      <a:txBody>
                        <a:bodyPr/>
                        <a:lstStyle/>
                        <a:p>
                          <a:pPr algn="ctr"/>
                          <a:r>
                            <a:rPr lang="en-US" i="1" dirty="0" smtClean="0"/>
                            <a:t>x</a:t>
                          </a:r>
                          <a:r>
                            <a:rPr lang="en-US" i="1" baseline="-25000" dirty="0" smtClean="0"/>
                            <a:t>1</a:t>
                          </a:r>
                          <a:endParaRPr lang="en-US" i="1" baseline="-25000"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US" dirty="0"/>
                        </a:p>
                      </a:txBody>
                      <a:tcPr/>
                    </a:tc>
                  </a:tr>
                  <a:tr h="366867">
                    <a:tc>
                      <a:txBody>
                        <a:bodyPr/>
                        <a:lstStyle/>
                        <a:p>
                          <a:pPr algn="ctr"/>
                          <a:r>
                            <a:rPr lang="en-US" i="1" dirty="0" smtClean="0"/>
                            <a:t>x</a:t>
                          </a:r>
                          <a:r>
                            <a:rPr lang="en-US" i="1" baseline="-25000" dirty="0" smtClean="0"/>
                            <a:t>2</a:t>
                          </a:r>
                          <a:endParaRPr lang="en-US" i="1" baseline="-25000"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4</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4</m:t>
                                </m:r>
                              </m:oMath>
                            </m:oMathPara>
                          </a14:m>
                          <a:endParaRPr lang="en-US" dirty="0"/>
                        </a:p>
                      </a:txBody>
                      <a:tcPr/>
                    </a:tc>
                  </a:tr>
                  <a:tr h="366867">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i="1" dirty="0" smtClean="0"/>
                            <a:t>x</a:t>
                          </a:r>
                          <a:r>
                            <a:rPr lang="en-US" i="1" baseline="-25000" dirty="0" smtClean="0"/>
                            <a:t>3</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4</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4</m:t>
                                </m:r>
                              </m:oMath>
                            </m:oMathPara>
                          </a14:m>
                          <a:endParaRPr lang="en-US" dirty="0"/>
                        </a:p>
                      </a:txBody>
                      <a:tcPr/>
                    </a:tc>
                  </a:tr>
                  <a:tr h="366867">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i="1" dirty="0" smtClean="0"/>
                            <a:t>x</a:t>
                          </a:r>
                          <a:r>
                            <a:rPr lang="en-US" i="1" baseline="-25000" dirty="0" smtClean="0"/>
                            <a:t>4</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4</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4</m:t>
                                </m:r>
                              </m:oMath>
                            </m:oMathPara>
                          </a14:m>
                          <a:endParaRPr lang="en-US" dirty="0"/>
                        </a:p>
                      </a:txBody>
                      <a:tcPr/>
                    </a:tc>
                  </a:tr>
                  <a:tr h="375726">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i="1" dirty="0" smtClean="0"/>
                            <a:t>x</a:t>
                          </a:r>
                          <a:r>
                            <a:rPr lang="en-US" i="1" baseline="-25000" dirty="0" smtClean="0"/>
                            <a:t>5</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4</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4</m:t>
                                </m:r>
                              </m:oMath>
                            </m:oMathPara>
                          </a14:m>
                          <a:endParaRPr lang="en-US" dirty="0"/>
                        </a:p>
                      </a:txBody>
                      <a:tcPr/>
                    </a:tc>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3175438910"/>
                  </p:ext>
                </p:extLst>
              </p:nvPr>
            </p:nvGraphicFramePr>
            <p:xfrm>
              <a:off x="2090046" y="4164751"/>
              <a:ext cx="1529643" cy="2286000"/>
            </p:xfrm>
            <a:graphic>
              <a:graphicData uri="http://schemas.openxmlformats.org/drawingml/2006/table">
                <a:tbl>
                  <a:tblPr firstRow="1" bandRow="1">
                    <a:tableStyleId>{5C22544A-7EE6-4342-B048-85BDC9FD1C3A}</a:tableStyleId>
                  </a:tblPr>
                  <a:tblGrid>
                    <a:gridCol w="509881"/>
                    <a:gridCol w="509881"/>
                    <a:gridCol w="509881"/>
                  </a:tblGrid>
                  <a:tr h="381000">
                    <a:tc>
                      <a:txBody>
                        <a:bodyPr/>
                        <a:lstStyle/>
                        <a:p>
                          <a:endParaRPr lang="en-US" dirty="0"/>
                        </a:p>
                      </a:txBody>
                      <a:tcPr/>
                    </a:tc>
                    <a:tc>
                      <a:txBody>
                        <a:bodyPr/>
                        <a:lstStyle/>
                        <a:p>
                          <a:endParaRPr lang="en-US"/>
                        </a:p>
                      </a:txBody>
                      <a:tcPr>
                        <a:blipFill rotWithShape="0">
                          <a:blip r:embed="rId7"/>
                          <a:stretch>
                            <a:fillRect l="-101190" t="-1587" r="-104762" b="-523810"/>
                          </a:stretch>
                        </a:blipFill>
                      </a:tcPr>
                    </a:tc>
                    <a:tc>
                      <a:txBody>
                        <a:bodyPr/>
                        <a:lstStyle/>
                        <a:p>
                          <a:endParaRPr lang="en-US"/>
                        </a:p>
                      </a:txBody>
                      <a:tcPr>
                        <a:blipFill rotWithShape="0">
                          <a:blip r:embed="rId7"/>
                          <a:stretch>
                            <a:fillRect l="-201190" t="-1587" r="-4762" b="-523810"/>
                          </a:stretch>
                        </a:blipFill>
                      </a:tcPr>
                    </a:tc>
                  </a:tr>
                  <a:tr h="381000">
                    <a:tc>
                      <a:txBody>
                        <a:bodyPr/>
                        <a:lstStyle/>
                        <a:p>
                          <a:pPr algn="ctr"/>
                          <a:r>
                            <a:rPr lang="en-US" i="1" dirty="0" smtClean="0"/>
                            <a:t>x</a:t>
                          </a:r>
                          <a:r>
                            <a:rPr lang="en-US" i="1" baseline="-25000" dirty="0" smtClean="0"/>
                            <a:t>1</a:t>
                          </a:r>
                          <a:endParaRPr lang="en-US" i="1" baseline="-25000" dirty="0"/>
                        </a:p>
                      </a:txBody>
                      <a:tcPr/>
                    </a:tc>
                    <a:tc>
                      <a:txBody>
                        <a:bodyPr/>
                        <a:lstStyle/>
                        <a:p>
                          <a:endParaRPr lang="en-US"/>
                        </a:p>
                      </a:txBody>
                      <a:tcPr>
                        <a:blipFill rotWithShape="0">
                          <a:blip r:embed="rId7"/>
                          <a:stretch>
                            <a:fillRect l="-101190" t="-103226" r="-104762" b="-432258"/>
                          </a:stretch>
                        </a:blipFill>
                      </a:tcPr>
                    </a:tc>
                    <a:tc>
                      <a:txBody>
                        <a:bodyPr/>
                        <a:lstStyle/>
                        <a:p>
                          <a:endParaRPr lang="en-US"/>
                        </a:p>
                      </a:txBody>
                      <a:tcPr>
                        <a:blipFill rotWithShape="0">
                          <a:blip r:embed="rId7"/>
                          <a:stretch>
                            <a:fillRect l="-201190" t="-103226" r="-4762" b="-432258"/>
                          </a:stretch>
                        </a:blipFill>
                      </a:tcPr>
                    </a:tc>
                  </a:tr>
                  <a:tr h="381000">
                    <a:tc>
                      <a:txBody>
                        <a:bodyPr/>
                        <a:lstStyle/>
                        <a:p>
                          <a:pPr algn="ctr"/>
                          <a:r>
                            <a:rPr lang="en-US" i="1" dirty="0" smtClean="0"/>
                            <a:t>x</a:t>
                          </a:r>
                          <a:r>
                            <a:rPr lang="en-US" i="1" baseline="-25000" dirty="0" smtClean="0"/>
                            <a:t>2</a:t>
                          </a:r>
                          <a:endParaRPr lang="en-US" i="1" baseline="-25000" dirty="0"/>
                        </a:p>
                      </a:txBody>
                      <a:tcPr/>
                    </a:tc>
                    <a:tc>
                      <a:txBody>
                        <a:bodyPr/>
                        <a:lstStyle/>
                        <a:p>
                          <a:endParaRPr lang="en-US"/>
                        </a:p>
                      </a:txBody>
                      <a:tcPr>
                        <a:blipFill rotWithShape="0">
                          <a:blip r:embed="rId7"/>
                          <a:stretch>
                            <a:fillRect l="-101190" t="-200000" r="-104762" b="-325397"/>
                          </a:stretch>
                        </a:blipFill>
                      </a:tcPr>
                    </a:tc>
                    <a:tc>
                      <a:txBody>
                        <a:bodyPr/>
                        <a:lstStyle/>
                        <a:p>
                          <a:endParaRPr lang="en-US"/>
                        </a:p>
                      </a:txBody>
                      <a:tcPr>
                        <a:blipFill rotWithShape="0">
                          <a:blip r:embed="rId7"/>
                          <a:stretch>
                            <a:fillRect l="-201190" t="-200000" r="-4762" b="-325397"/>
                          </a:stretch>
                        </a:blipFill>
                      </a:tcPr>
                    </a:tc>
                  </a:tr>
                  <a:tr h="381000">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i="1" dirty="0" smtClean="0"/>
                            <a:t>x</a:t>
                          </a:r>
                          <a:r>
                            <a:rPr lang="en-US" i="1" baseline="-25000" dirty="0" smtClean="0"/>
                            <a:t>3</a:t>
                          </a:r>
                        </a:p>
                      </a:txBody>
                      <a:tcPr/>
                    </a:tc>
                    <a:tc>
                      <a:txBody>
                        <a:bodyPr/>
                        <a:lstStyle/>
                        <a:p>
                          <a:endParaRPr lang="en-US"/>
                        </a:p>
                      </a:txBody>
                      <a:tcPr>
                        <a:blipFill rotWithShape="0">
                          <a:blip r:embed="rId7"/>
                          <a:stretch>
                            <a:fillRect l="-101190" t="-300000" r="-104762" b="-225397"/>
                          </a:stretch>
                        </a:blipFill>
                      </a:tcPr>
                    </a:tc>
                    <a:tc>
                      <a:txBody>
                        <a:bodyPr/>
                        <a:lstStyle/>
                        <a:p>
                          <a:endParaRPr lang="en-US"/>
                        </a:p>
                      </a:txBody>
                      <a:tcPr>
                        <a:blipFill rotWithShape="0">
                          <a:blip r:embed="rId7"/>
                          <a:stretch>
                            <a:fillRect l="-201190" t="-300000" r="-4762" b="-225397"/>
                          </a:stretch>
                        </a:blipFill>
                      </a:tcPr>
                    </a:tc>
                  </a:tr>
                  <a:tr h="381000">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i="1" dirty="0" smtClean="0"/>
                            <a:t>x</a:t>
                          </a:r>
                          <a:r>
                            <a:rPr lang="en-US" i="1" baseline="-25000" dirty="0" smtClean="0"/>
                            <a:t>4</a:t>
                          </a:r>
                        </a:p>
                      </a:txBody>
                      <a:tcPr/>
                    </a:tc>
                    <a:tc>
                      <a:txBody>
                        <a:bodyPr/>
                        <a:lstStyle/>
                        <a:p>
                          <a:endParaRPr lang="en-US"/>
                        </a:p>
                      </a:txBody>
                      <a:tcPr>
                        <a:blipFill rotWithShape="0">
                          <a:blip r:embed="rId7"/>
                          <a:stretch>
                            <a:fillRect l="-101190" t="-406452" r="-104762" b="-129032"/>
                          </a:stretch>
                        </a:blipFill>
                      </a:tcPr>
                    </a:tc>
                    <a:tc>
                      <a:txBody>
                        <a:bodyPr/>
                        <a:lstStyle/>
                        <a:p>
                          <a:endParaRPr lang="en-US"/>
                        </a:p>
                      </a:txBody>
                      <a:tcPr>
                        <a:blipFill rotWithShape="0">
                          <a:blip r:embed="rId7"/>
                          <a:stretch>
                            <a:fillRect l="-201190" t="-406452" r="-4762" b="-129032"/>
                          </a:stretch>
                        </a:blipFill>
                      </a:tcPr>
                    </a:tc>
                  </a:tr>
                  <a:tr h="381000">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i="1" dirty="0" smtClean="0"/>
                            <a:t>x</a:t>
                          </a:r>
                          <a:r>
                            <a:rPr lang="en-US" i="1" baseline="-25000" dirty="0" smtClean="0"/>
                            <a:t>5</a:t>
                          </a:r>
                        </a:p>
                      </a:txBody>
                      <a:tcPr/>
                    </a:tc>
                    <a:tc>
                      <a:txBody>
                        <a:bodyPr/>
                        <a:lstStyle/>
                        <a:p>
                          <a:endParaRPr lang="en-US"/>
                        </a:p>
                      </a:txBody>
                      <a:tcPr>
                        <a:blipFill rotWithShape="0">
                          <a:blip r:embed="rId7"/>
                          <a:stretch>
                            <a:fillRect l="-101190" t="-498413" r="-104762" b="-26984"/>
                          </a:stretch>
                        </a:blipFill>
                      </a:tcPr>
                    </a:tc>
                    <a:tc>
                      <a:txBody>
                        <a:bodyPr/>
                        <a:lstStyle/>
                        <a:p>
                          <a:endParaRPr lang="en-US"/>
                        </a:p>
                      </a:txBody>
                      <a:tcPr>
                        <a:blipFill rotWithShape="0">
                          <a:blip r:embed="rId7"/>
                          <a:stretch>
                            <a:fillRect l="-201190" t="-498413" r="-4762" b="-26984"/>
                          </a:stretch>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3910465" y="4036068"/>
              <a:ext cx="6379400" cy="2552543"/>
            </p:xfrm>
            <a:graphic>
              <a:graphicData uri="http://schemas.openxmlformats.org/drawingml/2006/table">
                <a:tbl>
                  <a:tblPr firstRow="1" bandRow="1">
                    <a:tableStyleId>{5C22544A-7EE6-4342-B048-85BDC9FD1C3A}</a:tableStyleId>
                  </a:tblPr>
                  <a:tblGrid>
                    <a:gridCol w="1086818"/>
                    <a:gridCol w="1673121"/>
                    <a:gridCol w="1084491"/>
                    <a:gridCol w="1176951"/>
                    <a:gridCol w="1358019"/>
                  </a:tblGrid>
                  <a:tr h="457805">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𝑲</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𝟏</m:t>
                                    </m:r>
                                  </m:sub>
                                </m:sSub>
                                <m:r>
                                  <a:rPr lang="en-US" b="1" i="1" smtClean="0">
                                    <a:latin typeface="Cambria Math" panose="02040503050406030204" pitchFamily="18" charset="0"/>
                                  </a:rPr>
                                  <m:t>)</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𝑲</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𝟐</m:t>
                                    </m:r>
                                  </m:sub>
                                </m:sSub>
                                <m:r>
                                  <a:rPr lang="en-US" b="1" i="1" smtClean="0">
                                    <a:latin typeface="Cambria Math" panose="02040503050406030204" pitchFamily="18" charset="0"/>
                                  </a:rPr>
                                  <m:t>)</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𝑲</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𝟑</m:t>
                                    </m:r>
                                  </m:sub>
                                </m:sSub>
                                <m:r>
                                  <a:rPr lang="en-US" b="1" i="1" smtClean="0">
                                    <a:latin typeface="Cambria Math" panose="02040503050406030204" pitchFamily="18" charset="0"/>
                                  </a:rPr>
                                  <m:t>)</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𝑲</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𝟒</m:t>
                                    </m:r>
                                  </m:sub>
                                </m:sSub>
                                <m:r>
                                  <a:rPr lang="en-US" b="1" i="1" smtClean="0">
                                    <a:latin typeface="Cambria Math" panose="02040503050406030204" pitchFamily="18" charset="0"/>
                                  </a:rPr>
                                  <m:t>)</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𝑲</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𝟓</m:t>
                                    </m:r>
                                  </m:sub>
                                </m:sSub>
                                <m:r>
                                  <a:rPr lang="en-US" b="1" i="1" smtClean="0">
                                    <a:latin typeface="Cambria Math" panose="02040503050406030204" pitchFamily="18" charset="0"/>
                                  </a:rPr>
                                  <m:t>)</m:t>
                                </m:r>
                              </m:oMath>
                            </m:oMathPara>
                          </a14:m>
                          <a:endParaRPr lang="en-US" dirty="0"/>
                        </a:p>
                      </a:txBody>
                      <a:tcPr/>
                    </a:tc>
                  </a:tr>
                  <a:tr h="555007">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4</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4</m:t>
                                            </m:r>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r>
                                              <a:rPr lang="en-US" b="0" i="1" smtClean="0">
                                                <a:latin typeface="Cambria Math" panose="02040503050406030204" pitchFamily="18" charset="0"/>
                                              </a:rPr>
                                              <m:t>4</m:t>
                                            </m:r>
                                          </m:e>
                                          <m:sup>
                                            <m:r>
                                              <a:rPr lang="en-US" b="0" i="1" smtClean="0">
                                                <a:latin typeface="Cambria Math" panose="02040503050406030204" pitchFamily="18" charset="0"/>
                                              </a:rPr>
                                              <m:t>2</m:t>
                                            </m:r>
                                          </m:sup>
                                        </m:sSup>
                                      </m:den>
                                    </m:f>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−1</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−1</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−1</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−1</m:t>
                                    </m:r>
                                  </m:sup>
                                </m:sSup>
                              </m:oMath>
                            </m:oMathPara>
                          </a14:m>
                          <a:endParaRPr lang="en-US" dirty="0"/>
                        </a:p>
                      </a:txBody>
                      <a:tcPr/>
                    </a:tc>
                  </a:tr>
                  <a:tr h="370499">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−1</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−2</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−4</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−2</m:t>
                                    </m:r>
                                  </m:sup>
                                </m:sSup>
                              </m:oMath>
                            </m:oMathPara>
                          </a14:m>
                          <a:endParaRPr lang="en-US" dirty="0"/>
                        </a:p>
                      </a:txBody>
                      <a:tcPr/>
                    </a:tc>
                  </a:tr>
                  <a:tr h="370499">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−1</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−2</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−2</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−4</m:t>
                                    </m:r>
                                  </m:sup>
                                </m:sSup>
                              </m:oMath>
                            </m:oMathPara>
                          </a14:m>
                          <a:endParaRPr lang="en-US" dirty="0"/>
                        </a:p>
                      </a:txBody>
                      <a:tcPr/>
                    </a:tc>
                  </a:tr>
                  <a:tr h="370499">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−1</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−4</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−2</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−2</m:t>
                                    </m:r>
                                  </m:sup>
                                </m:sSup>
                              </m:oMath>
                            </m:oMathPara>
                          </a14:m>
                          <a:endParaRPr lang="en-US" dirty="0"/>
                        </a:p>
                      </a:txBody>
                      <a:tcPr/>
                    </a:tc>
                  </a:tr>
                  <a:tr h="370499">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−1</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−2</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−4</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−2</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US" dirty="0"/>
                        </a:p>
                      </a:txBody>
                      <a:tcP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634606665"/>
                  </p:ext>
                </p:extLst>
              </p:nvPr>
            </p:nvGraphicFramePr>
            <p:xfrm>
              <a:off x="3910465" y="4036068"/>
              <a:ext cx="6379400" cy="2552543"/>
            </p:xfrm>
            <a:graphic>
              <a:graphicData uri="http://schemas.openxmlformats.org/drawingml/2006/table">
                <a:tbl>
                  <a:tblPr firstRow="1" bandRow="1">
                    <a:tableStyleId>{5C22544A-7EE6-4342-B048-85BDC9FD1C3A}</a:tableStyleId>
                  </a:tblPr>
                  <a:tblGrid>
                    <a:gridCol w="1086818"/>
                    <a:gridCol w="1673121"/>
                    <a:gridCol w="1084491"/>
                    <a:gridCol w="1176951"/>
                    <a:gridCol w="1358019"/>
                  </a:tblGrid>
                  <a:tr h="457805">
                    <a:tc>
                      <a:txBody>
                        <a:bodyPr/>
                        <a:lstStyle/>
                        <a:p>
                          <a:endParaRPr lang="en-US"/>
                        </a:p>
                      </a:txBody>
                      <a:tcPr>
                        <a:blipFill rotWithShape="0">
                          <a:blip r:embed="rId8"/>
                          <a:stretch>
                            <a:fillRect l="-562" t="-1333" r="-491011" b="-461333"/>
                          </a:stretch>
                        </a:blipFill>
                      </a:tcPr>
                    </a:tc>
                    <a:tc>
                      <a:txBody>
                        <a:bodyPr/>
                        <a:lstStyle/>
                        <a:p>
                          <a:endParaRPr lang="en-US"/>
                        </a:p>
                      </a:txBody>
                      <a:tcPr>
                        <a:blipFill rotWithShape="0">
                          <a:blip r:embed="rId8"/>
                          <a:stretch>
                            <a:fillRect l="-65091" t="-1333" r="-217818" b="-461333"/>
                          </a:stretch>
                        </a:blipFill>
                      </a:tcPr>
                    </a:tc>
                    <a:tc>
                      <a:txBody>
                        <a:bodyPr/>
                        <a:lstStyle/>
                        <a:p>
                          <a:endParaRPr lang="en-US"/>
                        </a:p>
                      </a:txBody>
                      <a:tcPr>
                        <a:blipFill rotWithShape="0">
                          <a:blip r:embed="rId8"/>
                          <a:stretch>
                            <a:fillRect l="-255056" t="-1333" r="-236517" b="-461333"/>
                          </a:stretch>
                        </a:blipFill>
                      </a:tcPr>
                    </a:tc>
                    <a:tc>
                      <a:txBody>
                        <a:bodyPr/>
                        <a:lstStyle/>
                        <a:p>
                          <a:endParaRPr lang="en-US"/>
                        </a:p>
                      </a:txBody>
                      <a:tcPr>
                        <a:blipFill rotWithShape="0">
                          <a:blip r:embed="rId8"/>
                          <a:stretch>
                            <a:fillRect l="-327461" t="-1333" r="-118135" b="-461333"/>
                          </a:stretch>
                        </a:blipFill>
                      </a:tcPr>
                    </a:tc>
                    <a:tc>
                      <a:txBody>
                        <a:bodyPr/>
                        <a:lstStyle/>
                        <a:p>
                          <a:endParaRPr lang="en-US"/>
                        </a:p>
                      </a:txBody>
                      <a:tcPr>
                        <a:blipFill rotWithShape="0">
                          <a:blip r:embed="rId8"/>
                          <a:stretch>
                            <a:fillRect l="-369955" t="-1333" r="-2242" b="-461333"/>
                          </a:stretch>
                        </a:blipFill>
                      </a:tcPr>
                    </a:tc>
                  </a:tr>
                  <a:tr h="570738">
                    <a:tc>
                      <a:txBody>
                        <a:bodyPr/>
                        <a:lstStyle/>
                        <a:p>
                          <a:endParaRPr lang="en-US"/>
                        </a:p>
                      </a:txBody>
                      <a:tcPr>
                        <a:blipFill rotWithShape="0">
                          <a:blip r:embed="rId8"/>
                          <a:stretch>
                            <a:fillRect l="-562" t="-80851" r="-491011" b="-268085"/>
                          </a:stretch>
                        </a:blipFill>
                      </a:tcPr>
                    </a:tc>
                    <a:tc>
                      <a:txBody>
                        <a:bodyPr/>
                        <a:lstStyle/>
                        <a:p>
                          <a:endParaRPr lang="en-US"/>
                        </a:p>
                      </a:txBody>
                      <a:tcPr>
                        <a:blipFill rotWithShape="0">
                          <a:blip r:embed="rId8"/>
                          <a:stretch>
                            <a:fillRect l="-65091" t="-80851" r="-217818" b="-268085"/>
                          </a:stretch>
                        </a:blipFill>
                      </a:tcPr>
                    </a:tc>
                    <a:tc>
                      <a:txBody>
                        <a:bodyPr/>
                        <a:lstStyle/>
                        <a:p>
                          <a:endParaRPr lang="en-US"/>
                        </a:p>
                      </a:txBody>
                      <a:tcPr>
                        <a:blipFill rotWithShape="0">
                          <a:blip r:embed="rId8"/>
                          <a:stretch>
                            <a:fillRect l="-255056" t="-80851" r="-236517" b="-268085"/>
                          </a:stretch>
                        </a:blipFill>
                      </a:tcPr>
                    </a:tc>
                    <a:tc>
                      <a:txBody>
                        <a:bodyPr/>
                        <a:lstStyle/>
                        <a:p>
                          <a:endParaRPr lang="en-US"/>
                        </a:p>
                      </a:txBody>
                      <a:tcPr>
                        <a:blipFill rotWithShape="0">
                          <a:blip r:embed="rId8"/>
                          <a:stretch>
                            <a:fillRect l="-327461" t="-80851" r="-118135" b="-268085"/>
                          </a:stretch>
                        </a:blipFill>
                      </a:tcPr>
                    </a:tc>
                    <a:tc>
                      <a:txBody>
                        <a:bodyPr/>
                        <a:lstStyle/>
                        <a:p>
                          <a:endParaRPr lang="en-US"/>
                        </a:p>
                      </a:txBody>
                      <a:tcPr>
                        <a:blipFill rotWithShape="0">
                          <a:blip r:embed="rId8"/>
                          <a:stretch>
                            <a:fillRect l="-369955" t="-80851" r="-2242" b="-268085"/>
                          </a:stretch>
                        </a:blipFill>
                      </a:tcPr>
                    </a:tc>
                  </a:tr>
                  <a:tr h="381000">
                    <a:tc>
                      <a:txBody>
                        <a:bodyPr/>
                        <a:lstStyle/>
                        <a:p>
                          <a:endParaRPr lang="en-US"/>
                        </a:p>
                      </a:txBody>
                      <a:tcPr>
                        <a:blipFill rotWithShape="0">
                          <a:blip r:embed="rId8"/>
                          <a:stretch>
                            <a:fillRect l="-562" t="-274194" r="-491011" b="-306452"/>
                          </a:stretch>
                        </a:blipFill>
                      </a:tcPr>
                    </a:tc>
                    <a:tc>
                      <a:txBody>
                        <a:bodyPr/>
                        <a:lstStyle/>
                        <a:p>
                          <a:endParaRPr lang="en-US"/>
                        </a:p>
                      </a:txBody>
                      <a:tcPr>
                        <a:blipFill rotWithShape="0">
                          <a:blip r:embed="rId8"/>
                          <a:stretch>
                            <a:fillRect l="-65091" t="-274194" r="-217818" b="-306452"/>
                          </a:stretch>
                        </a:blipFill>
                      </a:tcPr>
                    </a:tc>
                    <a:tc>
                      <a:txBody>
                        <a:bodyPr/>
                        <a:lstStyle/>
                        <a:p>
                          <a:endParaRPr lang="en-US"/>
                        </a:p>
                      </a:txBody>
                      <a:tcPr>
                        <a:blipFill rotWithShape="0">
                          <a:blip r:embed="rId8"/>
                          <a:stretch>
                            <a:fillRect l="-255056" t="-274194" r="-236517" b="-306452"/>
                          </a:stretch>
                        </a:blipFill>
                      </a:tcPr>
                    </a:tc>
                    <a:tc>
                      <a:txBody>
                        <a:bodyPr/>
                        <a:lstStyle/>
                        <a:p>
                          <a:endParaRPr lang="en-US"/>
                        </a:p>
                      </a:txBody>
                      <a:tcPr>
                        <a:blipFill rotWithShape="0">
                          <a:blip r:embed="rId8"/>
                          <a:stretch>
                            <a:fillRect l="-327461" t="-274194" r="-118135" b="-306452"/>
                          </a:stretch>
                        </a:blipFill>
                      </a:tcPr>
                    </a:tc>
                    <a:tc>
                      <a:txBody>
                        <a:bodyPr/>
                        <a:lstStyle/>
                        <a:p>
                          <a:endParaRPr lang="en-US"/>
                        </a:p>
                      </a:txBody>
                      <a:tcPr>
                        <a:blipFill rotWithShape="0">
                          <a:blip r:embed="rId8"/>
                          <a:stretch>
                            <a:fillRect l="-369955" t="-274194" r="-2242" b="-306452"/>
                          </a:stretch>
                        </a:blipFill>
                      </a:tcPr>
                    </a:tc>
                  </a:tr>
                  <a:tr h="381000">
                    <a:tc>
                      <a:txBody>
                        <a:bodyPr/>
                        <a:lstStyle/>
                        <a:p>
                          <a:endParaRPr lang="en-US"/>
                        </a:p>
                      </a:txBody>
                      <a:tcPr>
                        <a:blipFill rotWithShape="0">
                          <a:blip r:embed="rId8"/>
                          <a:stretch>
                            <a:fillRect l="-562" t="-368254" r="-491011" b="-201587"/>
                          </a:stretch>
                        </a:blipFill>
                      </a:tcPr>
                    </a:tc>
                    <a:tc>
                      <a:txBody>
                        <a:bodyPr/>
                        <a:lstStyle/>
                        <a:p>
                          <a:endParaRPr lang="en-US"/>
                        </a:p>
                      </a:txBody>
                      <a:tcPr>
                        <a:blipFill rotWithShape="0">
                          <a:blip r:embed="rId8"/>
                          <a:stretch>
                            <a:fillRect l="-65091" t="-368254" r="-217818" b="-201587"/>
                          </a:stretch>
                        </a:blipFill>
                      </a:tcPr>
                    </a:tc>
                    <a:tc>
                      <a:txBody>
                        <a:bodyPr/>
                        <a:lstStyle/>
                        <a:p>
                          <a:endParaRPr lang="en-US"/>
                        </a:p>
                      </a:txBody>
                      <a:tcPr>
                        <a:blipFill rotWithShape="0">
                          <a:blip r:embed="rId8"/>
                          <a:stretch>
                            <a:fillRect l="-255056" t="-368254" r="-236517" b="-201587"/>
                          </a:stretch>
                        </a:blipFill>
                      </a:tcPr>
                    </a:tc>
                    <a:tc>
                      <a:txBody>
                        <a:bodyPr/>
                        <a:lstStyle/>
                        <a:p>
                          <a:endParaRPr lang="en-US"/>
                        </a:p>
                      </a:txBody>
                      <a:tcPr>
                        <a:blipFill rotWithShape="0">
                          <a:blip r:embed="rId8"/>
                          <a:stretch>
                            <a:fillRect l="-327461" t="-368254" r="-118135" b="-201587"/>
                          </a:stretch>
                        </a:blipFill>
                      </a:tcPr>
                    </a:tc>
                    <a:tc>
                      <a:txBody>
                        <a:bodyPr/>
                        <a:lstStyle/>
                        <a:p>
                          <a:endParaRPr lang="en-US"/>
                        </a:p>
                      </a:txBody>
                      <a:tcPr>
                        <a:blipFill rotWithShape="0">
                          <a:blip r:embed="rId8"/>
                          <a:stretch>
                            <a:fillRect l="-369955" t="-368254" r="-2242" b="-201587"/>
                          </a:stretch>
                        </a:blipFill>
                      </a:tcPr>
                    </a:tc>
                  </a:tr>
                  <a:tr h="381000">
                    <a:tc>
                      <a:txBody>
                        <a:bodyPr/>
                        <a:lstStyle/>
                        <a:p>
                          <a:endParaRPr lang="en-US"/>
                        </a:p>
                      </a:txBody>
                      <a:tcPr>
                        <a:blipFill rotWithShape="0">
                          <a:blip r:embed="rId8"/>
                          <a:stretch>
                            <a:fillRect l="-562" t="-475806" r="-491011" b="-104839"/>
                          </a:stretch>
                        </a:blipFill>
                      </a:tcPr>
                    </a:tc>
                    <a:tc>
                      <a:txBody>
                        <a:bodyPr/>
                        <a:lstStyle/>
                        <a:p>
                          <a:endParaRPr lang="en-US"/>
                        </a:p>
                      </a:txBody>
                      <a:tcPr>
                        <a:blipFill rotWithShape="0">
                          <a:blip r:embed="rId8"/>
                          <a:stretch>
                            <a:fillRect l="-65091" t="-475806" r="-217818" b="-104839"/>
                          </a:stretch>
                        </a:blipFill>
                      </a:tcPr>
                    </a:tc>
                    <a:tc>
                      <a:txBody>
                        <a:bodyPr/>
                        <a:lstStyle/>
                        <a:p>
                          <a:endParaRPr lang="en-US"/>
                        </a:p>
                      </a:txBody>
                      <a:tcPr>
                        <a:blipFill rotWithShape="0">
                          <a:blip r:embed="rId8"/>
                          <a:stretch>
                            <a:fillRect l="-255056" t="-475806" r="-236517" b="-104839"/>
                          </a:stretch>
                        </a:blipFill>
                      </a:tcPr>
                    </a:tc>
                    <a:tc>
                      <a:txBody>
                        <a:bodyPr/>
                        <a:lstStyle/>
                        <a:p>
                          <a:endParaRPr lang="en-US"/>
                        </a:p>
                      </a:txBody>
                      <a:tcPr>
                        <a:blipFill rotWithShape="0">
                          <a:blip r:embed="rId8"/>
                          <a:stretch>
                            <a:fillRect l="-327461" t="-475806" r="-118135" b="-104839"/>
                          </a:stretch>
                        </a:blipFill>
                      </a:tcPr>
                    </a:tc>
                    <a:tc>
                      <a:txBody>
                        <a:bodyPr/>
                        <a:lstStyle/>
                        <a:p>
                          <a:endParaRPr lang="en-US"/>
                        </a:p>
                      </a:txBody>
                      <a:tcPr>
                        <a:blipFill rotWithShape="0">
                          <a:blip r:embed="rId8"/>
                          <a:stretch>
                            <a:fillRect l="-369955" t="-475806" r="-2242" b="-104839"/>
                          </a:stretch>
                        </a:blipFill>
                      </a:tcPr>
                    </a:tc>
                  </a:tr>
                  <a:tr h="381000">
                    <a:tc>
                      <a:txBody>
                        <a:bodyPr/>
                        <a:lstStyle/>
                        <a:p>
                          <a:endParaRPr lang="en-US"/>
                        </a:p>
                      </a:txBody>
                      <a:tcPr>
                        <a:blipFill rotWithShape="0">
                          <a:blip r:embed="rId8"/>
                          <a:stretch>
                            <a:fillRect l="-562" t="-566667" r="-491011" b="-3175"/>
                          </a:stretch>
                        </a:blipFill>
                      </a:tcPr>
                    </a:tc>
                    <a:tc>
                      <a:txBody>
                        <a:bodyPr/>
                        <a:lstStyle/>
                        <a:p>
                          <a:endParaRPr lang="en-US"/>
                        </a:p>
                      </a:txBody>
                      <a:tcPr>
                        <a:blipFill rotWithShape="0">
                          <a:blip r:embed="rId8"/>
                          <a:stretch>
                            <a:fillRect l="-65091" t="-566667" r="-217818" b="-3175"/>
                          </a:stretch>
                        </a:blipFill>
                      </a:tcPr>
                    </a:tc>
                    <a:tc>
                      <a:txBody>
                        <a:bodyPr/>
                        <a:lstStyle/>
                        <a:p>
                          <a:endParaRPr lang="en-US"/>
                        </a:p>
                      </a:txBody>
                      <a:tcPr>
                        <a:blipFill rotWithShape="0">
                          <a:blip r:embed="rId8"/>
                          <a:stretch>
                            <a:fillRect l="-255056" t="-566667" r="-236517" b="-3175"/>
                          </a:stretch>
                        </a:blipFill>
                      </a:tcPr>
                    </a:tc>
                    <a:tc>
                      <a:txBody>
                        <a:bodyPr/>
                        <a:lstStyle/>
                        <a:p>
                          <a:endParaRPr lang="en-US"/>
                        </a:p>
                      </a:txBody>
                      <a:tcPr>
                        <a:blipFill rotWithShape="0">
                          <a:blip r:embed="rId8"/>
                          <a:stretch>
                            <a:fillRect l="-327461" t="-566667" r="-118135" b="-3175"/>
                          </a:stretch>
                        </a:blipFill>
                      </a:tcPr>
                    </a:tc>
                    <a:tc>
                      <a:txBody>
                        <a:bodyPr/>
                        <a:lstStyle/>
                        <a:p>
                          <a:endParaRPr lang="en-US"/>
                        </a:p>
                      </a:txBody>
                      <a:tcPr>
                        <a:blipFill rotWithShape="0">
                          <a:blip r:embed="rId8"/>
                          <a:stretch>
                            <a:fillRect l="-369955" t="-566667" r="-2242" b="-3175"/>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TextBox 4"/>
              <p:cNvSpPr txBox="1"/>
              <p:nvPr/>
            </p:nvSpPr>
            <p:spPr>
              <a:xfrm>
                <a:off x="5545850" y="3616720"/>
                <a:ext cx="2815628" cy="400110"/>
              </a:xfrm>
              <a:prstGeom prst="rect">
                <a:avLst/>
              </a:prstGeom>
              <a:solidFill>
                <a:srgbClr val="92D050"/>
              </a:solidFill>
            </p:spPr>
            <p:txBody>
              <a:bodyPr wrap="square" rtlCol="0">
                <a:spAutoFit/>
              </a:bodyPr>
              <a:lstStyle/>
              <a:p>
                <a:pPr algn="ctr" defTabSz="457189">
                  <a:spcAft>
                    <a:spcPts val="600"/>
                  </a:spcAft>
                </a:pPr>
                <a:r>
                  <a:rPr lang="en-US" altLang="ko-KR" sz="2000" dirty="0">
                    <a:solidFill>
                      <a:srgbClr val="000000"/>
                    </a:solidFill>
                    <a:ea typeface="Gulim" panose="020B0600000101010101" pitchFamily="34" charset="-127"/>
                  </a:rPr>
                  <a:t>RBF Kernel Space (</a:t>
                </a:r>
                <a14:m>
                  <m:oMath xmlns:m="http://schemas.openxmlformats.org/officeDocument/2006/math">
                    <m:r>
                      <a:rPr lang="en-US" altLang="ko-KR" sz="2000" i="1">
                        <a:solidFill>
                          <a:srgbClr val="000000"/>
                        </a:solidFill>
                        <a:latin typeface="Cambria Math" panose="02040503050406030204" pitchFamily="18" charset="0"/>
                        <a:ea typeface="Gulim" panose="020B0600000101010101" pitchFamily="34" charset="-127"/>
                      </a:rPr>
                      <m:t>𝜎</m:t>
                    </m:r>
                    <m:r>
                      <a:rPr lang="en-US" altLang="ko-KR" sz="2000" i="1">
                        <a:solidFill>
                          <a:srgbClr val="000000"/>
                        </a:solidFill>
                        <a:latin typeface="Cambria Math" panose="02040503050406030204" pitchFamily="18" charset="0"/>
                        <a:ea typeface="Gulim" panose="020B0600000101010101" pitchFamily="34" charset="-127"/>
                      </a:rPr>
                      <m:t>=4</m:t>
                    </m:r>
                  </m:oMath>
                </a14:m>
                <a:r>
                  <a:rPr lang="en-US" altLang="ko-KR" sz="2000" dirty="0">
                    <a:solidFill>
                      <a:srgbClr val="000000"/>
                    </a:solidFill>
                    <a:ea typeface="Gulim" panose="020B0600000101010101" pitchFamily="34" charset="-127"/>
                  </a:rPr>
                  <a:t>)</a:t>
                </a:r>
              </a:p>
            </p:txBody>
          </p:sp>
        </mc:Choice>
        <mc:Fallback xmlns="">
          <p:sp>
            <p:nvSpPr>
              <p:cNvPr id="5" name="TextBox 4"/>
              <p:cNvSpPr txBox="1">
                <a:spLocks noRot="1" noChangeAspect="1" noMove="1" noResize="1" noEditPoints="1" noAdjustHandles="1" noChangeArrowheads="1" noChangeShapeType="1" noTextEdit="1"/>
              </p:cNvSpPr>
              <p:nvPr/>
            </p:nvSpPr>
            <p:spPr>
              <a:xfrm>
                <a:off x="5545850" y="3616720"/>
                <a:ext cx="2815628" cy="400110"/>
              </a:xfrm>
              <a:prstGeom prst="rect">
                <a:avLst/>
              </a:prstGeom>
              <a:blipFill rotWithShape="0">
                <a:blip r:embed="rId9"/>
                <a:stretch>
                  <a:fillRect l="-2165" t="-7576" r="-1948" b="-25758"/>
                </a:stretch>
              </a:blipFill>
            </p:spPr>
            <p:txBody>
              <a:bodyPr/>
              <a:lstStyle/>
              <a:p>
                <a:r>
                  <a:rPr lang="en-US">
                    <a:noFill/>
                  </a:rPr>
                  <a:t> </a:t>
                </a:r>
              </a:p>
            </p:txBody>
          </p:sp>
        </mc:Fallback>
      </mc:AlternateContent>
      <p:sp>
        <p:nvSpPr>
          <p:cNvPr id="9" name="TextBox 8"/>
          <p:cNvSpPr txBox="1"/>
          <p:nvPr/>
        </p:nvSpPr>
        <p:spPr>
          <a:xfrm>
            <a:off x="2009371" y="3727571"/>
            <a:ext cx="1667346" cy="400110"/>
          </a:xfrm>
          <a:prstGeom prst="rect">
            <a:avLst/>
          </a:prstGeom>
          <a:solidFill>
            <a:srgbClr val="92D050"/>
          </a:solidFill>
        </p:spPr>
        <p:txBody>
          <a:bodyPr wrap="square" rtlCol="0">
            <a:spAutoFit/>
          </a:bodyPr>
          <a:lstStyle/>
          <a:p>
            <a:pPr defTabSz="457189">
              <a:spcAft>
                <a:spcPts val="600"/>
              </a:spcAft>
            </a:pPr>
            <a:r>
              <a:rPr lang="en-US" altLang="ko-KR" sz="2000" dirty="0">
                <a:solidFill>
                  <a:srgbClr val="000000"/>
                </a:solidFill>
                <a:ea typeface="Gulim" panose="020B0600000101010101" pitchFamily="34" charset="-127"/>
              </a:rPr>
              <a:t>Original Space</a:t>
            </a:r>
          </a:p>
        </p:txBody>
      </p:sp>
    </p:spTree>
    <p:extLst>
      <p:ext uri="{BB962C8B-B14F-4D97-AF65-F5344CB8AC3E}">
        <p14:creationId xmlns:p14="http://schemas.microsoft.com/office/powerpoint/2010/main" val="1875498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232190" y="200526"/>
            <a:ext cx="11663031" cy="733927"/>
          </a:xfrm>
        </p:spPr>
        <p:txBody>
          <a:bodyPr>
            <a:normAutofit/>
          </a:bodyPr>
          <a:lstStyle/>
          <a:p>
            <a:r>
              <a:rPr lang="en-US" altLang="zh-CN" dirty="0" smtClean="0">
                <a:ea typeface="SimSun" panose="02010600030101010101" pitchFamily="2" charset="-122"/>
              </a:rPr>
              <a:t>Example: </a:t>
            </a:r>
            <a:r>
              <a:rPr lang="en-US" altLang="ko-KR" dirty="0">
                <a:ea typeface="Gulim" panose="020B0600000101010101" pitchFamily="34" charset="-127"/>
              </a:rPr>
              <a:t>Kernel K-Means Clustering</a:t>
            </a:r>
            <a:endParaRPr lang="en-US" altLang="zh-CN" sz="3600" dirty="0">
              <a:ea typeface="SimSun" panose="02010600030101010101" pitchFamily="2" charset="-122"/>
            </a:endParaRPr>
          </a:p>
        </p:txBody>
      </p:sp>
      <p:sp>
        <p:nvSpPr>
          <p:cNvPr id="6" name="Rectangle 3"/>
          <p:cNvSpPr txBox="1">
            <a:spLocks noChangeArrowheads="1"/>
          </p:cNvSpPr>
          <p:nvPr/>
        </p:nvSpPr>
        <p:spPr>
          <a:xfrm>
            <a:off x="585127" y="4328953"/>
            <a:ext cx="11243867" cy="2312292"/>
          </a:xfrm>
          <a:prstGeom prst="rect">
            <a:avLst/>
          </a:prstGeom>
        </p:spPr>
        <p:txBody>
          <a:bodyPr vert="horz" lIns="91438" tIns="45719" rIns="91438" bIns="45719" rtlCol="0">
            <a:noAutofit/>
          </a:bodyPr>
          <a:lstStyle>
            <a:lvl1pPr marL="285744" indent="-285744"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spcAft>
                <a:spcPts val="600"/>
              </a:spcAft>
            </a:pPr>
            <a:r>
              <a:rPr lang="en-US" altLang="zh-CN" sz="2400" dirty="0" smtClean="0">
                <a:solidFill>
                  <a:srgbClr val="000000"/>
                </a:solidFill>
              </a:rPr>
              <a:t>The above data set cannot generate quality clusters by K-Means since it contains non-</a:t>
            </a:r>
            <a:r>
              <a:rPr lang="en-US" altLang="zh-CN" sz="2400" dirty="0" err="1" smtClean="0">
                <a:solidFill>
                  <a:srgbClr val="000000"/>
                </a:solidFill>
              </a:rPr>
              <a:t>covex</a:t>
            </a:r>
            <a:r>
              <a:rPr lang="en-US" altLang="zh-CN" sz="2400" dirty="0" smtClean="0">
                <a:solidFill>
                  <a:srgbClr val="000000"/>
                </a:solidFill>
              </a:rPr>
              <a:t> clusters</a:t>
            </a:r>
          </a:p>
          <a:p>
            <a:pPr marL="285744" lvl="1" indent="-285744">
              <a:spcAft>
                <a:spcPts val="600"/>
              </a:spcAft>
              <a:buClr>
                <a:srgbClr val="0000CC"/>
              </a:buClr>
            </a:pPr>
            <a:r>
              <a:rPr lang="en-US" altLang="zh-CN" sz="2400" dirty="0" smtClean="0">
                <a:solidFill>
                  <a:srgbClr val="000000"/>
                </a:solidFill>
              </a:rPr>
              <a:t>Gaussian RBF Kernel transformation maps data to a </a:t>
            </a:r>
            <a:r>
              <a:rPr lang="en-US" altLang="ko-KR" sz="2400" dirty="0" smtClean="0">
                <a:solidFill>
                  <a:srgbClr val="000000"/>
                </a:solidFill>
                <a:ea typeface="Gulim" panose="020B0600000101010101" pitchFamily="34" charset="-127"/>
              </a:rPr>
              <a:t>kernel </a:t>
            </a:r>
            <a:r>
              <a:rPr lang="en-US" altLang="ko-KR" sz="2400" dirty="0">
                <a:solidFill>
                  <a:srgbClr val="000000"/>
                </a:solidFill>
                <a:ea typeface="Gulim" panose="020B0600000101010101" pitchFamily="34" charset="-127"/>
              </a:rPr>
              <a:t>matrix K for any two </a:t>
            </a:r>
            <a:r>
              <a:rPr lang="en-US" altLang="ko-KR" sz="2400" dirty="0" smtClean="0">
                <a:solidFill>
                  <a:srgbClr val="000000"/>
                </a:solidFill>
                <a:ea typeface="Gulim" panose="020B0600000101010101" pitchFamily="34" charset="-127"/>
              </a:rPr>
              <a:t>points </a:t>
            </a:r>
            <a:r>
              <a:rPr lang="en-US" altLang="ko-KR" sz="2400" dirty="0">
                <a:solidFill>
                  <a:srgbClr val="000000"/>
                </a:solidFill>
                <a:ea typeface="Gulim" panose="020B0600000101010101" pitchFamily="34" charset="-127"/>
              </a:rPr>
              <a:t>x</a:t>
            </a:r>
            <a:r>
              <a:rPr lang="en-US" altLang="ko-KR" sz="2400" baseline="-25000" dirty="0">
                <a:solidFill>
                  <a:srgbClr val="000000"/>
                </a:solidFill>
                <a:ea typeface="Gulim" panose="020B0600000101010101" pitchFamily="34" charset="-127"/>
              </a:rPr>
              <a:t>i</a:t>
            </a:r>
            <a:r>
              <a:rPr lang="en-US" altLang="ko-KR" sz="2400" dirty="0">
                <a:solidFill>
                  <a:srgbClr val="000000"/>
                </a:solidFill>
                <a:ea typeface="Gulim" panose="020B0600000101010101" pitchFamily="34" charset="-127"/>
              </a:rPr>
              <a:t>, </a:t>
            </a:r>
            <a:r>
              <a:rPr lang="en-US" altLang="ko-KR" sz="2400" dirty="0" err="1" smtClean="0">
                <a:solidFill>
                  <a:srgbClr val="000000"/>
                </a:solidFill>
                <a:ea typeface="Gulim" panose="020B0600000101010101" pitchFamily="34" charset="-127"/>
              </a:rPr>
              <a:t>x</a:t>
            </a:r>
            <a:r>
              <a:rPr lang="en-US" altLang="ko-KR" sz="2400" baseline="-25000" dirty="0" err="1" smtClean="0">
                <a:solidFill>
                  <a:srgbClr val="000000"/>
                </a:solidFill>
                <a:ea typeface="Gulim" panose="020B0600000101010101" pitchFamily="34" charset="-127"/>
              </a:rPr>
              <a:t>j</a:t>
            </a:r>
            <a:r>
              <a:rPr lang="en-US" altLang="ko-KR" sz="2400" dirty="0" smtClean="0">
                <a:solidFill>
                  <a:srgbClr val="000000"/>
                </a:solidFill>
                <a:ea typeface="Gulim" panose="020B0600000101010101" pitchFamily="34" charset="-127"/>
              </a:rPr>
              <a:t>:                                         and  </a:t>
            </a:r>
            <a:r>
              <a:rPr lang="en-US" altLang="ko-KR" sz="2400" dirty="0">
                <a:solidFill>
                  <a:srgbClr val="000000"/>
                </a:solidFill>
                <a:ea typeface="Gulim" panose="020B0600000101010101" pitchFamily="34" charset="-127"/>
              </a:rPr>
              <a:t>Gaussian </a:t>
            </a:r>
            <a:r>
              <a:rPr lang="en-US" altLang="ko-KR" sz="2400" dirty="0" smtClean="0">
                <a:solidFill>
                  <a:srgbClr val="000000"/>
                </a:solidFill>
                <a:ea typeface="Gulim" panose="020B0600000101010101" pitchFamily="34" charset="-127"/>
              </a:rPr>
              <a:t>kernel</a:t>
            </a:r>
            <a:r>
              <a:rPr lang="en-US" altLang="ko-KR" sz="2400" dirty="0">
                <a:solidFill>
                  <a:srgbClr val="000000"/>
                </a:solidFill>
                <a:ea typeface="Gulim" panose="020B0600000101010101" pitchFamily="34" charset="-127"/>
              </a:rPr>
              <a:t>: </a:t>
            </a:r>
            <a:r>
              <a:rPr lang="en-US" altLang="ko-KR" sz="2400" i="1" dirty="0">
                <a:solidFill>
                  <a:srgbClr val="000000"/>
                </a:solidFill>
                <a:ea typeface="Gulim" panose="020B0600000101010101" pitchFamily="34" charset="-127"/>
              </a:rPr>
              <a:t>K</a:t>
            </a:r>
            <a:r>
              <a:rPr lang="en-US" altLang="ko-KR" sz="2400" dirty="0">
                <a:solidFill>
                  <a:srgbClr val="000000"/>
                </a:solidFill>
                <a:ea typeface="Gulim" panose="020B0600000101010101" pitchFamily="34" charset="-127"/>
              </a:rPr>
              <a:t>(</a:t>
            </a:r>
            <a:r>
              <a:rPr lang="en-US" altLang="ko-KR" sz="2400" b="1" i="1" dirty="0">
                <a:solidFill>
                  <a:srgbClr val="000000"/>
                </a:solidFill>
                <a:ea typeface="Gulim" panose="020B0600000101010101" pitchFamily="34" charset="-127"/>
              </a:rPr>
              <a:t>X</a:t>
            </a:r>
            <a:r>
              <a:rPr lang="en-US" altLang="ko-KR" sz="2400" i="1" baseline="-25000" dirty="0">
                <a:solidFill>
                  <a:srgbClr val="000000"/>
                </a:solidFill>
                <a:ea typeface="Gulim" panose="020B0600000101010101" pitchFamily="34" charset="-127"/>
              </a:rPr>
              <a:t>i</a:t>
            </a:r>
            <a:r>
              <a:rPr lang="en-US" altLang="ko-KR" sz="2400" dirty="0">
                <a:solidFill>
                  <a:srgbClr val="000000"/>
                </a:solidFill>
                <a:ea typeface="Gulim" panose="020B0600000101010101" pitchFamily="34" charset="-127"/>
              </a:rPr>
              <a:t>, </a:t>
            </a:r>
            <a:r>
              <a:rPr lang="en-US" altLang="ko-KR" sz="2400" b="1" i="1" dirty="0" err="1">
                <a:solidFill>
                  <a:srgbClr val="000000"/>
                </a:solidFill>
                <a:ea typeface="Gulim" panose="020B0600000101010101" pitchFamily="34" charset="-127"/>
              </a:rPr>
              <a:t>X</a:t>
            </a:r>
            <a:r>
              <a:rPr lang="en-US" altLang="ko-KR" sz="2400" b="1" i="1" baseline="-25000" dirty="0" err="1">
                <a:solidFill>
                  <a:srgbClr val="000000"/>
                </a:solidFill>
                <a:ea typeface="Gulim" panose="020B0600000101010101" pitchFamily="34" charset="-127"/>
              </a:rPr>
              <a:t>j</a:t>
            </a:r>
            <a:r>
              <a:rPr lang="en-US" altLang="ko-KR" sz="2400" dirty="0">
                <a:solidFill>
                  <a:srgbClr val="000000"/>
                </a:solidFill>
                <a:ea typeface="Gulim" panose="020B0600000101010101" pitchFamily="34" charset="-127"/>
              </a:rPr>
              <a:t>) = </a:t>
            </a:r>
            <a:endParaRPr lang="en-US" sz="2400" dirty="0">
              <a:solidFill>
                <a:srgbClr val="000000"/>
              </a:solidFill>
            </a:endParaRPr>
          </a:p>
          <a:p>
            <a:pPr>
              <a:spcAft>
                <a:spcPts val="600"/>
              </a:spcAft>
            </a:pPr>
            <a:r>
              <a:rPr lang="en-US" altLang="zh-CN" sz="2400" dirty="0" smtClean="0">
                <a:solidFill>
                  <a:srgbClr val="000000"/>
                </a:solidFill>
              </a:rPr>
              <a:t>K-Means clustering is conducted on the mapped data, generating quality clusters</a:t>
            </a:r>
            <a:endParaRPr lang="en-US" altLang="zh-CN" sz="2400" dirty="0">
              <a:solidFill>
                <a:srgbClr val="000000"/>
              </a:solidFill>
            </a:endParaRPr>
          </a:p>
        </p:txBody>
      </p:sp>
      <p:grpSp>
        <p:nvGrpSpPr>
          <p:cNvPr id="3" name="Group 2"/>
          <p:cNvGrpSpPr/>
          <p:nvPr/>
        </p:nvGrpSpPr>
        <p:grpSpPr>
          <a:xfrm>
            <a:off x="414015" y="1154169"/>
            <a:ext cx="3470116" cy="3172148"/>
            <a:chOff x="414015" y="1154169"/>
            <a:chExt cx="3470116" cy="3172148"/>
          </a:xfrm>
        </p:grpSpPr>
        <p:pic>
          <p:nvPicPr>
            <p:cNvPr id="2" name="Picture 1"/>
            <p:cNvPicPr>
              <a:picLocks noChangeAspect="1"/>
            </p:cNvPicPr>
            <p:nvPr/>
          </p:nvPicPr>
          <p:blipFill>
            <a:blip r:embed="rId4"/>
            <a:stretch>
              <a:fillRect/>
            </a:stretch>
          </p:blipFill>
          <p:spPr>
            <a:xfrm>
              <a:off x="414015" y="1154169"/>
              <a:ext cx="3470116" cy="2869230"/>
            </a:xfrm>
            <a:prstGeom prst="rect">
              <a:avLst/>
            </a:prstGeom>
          </p:spPr>
        </p:pic>
        <p:sp>
          <p:nvSpPr>
            <p:cNvPr id="15" name="Text Box 181"/>
            <p:cNvSpPr txBox="1">
              <a:spLocks noChangeArrowheads="1"/>
            </p:cNvSpPr>
            <p:nvPr/>
          </p:nvSpPr>
          <p:spPr bwMode="auto">
            <a:xfrm>
              <a:off x="1351760" y="4018540"/>
              <a:ext cx="1669073" cy="307777"/>
            </a:xfrm>
            <a:prstGeom prst="rect">
              <a:avLst/>
            </a:prstGeom>
            <a:solidFill>
              <a:srgbClr val="FFFF00"/>
            </a:solidFill>
            <a:ln>
              <a:noFill/>
            </a:ln>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457189" eaLnBrk="1" hangingPunct="1">
                <a:spcBef>
                  <a:spcPct val="50000"/>
                </a:spcBef>
                <a:buClrTx/>
                <a:buSzTx/>
                <a:buFont typeface="Wingdings" panose="05000000000000000000" pitchFamily="2" charset="2"/>
                <a:buNone/>
              </a:pPr>
              <a:r>
                <a:rPr lang="en-US" altLang="ko-KR" sz="1400" dirty="0" smtClean="0">
                  <a:solidFill>
                    <a:srgbClr val="000000"/>
                  </a:solidFill>
                  <a:latin typeface="Calibri"/>
                  <a:ea typeface="Gulim" panose="020B0600000101010101" pitchFamily="34" charset="-127"/>
                </a:rPr>
                <a:t>The original </a:t>
              </a:r>
              <a:r>
                <a:rPr lang="en-US" altLang="ko-KR" sz="1400" dirty="0" smtClean="0">
                  <a:solidFill>
                    <a:srgbClr val="000000"/>
                  </a:solidFill>
                  <a:latin typeface="Calibri"/>
                  <a:ea typeface="Tahoma" panose="020B0604030504040204" pitchFamily="34" charset="0"/>
                  <a:cs typeface="Tahoma" panose="020B0604030504040204" pitchFamily="34" charset="0"/>
                </a:rPr>
                <a:t>data set</a:t>
              </a:r>
              <a:endParaRPr lang="en-US" altLang="ko-KR" sz="1400" dirty="0">
                <a:solidFill>
                  <a:srgbClr val="000000"/>
                </a:solidFill>
                <a:latin typeface="Calibri"/>
                <a:ea typeface="Gulim" panose="020B0600000101010101" pitchFamily="34" charset="-127"/>
              </a:endParaRPr>
            </a:p>
          </p:txBody>
        </p:sp>
      </p:grpSp>
      <p:grpSp>
        <p:nvGrpSpPr>
          <p:cNvPr id="4" name="Group 3"/>
          <p:cNvGrpSpPr/>
          <p:nvPr/>
        </p:nvGrpSpPr>
        <p:grpSpPr>
          <a:xfrm>
            <a:off x="3968152" y="1122280"/>
            <a:ext cx="3872146" cy="3208896"/>
            <a:chOff x="3968152" y="1122280"/>
            <a:chExt cx="3872146" cy="3208896"/>
          </a:xfrm>
        </p:grpSpPr>
        <p:pic>
          <p:nvPicPr>
            <p:cNvPr id="8" name="Picture 7"/>
            <p:cNvPicPr>
              <a:picLocks noChangeAspect="1"/>
            </p:cNvPicPr>
            <p:nvPr/>
          </p:nvPicPr>
          <p:blipFill>
            <a:blip r:embed="rId5"/>
            <a:stretch>
              <a:fillRect/>
            </a:stretch>
          </p:blipFill>
          <p:spPr>
            <a:xfrm>
              <a:off x="4357029" y="1122280"/>
              <a:ext cx="3483269" cy="2893909"/>
            </a:xfrm>
            <a:prstGeom prst="rect">
              <a:avLst/>
            </a:prstGeom>
          </p:spPr>
        </p:pic>
        <p:sp>
          <p:nvSpPr>
            <p:cNvPr id="12" name="Right Arrow 11"/>
            <p:cNvSpPr/>
            <p:nvPr/>
          </p:nvSpPr>
          <p:spPr>
            <a:xfrm>
              <a:off x="3968152" y="2412604"/>
              <a:ext cx="421022" cy="286327"/>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a:solidFill>
                  <a:prstClr val="white"/>
                </a:solidFill>
              </a:endParaRPr>
            </a:p>
          </p:txBody>
        </p:sp>
        <p:sp>
          <p:nvSpPr>
            <p:cNvPr id="17" name="Text Box 181"/>
            <p:cNvSpPr txBox="1">
              <a:spLocks noChangeArrowheads="1"/>
            </p:cNvSpPr>
            <p:nvPr/>
          </p:nvSpPr>
          <p:spPr bwMode="auto">
            <a:xfrm>
              <a:off x="4880933" y="4023399"/>
              <a:ext cx="2538437" cy="307777"/>
            </a:xfrm>
            <a:prstGeom prst="rect">
              <a:avLst/>
            </a:prstGeom>
            <a:solidFill>
              <a:srgbClr val="FFFF00"/>
            </a:solidFill>
            <a:ln>
              <a:noFill/>
            </a:ln>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457189" eaLnBrk="1" hangingPunct="1">
                <a:spcBef>
                  <a:spcPct val="50000"/>
                </a:spcBef>
                <a:buClrTx/>
                <a:buSzTx/>
                <a:buFont typeface="Wingdings" panose="05000000000000000000" pitchFamily="2" charset="2"/>
                <a:buNone/>
              </a:pPr>
              <a:r>
                <a:rPr lang="en-US" altLang="ko-KR" sz="1400" dirty="0" smtClean="0">
                  <a:solidFill>
                    <a:srgbClr val="000000"/>
                  </a:solidFill>
                  <a:latin typeface="Calibri"/>
                  <a:ea typeface="Gulim" panose="020B0600000101010101" pitchFamily="34" charset="-127"/>
                </a:rPr>
                <a:t>The result of K-Means clustering</a:t>
              </a:r>
              <a:endParaRPr lang="en-US" altLang="ko-KR" sz="1400" dirty="0">
                <a:solidFill>
                  <a:srgbClr val="000000"/>
                </a:solidFill>
                <a:latin typeface="Calibri"/>
                <a:ea typeface="Gulim" panose="020B0600000101010101" pitchFamily="34" charset="-127"/>
              </a:endParaRPr>
            </a:p>
          </p:txBody>
        </p:sp>
      </p:grpSp>
      <p:grpSp>
        <p:nvGrpSpPr>
          <p:cNvPr id="5" name="Group 4"/>
          <p:cNvGrpSpPr/>
          <p:nvPr/>
        </p:nvGrpSpPr>
        <p:grpSpPr>
          <a:xfrm>
            <a:off x="2325061" y="1188289"/>
            <a:ext cx="9418769" cy="3101924"/>
            <a:chOff x="2325061" y="1188289"/>
            <a:chExt cx="9418769" cy="3101924"/>
          </a:xfrm>
        </p:grpSpPr>
        <p:pic>
          <p:nvPicPr>
            <p:cNvPr id="9" name="Picture 8"/>
            <p:cNvPicPr>
              <a:picLocks noChangeAspect="1"/>
            </p:cNvPicPr>
            <p:nvPr/>
          </p:nvPicPr>
          <p:blipFill>
            <a:blip r:embed="rId6"/>
            <a:stretch>
              <a:fillRect/>
            </a:stretch>
          </p:blipFill>
          <p:spPr>
            <a:xfrm>
              <a:off x="8072982" y="1188289"/>
              <a:ext cx="3452733" cy="2835110"/>
            </a:xfrm>
            <a:prstGeom prst="rect">
              <a:avLst/>
            </a:prstGeom>
          </p:spPr>
        </p:pic>
        <p:sp>
          <p:nvSpPr>
            <p:cNvPr id="10" name="Curved Left Arrow 9"/>
            <p:cNvSpPr/>
            <p:nvPr/>
          </p:nvSpPr>
          <p:spPr>
            <a:xfrm rot="16200000">
              <a:off x="6013038" y="-2430034"/>
              <a:ext cx="274226" cy="7650180"/>
            </a:xfrm>
            <a:prstGeom prst="curvedLef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a:solidFill>
                  <a:srgbClr val="000000"/>
                </a:solidFill>
              </a:endParaRPr>
            </a:p>
          </p:txBody>
        </p:sp>
        <p:sp>
          <p:nvSpPr>
            <p:cNvPr id="18" name="Text Box 181"/>
            <p:cNvSpPr txBox="1">
              <a:spLocks noChangeArrowheads="1"/>
            </p:cNvSpPr>
            <p:nvPr/>
          </p:nvSpPr>
          <p:spPr bwMode="auto">
            <a:xfrm>
              <a:off x="8014711" y="3982436"/>
              <a:ext cx="3729119" cy="307777"/>
            </a:xfrm>
            <a:prstGeom prst="rect">
              <a:avLst/>
            </a:prstGeom>
            <a:solidFill>
              <a:srgbClr val="FFFF00"/>
            </a:solidFill>
            <a:ln>
              <a:noFill/>
            </a:ln>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457189" eaLnBrk="1" hangingPunct="1">
                <a:spcBef>
                  <a:spcPct val="50000"/>
                </a:spcBef>
                <a:buClrTx/>
                <a:buSzTx/>
                <a:buFont typeface="Wingdings" panose="05000000000000000000" pitchFamily="2" charset="2"/>
                <a:buNone/>
              </a:pPr>
              <a:r>
                <a:rPr lang="en-US" altLang="ko-KR" sz="1400" dirty="0" smtClean="0">
                  <a:solidFill>
                    <a:srgbClr val="000000"/>
                  </a:solidFill>
                  <a:latin typeface="Calibri"/>
                  <a:ea typeface="Gulim" panose="020B0600000101010101" pitchFamily="34" charset="-127"/>
                </a:rPr>
                <a:t>The result of Gaussian Kernel K-Means clustering</a:t>
              </a:r>
              <a:endParaRPr lang="en-US" altLang="ko-KR" sz="1400" dirty="0">
                <a:solidFill>
                  <a:srgbClr val="000000"/>
                </a:solidFill>
                <a:latin typeface="Calibri"/>
                <a:ea typeface="Gulim" panose="020B0600000101010101" pitchFamily="34" charset="-127"/>
              </a:endParaRPr>
            </a:p>
          </p:txBody>
        </p:sp>
      </p:grpSp>
      <p:graphicFrame>
        <p:nvGraphicFramePr>
          <p:cNvPr id="20" name="Object 19"/>
          <p:cNvGraphicFramePr>
            <a:graphicFrameLocks noChangeAspect="1"/>
          </p:cNvGraphicFramePr>
          <p:nvPr>
            <p:extLst/>
          </p:nvPr>
        </p:nvGraphicFramePr>
        <p:xfrm>
          <a:off x="1552812" y="5639313"/>
          <a:ext cx="2695575" cy="457200"/>
        </p:xfrm>
        <a:graphic>
          <a:graphicData uri="http://schemas.openxmlformats.org/presentationml/2006/ole">
            <mc:AlternateContent xmlns:mc="http://schemas.openxmlformats.org/markup-compatibility/2006">
              <mc:Choice xmlns:v="urn:schemas-microsoft-com:vml" Requires="v">
                <p:oleObj spid="_x0000_s8228" name="Equation" r:id="rId7" imgW="1218960" imgH="253800" progId="Equation.DSMT4">
                  <p:embed/>
                </p:oleObj>
              </mc:Choice>
              <mc:Fallback>
                <p:oleObj name="Equation" r:id="rId7" imgW="1218960" imgH="253800" progId="Equation.DSMT4">
                  <p:embed/>
                  <p:pic>
                    <p:nvPicPr>
                      <p:cNvPr id="0" name=""/>
                      <p:cNvPicPr/>
                      <p:nvPr/>
                    </p:nvPicPr>
                    <p:blipFill>
                      <a:blip r:embed="rId8"/>
                      <a:stretch>
                        <a:fillRect/>
                      </a:stretch>
                    </p:blipFill>
                    <p:spPr>
                      <a:xfrm>
                        <a:off x="1552812" y="5639313"/>
                        <a:ext cx="2695575" cy="457200"/>
                      </a:xfrm>
                      <a:prstGeom prst="rect">
                        <a:avLst/>
                      </a:prstGeom>
                    </p:spPr>
                  </p:pic>
                </p:oleObj>
              </mc:Fallback>
            </mc:AlternateContent>
          </a:graphicData>
        </a:graphic>
      </p:graphicFrame>
      <p:graphicFrame>
        <p:nvGraphicFramePr>
          <p:cNvPr id="21" name="Object 20"/>
          <p:cNvGraphicFramePr>
            <a:graphicFrameLocks noChangeAspect="1"/>
          </p:cNvGraphicFramePr>
          <p:nvPr>
            <p:extLst/>
          </p:nvPr>
        </p:nvGraphicFramePr>
        <p:xfrm>
          <a:off x="8203059" y="5485287"/>
          <a:ext cx="2045958" cy="508056"/>
        </p:xfrm>
        <a:graphic>
          <a:graphicData uri="http://schemas.openxmlformats.org/presentationml/2006/ole">
            <mc:AlternateContent xmlns:mc="http://schemas.openxmlformats.org/markup-compatibility/2006">
              <mc:Choice xmlns:v="urn:schemas-microsoft-com:vml" Requires="v">
                <p:oleObj spid="_x0000_s8229" name="Equation" r:id="rId9" imgW="749160" imgH="228600" progId="Equation.DSMT4">
                  <p:embed/>
                </p:oleObj>
              </mc:Choice>
              <mc:Fallback>
                <p:oleObj name="Equation" r:id="rId9" imgW="749160" imgH="228600" progId="Equation.DSMT4">
                  <p:embed/>
                  <p:pic>
                    <p:nvPicPr>
                      <p:cNvPr id="0" name=""/>
                      <p:cNvPicPr/>
                      <p:nvPr/>
                    </p:nvPicPr>
                    <p:blipFill>
                      <a:blip r:embed="rId10"/>
                      <a:stretch>
                        <a:fillRect/>
                      </a:stretch>
                    </p:blipFill>
                    <p:spPr>
                      <a:xfrm>
                        <a:off x="8203059" y="5485287"/>
                        <a:ext cx="2045958" cy="508056"/>
                      </a:xfrm>
                      <a:prstGeom prst="rect">
                        <a:avLst/>
                      </a:prstGeom>
                    </p:spPr>
                  </p:pic>
                </p:oleObj>
              </mc:Fallback>
            </mc:AlternateContent>
          </a:graphicData>
        </a:graphic>
      </p:graphicFrame>
    </p:spTree>
    <p:extLst>
      <p:ext uri="{BB962C8B-B14F-4D97-AF65-F5344CB8AC3E}">
        <p14:creationId xmlns:p14="http://schemas.microsoft.com/office/powerpoint/2010/main" val="40049320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idx="4294967295"/>
          </p:nvPr>
        </p:nvSpPr>
        <p:spPr>
          <a:xfrm>
            <a:off x="-209550" y="95250"/>
            <a:ext cx="12744450" cy="990600"/>
          </a:xfrm>
        </p:spPr>
        <p:txBody>
          <a:bodyPr vert="horz" lIns="92075" tIns="46038" rIns="92075" bIns="46038" rtlCol="0" anchor="ctr">
            <a:noAutofit/>
          </a:bodyPr>
          <a:lstStyle/>
          <a:p>
            <a:pPr eaLnBrk="1" hangingPunct="1"/>
            <a:r>
              <a:rPr lang="en-US" altLang="zh-CN" sz="3800" dirty="0">
                <a:ea typeface="SimSun" panose="02010600030101010101" pitchFamily="2" charset="-122"/>
              </a:rPr>
              <a:t>Chapter 10. </a:t>
            </a:r>
            <a:r>
              <a:rPr lang="en-AU" altLang="zh-TW" sz="3800" dirty="0">
                <a:ea typeface="PMingLiU" panose="02020500000000000000" pitchFamily="18" charset="-120"/>
              </a:rPr>
              <a:t>Cluster Analysis: Basic Concepts and Methods</a:t>
            </a:r>
            <a:endParaRPr lang="en-US" altLang="zh-CN" sz="3800" dirty="0">
              <a:ea typeface="PMingLiU" panose="02020500000000000000" pitchFamily="18" charset="-120"/>
            </a:endParaRPr>
          </a:p>
        </p:txBody>
      </p:sp>
      <p:sp>
        <p:nvSpPr>
          <p:cNvPr id="12292" name="Rectangle 3"/>
          <p:cNvSpPr>
            <a:spLocks noGrp="1" noChangeArrowheads="1"/>
          </p:cNvSpPr>
          <p:nvPr>
            <p:ph type="body" idx="4294967295"/>
          </p:nvPr>
        </p:nvSpPr>
        <p:spPr>
          <a:xfrm>
            <a:off x="578827" y="1156918"/>
            <a:ext cx="10915650" cy="5595573"/>
          </a:xfrm>
        </p:spPr>
        <p:txBody>
          <a:bodyPr vert="horz" lIns="92075" tIns="46038" rIns="92075" bIns="46038" rtlCol="0">
            <a:noAutofit/>
          </a:bodyPr>
          <a:lstStyle/>
          <a:p>
            <a:pPr marL="533400" indent="-533400">
              <a:lnSpc>
                <a:spcPct val="200000"/>
              </a:lnSpc>
            </a:pPr>
            <a:r>
              <a:rPr lang="en-US" altLang="zh-CN" sz="2800" dirty="0" smtClean="0">
                <a:latin typeface="Calibri" panose="020F0502020204030204" pitchFamily="34" charset="0"/>
                <a:ea typeface="SimSun" panose="02010600030101010101" pitchFamily="2" charset="-122"/>
              </a:rPr>
              <a:t>Cluster Analysis: An Introduction</a:t>
            </a:r>
          </a:p>
          <a:p>
            <a:pPr marL="533400" indent="-533400">
              <a:lnSpc>
                <a:spcPct val="200000"/>
              </a:lnSpc>
            </a:pPr>
            <a:r>
              <a:rPr lang="en-US" altLang="zh-CN" sz="2800" dirty="0" smtClean="0">
                <a:latin typeface="Calibri" panose="020F0502020204030204" pitchFamily="34" charset="0"/>
                <a:ea typeface="SimSun" panose="02010600030101010101" pitchFamily="2" charset="-122"/>
              </a:rPr>
              <a:t>Partitioning Methods</a:t>
            </a:r>
          </a:p>
          <a:p>
            <a:pPr marL="533400" indent="-533400">
              <a:lnSpc>
                <a:spcPct val="200000"/>
              </a:lnSpc>
            </a:pPr>
            <a:r>
              <a:rPr lang="en-US" altLang="zh-CN" sz="2800" dirty="0" smtClean="0">
                <a:latin typeface="Calibri" panose="020F0502020204030204" pitchFamily="34" charset="0"/>
                <a:ea typeface="SimSun" panose="02010600030101010101" pitchFamily="2" charset="-122"/>
              </a:rPr>
              <a:t>Hierarchical Methods</a:t>
            </a:r>
          </a:p>
          <a:p>
            <a:pPr marL="533400" indent="-533400">
              <a:lnSpc>
                <a:spcPct val="200000"/>
              </a:lnSpc>
            </a:pPr>
            <a:r>
              <a:rPr lang="en-US" altLang="zh-CN" sz="2800" dirty="0" smtClean="0">
                <a:latin typeface="Calibri" panose="020F0502020204030204" pitchFamily="34" charset="0"/>
                <a:ea typeface="SimSun" panose="02010600030101010101" pitchFamily="2" charset="-122"/>
              </a:rPr>
              <a:t>Density- and Grid-Based Methods</a:t>
            </a:r>
          </a:p>
          <a:p>
            <a:pPr marL="533400" indent="-533400">
              <a:lnSpc>
                <a:spcPct val="200000"/>
              </a:lnSpc>
            </a:pPr>
            <a:r>
              <a:rPr lang="en-US" altLang="zh-CN" sz="2800" dirty="0" smtClean="0">
                <a:latin typeface="Calibri" panose="020F0502020204030204" pitchFamily="34" charset="0"/>
                <a:ea typeface="SimSun" panose="02010600030101010101" pitchFamily="2" charset="-122"/>
              </a:rPr>
              <a:t>Evaluation of Clustering</a:t>
            </a:r>
          </a:p>
          <a:p>
            <a:pPr marL="533400" indent="-533400">
              <a:lnSpc>
                <a:spcPct val="200000"/>
              </a:lnSpc>
            </a:pPr>
            <a:r>
              <a:rPr lang="en-US" altLang="zh-CN" sz="2800" dirty="0" smtClean="0">
                <a:latin typeface="Calibri" panose="020F0502020204030204" pitchFamily="34" charset="0"/>
                <a:ea typeface="SimSun" panose="02010600030101010101" pitchFamily="2" charset="-122"/>
              </a:rPr>
              <a:t>Summary</a:t>
            </a:r>
          </a:p>
        </p:txBody>
      </p:sp>
      <p:sp>
        <p:nvSpPr>
          <p:cNvPr id="12293" name="AutoShape 5"/>
          <p:cNvSpPr>
            <a:spLocks noChangeArrowheads="1"/>
          </p:cNvSpPr>
          <p:nvPr/>
        </p:nvSpPr>
        <p:spPr bwMode="auto">
          <a:xfrm rot="9867012">
            <a:off x="4732459" y="3246738"/>
            <a:ext cx="304800" cy="381000"/>
          </a:xfrm>
          <a:prstGeom prst="notchedRightArrow">
            <a:avLst>
              <a:gd name="adj1" fmla="val 50000"/>
              <a:gd name="adj2" fmla="val 25000"/>
            </a:avLst>
          </a:prstGeom>
          <a:solidFill>
            <a:srgbClr val="00CCFF"/>
          </a:solidFill>
          <a:ln w="9525">
            <a:solidFill>
              <a:schemeClr val="tx1"/>
            </a:solidFill>
            <a:miter lim="800000"/>
            <a:headEnd/>
            <a:tailEnd/>
          </a:ln>
        </p:spPr>
        <p:txBody>
          <a:bodyPr rot="10800000"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Tree>
    <p:extLst>
      <p:ext uri="{BB962C8B-B14F-4D97-AF65-F5344CB8AC3E}">
        <p14:creationId xmlns:p14="http://schemas.microsoft.com/office/powerpoint/2010/main" val="303488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defTabSz="1219110"/>
            <a:r>
              <a:rPr lang="en-US" altLang="en-US" kern="0" smtClean="0"/>
              <a:t>Hierarchical </a:t>
            </a:r>
            <a:r>
              <a:rPr lang="en-US" altLang="en-US" kern="0" dirty="0"/>
              <a:t>Clustering </a:t>
            </a:r>
            <a:r>
              <a:rPr lang="en-US" altLang="en-US" kern="0" dirty="0" smtClean="0"/>
              <a:t>Methods</a:t>
            </a:r>
            <a:endParaRPr lang="en-US" dirty="0">
              <a:solidFill>
                <a:prstClr val="black"/>
              </a:solidFill>
            </a:endParaRPr>
          </a:p>
        </p:txBody>
      </p:sp>
      <p:sp>
        <p:nvSpPr>
          <p:cNvPr id="3" name="Content Placeholder 2"/>
          <p:cNvSpPr>
            <a:spLocks noGrp="1"/>
          </p:cNvSpPr>
          <p:nvPr>
            <p:ph idx="1"/>
          </p:nvPr>
        </p:nvSpPr>
        <p:spPr>
          <a:xfrm>
            <a:off x="689617" y="1211353"/>
            <a:ext cx="9921044" cy="5415783"/>
          </a:xfrm>
        </p:spPr>
        <p:txBody>
          <a:bodyPr/>
          <a:lstStyle/>
          <a:p>
            <a:pPr defTabSz="1219110">
              <a:spcBef>
                <a:spcPts val="1200"/>
              </a:spcBef>
              <a:spcAft>
                <a:spcPts val="600"/>
              </a:spcAft>
            </a:pPr>
            <a:r>
              <a:rPr lang="en-US" altLang="zh-CN" dirty="0" smtClean="0">
                <a:ea typeface="SimSun" panose="02010600030101010101" pitchFamily="2" charset="-122"/>
              </a:rPr>
              <a:t> Basic </a:t>
            </a:r>
            <a:r>
              <a:rPr lang="en-US" altLang="zh-CN" dirty="0">
                <a:ea typeface="SimSun" panose="02010600030101010101" pitchFamily="2" charset="-122"/>
              </a:rPr>
              <a:t>Concepts of </a:t>
            </a:r>
            <a:r>
              <a:rPr lang="en-US" altLang="en-US" kern="0" dirty="0"/>
              <a:t>Hierarchical</a:t>
            </a:r>
            <a:r>
              <a:rPr lang="en-US" altLang="zh-CN" dirty="0" smtClean="0">
                <a:ea typeface="SimSun" panose="02010600030101010101" pitchFamily="2" charset="-122"/>
              </a:rPr>
              <a:t> </a:t>
            </a:r>
            <a:r>
              <a:rPr lang="en-US" altLang="zh-CN" dirty="0">
                <a:ea typeface="SimSun" panose="02010600030101010101" pitchFamily="2" charset="-122"/>
              </a:rPr>
              <a:t>Algorithms</a:t>
            </a:r>
            <a:endParaRPr lang="en-US" dirty="0">
              <a:solidFill>
                <a:prstClr val="black"/>
              </a:solidFill>
            </a:endParaRPr>
          </a:p>
          <a:p>
            <a:pPr>
              <a:spcBef>
                <a:spcPts val="1200"/>
              </a:spcBef>
              <a:spcAft>
                <a:spcPts val="600"/>
              </a:spcAft>
              <a:buClr>
                <a:srgbClr val="0000FF"/>
              </a:buClr>
              <a:tabLst>
                <a:tab pos="7658100" algn="l"/>
              </a:tabLst>
            </a:pPr>
            <a:r>
              <a:rPr lang="en-US" altLang="en-US" dirty="0" smtClean="0">
                <a:solidFill>
                  <a:prstClr val="black"/>
                </a:solidFill>
              </a:rPr>
              <a:t> </a:t>
            </a:r>
            <a:r>
              <a:rPr lang="en-US" altLang="zh-CN" dirty="0">
                <a:ea typeface="SimSun" panose="02010600030101010101" pitchFamily="2" charset="-122"/>
              </a:rPr>
              <a:t>Agglomerative Clustering </a:t>
            </a:r>
            <a:r>
              <a:rPr lang="en-US" altLang="zh-CN" dirty="0" smtClean="0">
                <a:ea typeface="SimSun" panose="02010600030101010101" pitchFamily="2" charset="-122"/>
              </a:rPr>
              <a:t>Algorithms</a:t>
            </a:r>
            <a:endParaRPr lang="en-US" altLang="zh-CN" dirty="0"/>
          </a:p>
          <a:p>
            <a:pPr>
              <a:spcBef>
                <a:spcPts val="1200"/>
              </a:spcBef>
              <a:spcAft>
                <a:spcPts val="600"/>
              </a:spcAft>
              <a:buClr>
                <a:srgbClr val="0000FF"/>
              </a:buClr>
              <a:tabLst>
                <a:tab pos="7658100" algn="l"/>
              </a:tabLst>
            </a:pPr>
            <a:r>
              <a:rPr lang="en-US" altLang="zh-CN" dirty="0" smtClean="0">
                <a:solidFill>
                  <a:prstClr val="black"/>
                </a:solidFill>
              </a:rPr>
              <a:t> Divisive </a:t>
            </a:r>
            <a:r>
              <a:rPr lang="en-US" altLang="zh-CN" dirty="0">
                <a:solidFill>
                  <a:prstClr val="black"/>
                </a:solidFill>
              </a:rPr>
              <a:t>Clustering Algorithms</a:t>
            </a:r>
          </a:p>
          <a:p>
            <a:pPr defTabSz="1219110">
              <a:spcBef>
                <a:spcPts val="1200"/>
              </a:spcBef>
              <a:spcAft>
                <a:spcPts val="600"/>
              </a:spcAft>
            </a:pPr>
            <a:r>
              <a:rPr lang="en-US" altLang="en-US" dirty="0" smtClean="0">
                <a:solidFill>
                  <a:prstClr val="black"/>
                </a:solidFill>
              </a:rPr>
              <a:t> </a:t>
            </a:r>
            <a:r>
              <a:rPr lang="en-US" altLang="zh-CN" dirty="0">
                <a:ea typeface="SimSun" panose="02010600030101010101" pitchFamily="2" charset="-122"/>
              </a:rPr>
              <a:t>Extensions to Hierarchical Clustering</a:t>
            </a:r>
            <a:endParaRPr lang="en-US" altLang="en-US" dirty="0" smtClean="0">
              <a:solidFill>
                <a:prstClr val="black"/>
              </a:solidFill>
            </a:endParaRPr>
          </a:p>
          <a:p>
            <a:pPr defTabSz="1219110">
              <a:spcBef>
                <a:spcPts val="1200"/>
              </a:spcBef>
              <a:spcAft>
                <a:spcPts val="600"/>
              </a:spcAft>
            </a:pPr>
            <a:r>
              <a:rPr lang="en-US" dirty="0" smtClean="0"/>
              <a:t> </a:t>
            </a:r>
            <a:r>
              <a:rPr lang="en-US" altLang="zh-CN" dirty="0">
                <a:ea typeface="SimSun" panose="02010600030101010101" pitchFamily="2" charset="-122"/>
              </a:rPr>
              <a:t>BIRCH: A Micro-Clustering-Based </a:t>
            </a:r>
            <a:r>
              <a:rPr lang="en-US" altLang="zh-CN" dirty="0" smtClean="0">
                <a:ea typeface="SimSun" panose="02010600030101010101" pitchFamily="2" charset="-122"/>
              </a:rPr>
              <a:t>Approach</a:t>
            </a:r>
            <a:endParaRPr lang="en-US" altLang="zh-CN" dirty="0" smtClean="0">
              <a:solidFill>
                <a:prstClr val="black"/>
              </a:solidFill>
            </a:endParaRPr>
          </a:p>
          <a:p>
            <a:pPr defTabSz="1219110">
              <a:spcBef>
                <a:spcPts val="1200"/>
              </a:spcBef>
              <a:spcAft>
                <a:spcPts val="600"/>
              </a:spcAft>
            </a:pPr>
            <a:r>
              <a:rPr lang="en-US" altLang="zh-CN" dirty="0" smtClean="0">
                <a:solidFill>
                  <a:prstClr val="black"/>
                </a:solidFill>
              </a:rPr>
              <a:t> CURE</a:t>
            </a:r>
            <a:r>
              <a:rPr lang="en-US" altLang="zh-CN" dirty="0">
                <a:solidFill>
                  <a:prstClr val="black"/>
                </a:solidFill>
              </a:rPr>
              <a:t>: </a:t>
            </a:r>
            <a:r>
              <a:rPr lang="en-US" altLang="zh-CN" dirty="0">
                <a:ea typeface="SimSun" panose="02010600030101010101" pitchFamily="2" charset="-122"/>
              </a:rPr>
              <a:t>Exploring Well-Scattered Representative </a:t>
            </a:r>
            <a:r>
              <a:rPr lang="en-US" altLang="zh-CN" dirty="0" smtClean="0">
                <a:ea typeface="SimSun" panose="02010600030101010101" pitchFamily="2" charset="-122"/>
              </a:rPr>
              <a:t>Points</a:t>
            </a:r>
          </a:p>
          <a:p>
            <a:pPr defTabSz="1219110">
              <a:spcBef>
                <a:spcPts val="1200"/>
              </a:spcBef>
              <a:spcAft>
                <a:spcPts val="600"/>
              </a:spcAft>
            </a:pPr>
            <a:r>
              <a:rPr lang="en-US" altLang="zh-CN" dirty="0" smtClean="0">
                <a:ea typeface="SimSun" panose="02010600030101010101" pitchFamily="2" charset="-122"/>
              </a:rPr>
              <a:t> CHAMELEON</a:t>
            </a:r>
            <a:r>
              <a:rPr lang="en-US" altLang="zh-CN" dirty="0">
                <a:ea typeface="SimSun" panose="02010600030101010101" pitchFamily="2" charset="-122"/>
              </a:rPr>
              <a:t>: Graph Partitioning on the KNN Graph of the </a:t>
            </a:r>
            <a:r>
              <a:rPr lang="en-US" altLang="zh-CN" dirty="0" smtClean="0">
                <a:ea typeface="SimSun" panose="02010600030101010101" pitchFamily="2" charset="-122"/>
              </a:rPr>
              <a:t>Data</a:t>
            </a:r>
          </a:p>
          <a:p>
            <a:pPr defTabSz="1219110">
              <a:spcBef>
                <a:spcPts val="1200"/>
              </a:spcBef>
              <a:spcAft>
                <a:spcPts val="600"/>
              </a:spcAft>
            </a:pPr>
            <a:r>
              <a:rPr lang="en-US" altLang="zh-CN" dirty="0" smtClean="0">
                <a:ea typeface="SimSun" panose="02010600030101010101" pitchFamily="2" charset="-122"/>
              </a:rPr>
              <a:t> Probabilistic </a:t>
            </a:r>
            <a:r>
              <a:rPr lang="en-US" altLang="zh-CN" dirty="0">
                <a:ea typeface="SimSun" panose="02010600030101010101" pitchFamily="2" charset="-122"/>
              </a:rPr>
              <a:t>Hierarchical </a:t>
            </a:r>
            <a:r>
              <a:rPr lang="en-US" altLang="zh-CN" dirty="0" smtClean="0">
                <a:ea typeface="SimSun" panose="02010600030101010101" pitchFamily="2" charset="-122"/>
              </a:rPr>
              <a:t>Clustering</a:t>
            </a:r>
            <a:endParaRPr lang="en-US" altLang="zh-CN" dirty="0">
              <a:ea typeface="SimSun" panose="02010600030101010101" pitchFamily="2" charset="-122"/>
            </a:endParaRPr>
          </a:p>
        </p:txBody>
      </p:sp>
    </p:spTree>
    <p:extLst>
      <p:ext uri="{BB962C8B-B14F-4D97-AF65-F5344CB8AC3E}">
        <p14:creationId xmlns:p14="http://schemas.microsoft.com/office/powerpoint/2010/main" val="3707057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defTabSz="1219110"/>
            <a:r>
              <a:rPr lang="en-US" altLang="zh-CN" dirty="0">
                <a:ea typeface="SimSun" panose="02010600030101010101" pitchFamily="2" charset="-122"/>
              </a:rPr>
              <a:t>Hierarchical </a:t>
            </a:r>
            <a:r>
              <a:rPr lang="en-US" altLang="zh-CN" dirty="0" smtClean="0">
                <a:ea typeface="SimSun" panose="02010600030101010101" pitchFamily="2" charset="-122"/>
              </a:rPr>
              <a:t>Clustering: Basic Concepts</a:t>
            </a:r>
            <a:endParaRPr lang="en-US" dirty="0">
              <a:solidFill>
                <a:prstClr val="black"/>
              </a:solidFill>
            </a:endParaRPr>
          </a:p>
        </p:txBody>
      </p:sp>
      <p:sp>
        <p:nvSpPr>
          <p:cNvPr id="3" name="Content Placeholder 2"/>
          <p:cNvSpPr>
            <a:spLocks noGrp="1"/>
          </p:cNvSpPr>
          <p:nvPr>
            <p:ph idx="1"/>
          </p:nvPr>
        </p:nvSpPr>
        <p:spPr>
          <a:xfrm>
            <a:off x="476927" y="1150489"/>
            <a:ext cx="5372228" cy="3741106"/>
          </a:xfrm>
        </p:spPr>
        <p:txBody>
          <a:bodyPr/>
          <a:lstStyle/>
          <a:p>
            <a:pPr>
              <a:spcAft>
                <a:spcPts val="300"/>
              </a:spcAft>
            </a:pPr>
            <a:r>
              <a:rPr lang="en-US" altLang="zh-CN" sz="2400" dirty="0" smtClean="0">
                <a:ea typeface="SimSun" panose="02010600030101010101" pitchFamily="2" charset="-122"/>
              </a:rPr>
              <a:t>Hierarchical clustering  </a:t>
            </a:r>
          </a:p>
          <a:p>
            <a:pPr lvl="1">
              <a:spcAft>
                <a:spcPts val="300"/>
              </a:spcAft>
            </a:pPr>
            <a:r>
              <a:rPr lang="en-US" altLang="zh-CN" sz="2400" dirty="0" smtClean="0">
                <a:ea typeface="SimSun" panose="02010600030101010101" pitchFamily="2" charset="-122"/>
              </a:rPr>
              <a:t>Generate </a:t>
            </a:r>
            <a:r>
              <a:rPr lang="en-US" altLang="zh-CN" sz="2400" dirty="0">
                <a:ea typeface="SimSun" panose="02010600030101010101" pitchFamily="2" charset="-122"/>
              </a:rPr>
              <a:t>a clustering hierarchy </a:t>
            </a:r>
            <a:r>
              <a:rPr lang="en-US" altLang="zh-CN" sz="2400" dirty="0" smtClean="0">
                <a:ea typeface="SimSun" panose="02010600030101010101" pitchFamily="2" charset="-122"/>
              </a:rPr>
              <a:t>(drawn as </a:t>
            </a:r>
            <a:r>
              <a:rPr lang="en-US" altLang="zh-CN" sz="2400" dirty="0">
                <a:ea typeface="SimSun" panose="02010600030101010101" pitchFamily="2" charset="-122"/>
              </a:rPr>
              <a:t>a </a:t>
            </a:r>
            <a:r>
              <a:rPr lang="en-US" altLang="zh-CN" sz="2400" b="1" dirty="0" err="1">
                <a:ea typeface="SimSun" panose="02010600030101010101" pitchFamily="2" charset="-122"/>
              </a:rPr>
              <a:t>dendrogram</a:t>
            </a:r>
            <a:r>
              <a:rPr lang="en-US" altLang="zh-CN" sz="2400" dirty="0">
                <a:ea typeface="SimSun" panose="02010600030101010101" pitchFamily="2" charset="-122"/>
              </a:rPr>
              <a:t>)</a:t>
            </a:r>
          </a:p>
          <a:p>
            <a:pPr lvl="1">
              <a:spcAft>
                <a:spcPts val="300"/>
              </a:spcAft>
            </a:pPr>
            <a:r>
              <a:rPr lang="en-US" altLang="zh-CN" sz="2400" dirty="0" smtClean="0">
                <a:ea typeface="SimSun" panose="02010600030101010101" pitchFamily="2" charset="-122"/>
              </a:rPr>
              <a:t>Not required to specify </a:t>
            </a:r>
            <a:r>
              <a:rPr lang="en-US" altLang="zh-CN" sz="2400" b="1" i="1" dirty="0" smtClean="0">
                <a:ea typeface="SimSun" panose="02010600030101010101" pitchFamily="2" charset="-122"/>
              </a:rPr>
              <a:t>K, </a:t>
            </a:r>
            <a:r>
              <a:rPr lang="en-US" altLang="zh-CN" sz="2400" dirty="0">
                <a:ea typeface="SimSun" panose="02010600030101010101" pitchFamily="2" charset="-122"/>
              </a:rPr>
              <a:t>the number of </a:t>
            </a:r>
            <a:r>
              <a:rPr lang="en-US" altLang="zh-CN" sz="2400" dirty="0" smtClean="0">
                <a:ea typeface="SimSun" panose="02010600030101010101" pitchFamily="2" charset="-122"/>
              </a:rPr>
              <a:t>clusters </a:t>
            </a:r>
          </a:p>
          <a:p>
            <a:pPr lvl="1">
              <a:spcAft>
                <a:spcPts val="300"/>
              </a:spcAft>
            </a:pPr>
            <a:r>
              <a:rPr lang="en-US" altLang="zh-CN" sz="2400" dirty="0" smtClean="0">
                <a:ea typeface="SimSun" panose="02010600030101010101" pitchFamily="2" charset="-122"/>
              </a:rPr>
              <a:t>More deterministic</a:t>
            </a:r>
          </a:p>
          <a:p>
            <a:pPr lvl="1">
              <a:spcAft>
                <a:spcPts val="300"/>
              </a:spcAft>
            </a:pPr>
            <a:r>
              <a:rPr lang="en-US" altLang="zh-CN" sz="2400" dirty="0" smtClean="0">
                <a:ea typeface="SimSun" panose="02010600030101010101" pitchFamily="2" charset="-122"/>
              </a:rPr>
              <a:t>No iterative refinement</a:t>
            </a:r>
          </a:p>
          <a:p>
            <a:pPr>
              <a:spcAft>
                <a:spcPts val="300"/>
              </a:spcAft>
            </a:pPr>
            <a:r>
              <a:rPr lang="en-US" altLang="zh-CN" sz="2400" dirty="0">
                <a:ea typeface="SimSun" panose="02010600030101010101" pitchFamily="2" charset="-122"/>
              </a:rPr>
              <a:t>Two categories </a:t>
            </a:r>
            <a:r>
              <a:rPr lang="en-US" altLang="zh-CN" sz="2400" dirty="0" smtClean="0">
                <a:ea typeface="SimSun" panose="02010600030101010101" pitchFamily="2" charset="-122"/>
              </a:rPr>
              <a:t>of algorithms:</a:t>
            </a:r>
            <a:endParaRPr lang="en-US" altLang="zh-CN" sz="2400" dirty="0">
              <a:ea typeface="SimSun" panose="02010600030101010101" pitchFamily="2" charset="-122"/>
            </a:endParaRPr>
          </a:p>
          <a:p>
            <a:pPr lvl="1">
              <a:spcBef>
                <a:spcPts val="0"/>
              </a:spcBef>
            </a:pPr>
            <a:endParaRPr lang="en-US" altLang="zh-CN" i="1" dirty="0">
              <a:ea typeface="SimSun" panose="02010600030101010101" pitchFamily="2" charset="-122"/>
            </a:endParaRPr>
          </a:p>
          <a:p>
            <a:pPr lvl="1">
              <a:spcBef>
                <a:spcPts val="0"/>
              </a:spcBef>
            </a:pPr>
            <a:endParaRPr lang="en-US" altLang="zh-CN" dirty="0">
              <a:ea typeface="SimSun" panose="02010600030101010101" pitchFamily="2" charset="-122"/>
            </a:endParaRPr>
          </a:p>
        </p:txBody>
      </p:sp>
      <p:grpSp>
        <p:nvGrpSpPr>
          <p:cNvPr id="4" name="Group 4"/>
          <p:cNvGrpSpPr>
            <a:grpSpLocks/>
          </p:cNvGrpSpPr>
          <p:nvPr/>
        </p:nvGrpSpPr>
        <p:grpSpPr bwMode="auto">
          <a:xfrm>
            <a:off x="5544354" y="1076041"/>
            <a:ext cx="6511925" cy="3595688"/>
            <a:chOff x="1200" y="1776"/>
            <a:chExt cx="4102" cy="2265"/>
          </a:xfrm>
        </p:grpSpPr>
        <p:sp>
          <p:nvSpPr>
            <p:cNvPr id="5" name="Line 5"/>
            <p:cNvSpPr>
              <a:spLocks noChangeShapeType="1"/>
            </p:cNvSpPr>
            <p:nvPr/>
          </p:nvSpPr>
          <p:spPr bwMode="auto">
            <a:xfrm>
              <a:off x="1200" y="2112"/>
              <a:ext cx="321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grpSp>
          <p:nvGrpSpPr>
            <p:cNvPr id="6" name="Group 6"/>
            <p:cNvGrpSpPr>
              <a:grpSpLocks/>
            </p:cNvGrpSpPr>
            <p:nvPr/>
          </p:nvGrpSpPr>
          <p:grpSpPr bwMode="auto">
            <a:xfrm>
              <a:off x="1440" y="1785"/>
              <a:ext cx="480" cy="327"/>
              <a:chOff x="1104" y="1785"/>
              <a:chExt cx="480" cy="327"/>
            </a:xfrm>
          </p:grpSpPr>
          <p:sp>
            <p:nvSpPr>
              <p:cNvPr id="58" name="Line 7"/>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9" name="Text Box 8"/>
              <p:cNvSpPr txBox="1">
                <a:spLocks noChangeArrowheads="1"/>
              </p:cNvSpPr>
              <p:nvPr/>
            </p:nvSpPr>
            <p:spPr bwMode="auto">
              <a:xfrm>
                <a:off x="1104" y="1785"/>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Step 0</a:t>
                </a:r>
              </a:p>
            </p:txBody>
          </p:sp>
        </p:grpSp>
        <p:grpSp>
          <p:nvGrpSpPr>
            <p:cNvPr id="7" name="Group 9"/>
            <p:cNvGrpSpPr>
              <a:grpSpLocks/>
            </p:cNvGrpSpPr>
            <p:nvPr/>
          </p:nvGrpSpPr>
          <p:grpSpPr bwMode="auto">
            <a:xfrm>
              <a:off x="1968" y="1776"/>
              <a:ext cx="480" cy="327"/>
              <a:chOff x="1104" y="1785"/>
              <a:chExt cx="480" cy="327"/>
            </a:xfrm>
          </p:grpSpPr>
          <p:sp>
            <p:nvSpPr>
              <p:cNvPr id="56" name="Line 10"/>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7" name="Text Box 11"/>
              <p:cNvSpPr txBox="1">
                <a:spLocks noChangeArrowheads="1"/>
              </p:cNvSpPr>
              <p:nvPr/>
            </p:nvSpPr>
            <p:spPr bwMode="auto">
              <a:xfrm>
                <a:off x="1104" y="1785"/>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Step 1</a:t>
                </a:r>
              </a:p>
            </p:txBody>
          </p:sp>
        </p:grpSp>
        <p:grpSp>
          <p:nvGrpSpPr>
            <p:cNvPr id="8" name="Group 12"/>
            <p:cNvGrpSpPr>
              <a:grpSpLocks/>
            </p:cNvGrpSpPr>
            <p:nvPr/>
          </p:nvGrpSpPr>
          <p:grpSpPr bwMode="auto">
            <a:xfrm>
              <a:off x="2496" y="1776"/>
              <a:ext cx="480" cy="327"/>
              <a:chOff x="1104" y="1785"/>
              <a:chExt cx="480" cy="327"/>
            </a:xfrm>
          </p:grpSpPr>
          <p:sp>
            <p:nvSpPr>
              <p:cNvPr id="54" name="Line 13"/>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5" name="Text Box 14"/>
              <p:cNvSpPr txBox="1">
                <a:spLocks noChangeArrowheads="1"/>
              </p:cNvSpPr>
              <p:nvPr/>
            </p:nvSpPr>
            <p:spPr bwMode="auto">
              <a:xfrm>
                <a:off x="1104" y="1785"/>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Step 2</a:t>
                </a:r>
              </a:p>
            </p:txBody>
          </p:sp>
        </p:grpSp>
        <p:grpSp>
          <p:nvGrpSpPr>
            <p:cNvPr id="9" name="Group 15"/>
            <p:cNvGrpSpPr>
              <a:grpSpLocks/>
            </p:cNvGrpSpPr>
            <p:nvPr/>
          </p:nvGrpSpPr>
          <p:grpSpPr bwMode="auto">
            <a:xfrm>
              <a:off x="2976" y="1776"/>
              <a:ext cx="480" cy="327"/>
              <a:chOff x="1104" y="1785"/>
              <a:chExt cx="480" cy="327"/>
            </a:xfrm>
          </p:grpSpPr>
          <p:sp>
            <p:nvSpPr>
              <p:cNvPr id="52" name="Line 16"/>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3" name="Text Box 17"/>
              <p:cNvSpPr txBox="1">
                <a:spLocks noChangeArrowheads="1"/>
              </p:cNvSpPr>
              <p:nvPr/>
            </p:nvSpPr>
            <p:spPr bwMode="auto">
              <a:xfrm>
                <a:off x="1104" y="1785"/>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Step 3</a:t>
                </a:r>
              </a:p>
            </p:txBody>
          </p:sp>
        </p:grpSp>
        <p:grpSp>
          <p:nvGrpSpPr>
            <p:cNvPr id="10" name="Group 18"/>
            <p:cNvGrpSpPr>
              <a:grpSpLocks/>
            </p:cNvGrpSpPr>
            <p:nvPr/>
          </p:nvGrpSpPr>
          <p:grpSpPr bwMode="auto">
            <a:xfrm>
              <a:off x="3456" y="1776"/>
              <a:ext cx="480" cy="327"/>
              <a:chOff x="1104" y="1785"/>
              <a:chExt cx="480" cy="327"/>
            </a:xfrm>
          </p:grpSpPr>
          <p:sp>
            <p:nvSpPr>
              <p:cNvPr id="50" name="Line 19"/>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1" name="Text Box 20"/>
              <p:cNvSpPr txBox="1">
                <a:spLocks noChangeArrowheads="1"/>
              </p:cNvSpPr>
              <p:nvPr/>
            </p:nvSpPr>
            <p:spPr bwMode="auto">
              <a:xfrm>
                <a:off x="1104" y="1785"/>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Step 4</a:t>
                </a:r>
              </a:p>
            </p:txBody>
          </p:sp>
        </p:grpSp>
        <p:sp>
          <p:nvSpPr>
            <p:cNvPr id="11" name="Text Box 21"/>
            <p:cNvSpPr txBox="1">
              <a:spLocks noChangeArrowheads="1"/>
            </p:cNvSpPr>
            <p:nvPr/>
          </p:nvSpPr>
          <p:spPr bwMode="auto">
            <a:xfrm>
              <a:off x="1440" y="2508"/>
              <a:ext cx="1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b</a:t>
              </a:r>
            </a:p>
          </p:txBody>
        </p:sp>
        <p:sp>
          <p:nvSpPr>
            <p:cNvPr id="12" name="Text Box 22"/>
            <p:cNvSpPr txBox="1">
              <a:spLocks noChangeArrowheads="1"/>
            </p:cNvSpPr>
            <p:nvPr/>
          </p:nvSpPr>
          <p:spPr bwMode="auto">
            <a:xfrm>
              <a:off x="1440" y="3108"/>
              <a:ext cx="1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d</a:t>
              </a:r>
            </a:p>
          </p:txBody>
        </p:sp>
        <p:sp>
          <p:nvSpPr>
            <p:cNvPr id="13" name="Text Box 23"/>
            <p:cNvSpPr txBox="1">
              <a:spLocks noChangeArrowheads="1"/>
            </p:cNvSpPr>
            <p:nvPr/>
          </p:nvSpPr>
          <p:spPr bwMode="auto">
            <a:xfrm>
              <a:off x="1440" y="2808"/>
              <a:ext cx="18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a:t>
              </a:r>
            </a:p>
          </p:txBody>
        </p:sp>
        <p:sp>
          <p:nvSpPr>
            <p:cNvPr id="14" name="Text Box 24"/>
            <p:cNvSpPr txBox="1">
              <a:spLocks noChangeArrowheads="1"/>
            </p:cNvSpPr>
            <p:nvPr/>
          </p:nvSpPr>
          <p:spPr bwMode="auto">
            <a:xfrm>
              <a:off x="1440" y="3408"/>
              <a:ext cx="18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e</a:t>
              </a:r>
            </a:p>
          </p:txBody>
        </p:sp>
        <p:sp>
          <p:nvSpPr>
            <p:cNvPr id="15" name="Text Box 25"/>
            <p:cNvSpPr txBox="1">
              <a:spLocks noChangeArrowheads="1"/>
            </p:cNvSpPr>
            <p:nvPr/>
          </p:nvSpPr>
          <p:spPr bwMode="auto">
            <a:xfrm>
              <a:off x="1440" y="2208"/>
              <a:ext cx="18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a</a:t>
              </a:r>
            </a:p>
          </p:txBody>
        </p:sp>
        <p:sp>
          <p:nvSpPr>
            <p:cNvPr id="16" name="Oval 26"/>
            <p:cNvSpPr>
              <a:spLocks noChangeArrowheads="1"/>
            </p:cNvSpPr>
            <p:nvPr/>
          </p:nvSpPr>
          <p:spPr bwMode="auto">
            <a:xfrm>
              <a:off x="1392" y="2256"/>
              <a:ext cx="28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7" name="Oval 27"/>
            <p:cNvSpPr>
              <a:spLocks noChangeArrowheads="1"/>
            </p:cNvSpPr>
            <p:nvPr/>
          </p:nvSpPr>
          <p:spPr bwMode="auto">
            <a:xfrm>
              <a:off x="1392" y="2544"/>
              <a:ext cx="28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8" name="Oval 28"/>
            <p:cNvSpPr>
              <a:spLocks noChangeArrowheads="1"/>
            </p:cNvSpPr>
            <p:nvPr/>
          </p:nvSpPr>
          <p:spPr bwMode="auto">
            <a:xfrm>
              <a:off x="1392" y="2832"/>
              <a:ext cx="28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9" name="Oval 29"/>
            <p:cNvSpPr>
              <a:spLocks noChangeArrowheads="1"/>
            </p:cNvSpPr>
            <p:nvPr/>
          </p:nvSpPr>
          <p:spPr bwMode="auto">
            <a:xfrm>
              <a:off x="1392" y="3120"/>
              <a:ext cx="28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0" name="Oval 30"/>
            <p:cNvSpPr>
              <a:spLocks noChangeArrowheads="1"/>
            </p:cNvSpPr>
            <p:nvPr/>
          </p:nvSpPr>
          <p:spPr bwMode="auto">
            <a:xfrm>
              <a:off x="1392" y="3408"/>
              <a:ext cx="28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 name="Text Box 31"/>
            <p:cNvSpPr txBox="1">
              <a:spLocks noChangeArrowheads="1"/>
            </p:cNvSpPr>
            <p:nvPr/>
          </p:nvSpPr>
          <p:spPr bwMode="auto">
            <a:xfrm>
              <a:off x="1968" y="2304"/>
              <a:ext cx="2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a b</a:t>
              </a:r>
            </a:p>
          </p:txBody>
        </p:sp>
        <p:sp>
          <p:nvSpPr>
            <p:cNvPr id="22" name="Oval 32"/>
            <p:cNvSpPr>
              <a:spLocks noChangeArrowheads="1"/>
            </p:cNvSpPr>
            <p:nvPr/>
          </p:nvSpPr>
          <p:spPr bwMode="auto">
            <a:xfrm>
              <a:off x="1872" y="2352"/>
              <a:ext cx="52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3" name="Text Box 33"/>
            <p:cNvSpPr txBox="1">
              <a:spLocks noChangeArrowheads="1"/>
            </p:cNvSpPr>
            <p:nvPr/>
          </p:nvSpPr>
          <p:spPr bwMode="auto">
            <a:xfrm>
              <a:off x="2496" y="3216"/>
              <a:ext cx="2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d e</a:t>
              </a:r>
            </a:p>
          </p:txBody>
        </p:sp>
        <p:sp>
          <p:nvSpPr>
            <p:cNvPr id="24" name="Oval 34"/>
            <p:cNvSpPr>
              <a:spLocks noChangeArrowheads="1"/>
            </p:cNvSpPr>
            <p:nvPr/>
          </p:nvSpPr>
          <p:spPr bwMode="auto">
            <a:xfrm>
              <a:off x="2400" y="3264"/>
              <a:ext cx="52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5" name="Text Box 35"/>
            <p:cNvSpPr txBox="1">
              <a:spLocks noChangeArrowheads="1"/>
            </p:cNvSpPr>
            <p:nvPr/>
          </p:nvSpPr>
          <p:spPr bwMode="auto">
            <a:xfrm>
              <a:off x="2880" y="2928"/>
              <a:ext cx="39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 d e</a:t>
              </a:r>
            </a:p>
          </p:txBody>
        </p:sp>
        <p:sp>
          <p:nvSpPr>
            <p:cNvPr id="26" name="Oval 36"/>
            <p:cNvSpPr>
              <a:spLocks noChangeArrowheads="1"/>
            </p:cNvSpPr>
            <p:nvPr/>
          </p:nvSpPr>
          <p:spPr bwMode="auto">
            <a:xfrm>
              <a:off x="2784" y="2928"/>
              <a:ext cx="624" cy="2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7" name="Text Box 37"/>
            <p:cNvSpPr txBox="1">
              <a:spLocks noChangeArrowheads="1"/>
            </p:cNvSpPr>
            <p:nvPr/>
          </p:nvSpPr>
          <p:spPr bwMode="auto">
            <a:xfrm>
              <a:off x="3216" y="2592"/>
              <a:ext cx="60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a b c d e</a:t>
              </a:r>
            </a:p>
          </p:txBody>
        </p:sp>
        <p:sp>
          <p:nvSpPr>
            <p:cNvPr id="28" name="Oval 38"/>
            <p:cNvSpPr>
              <a:spLocks noChangeArrowheads="1"/>
            </p:cNvSpPr>
            <p:nvPr/>
          </p:nvSpPr>
          <p:spPr bwMode="auto">
            <a:xfrm>
              <a:off x="3120" y="2592"/>
              <a:ext cx="1008" cy="2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9" name="Line 39"/>
            <p:cNvSpPr>
              <a:spLocks noChangeShapeType="1"/>
            </p:cNvSpPr>
            <p:nvPr/>
          </p:nvSpPr>
          <p:spPr bwMode="auto">
            <a:xfrm>
              <a:off x="1200" y="3753"/>
              <a:ext cx="3216" cy="0"/>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0" name="Line 40"/>
            <p:cNvSpPr>
              <a:spLocks noChangeShapeType="1"/>
            </p:cNvSpPr>
            <p:nvPr/>
          </p:nvSpPr>
          <p:spPr bwMode="auto">
            <a:xfrm flipH="1">
              <a:off x="1536" y="3753"/>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1" name="Text Box 41"/>
            <p:cNvSpPr txBox="1">
              <a:spLocks noChangeArrowheads="1"/>
            </p:cNvSpPr>
            <p:nvPr/>
          </p:nvSpPr>
          <p:spPr bwMode="auto">
            <a:xfrm>
              <a:off x="1440" y="3810"/>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Step 4</a:t>
              </a:r>
            </a:p>
          </p:txBody>
        </p:sp>
        <p:sp>
          <p:nvSpPr>
            <p:cNvPr id="32" name="Line 42"/>
            <p:cNvSpPr>
              <a:spLocks noChangeShapeType="1"/>
            </p:cNvSpPr>
            <p:nvPr/>
          </p:nvSpPr>
          <p:spPr bwMode="auto">
            <a:xfrm flipH="1">
              <a:off x="2064"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3" name="Text Box 43"/>
            <p:cNvSpPr txBox="1">
              <a:spLocks noChangeArrowheads="1"/>
            </p:cNvSpPr>
            <p:nvPr/>
          </p:nvSpPr>
          <p:spPr bwMode="auto">
            <a:xfrm>
              <a:off x="1968" y="3801"/>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Step 3</a:t>
              </a:r>
            </a:p>
          </p:txBody>
        </p:sp>
        <p:sp>
          <p:nvSpPr>
            <p:cNvPr id="34" name="Line 44"/>
            <p:cNvSpPr>
              <a:spLocks noChangeShapeType="1"/>
            </p:cNvSpPr>
            <p:nvPr/>
          </p:nvSpPr>
          <p:spPr bwMode="auto">
            <a:xfrm flipH="1">
              <a:off x="2592"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5" name="Text Box 45"/>
            <p:cNvSpPr txBox="1">
              <a:spLocks noChangeArrowheads="1"/>
            </p:cNvSpPr>
            <p:nvPr/>
          </p:nvSpPr>
          <p:spPr bwMode="auto">
            <a:xfrm>
              <a:off x="2496" y="3801"/>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Step 2</a:t>
              </a:r>
            </a:p>
          </p:txBody>
        </p:sp>
        <p:sp>
          <p:nvSpPr>
            <p:cNvPr id="36" name="Line 46"/>
            <p:cNvSpPr>
              <a:spLocks noChangeShapeType="1"/>
            </p:cNvSpPr>
            <p:nvPr/>
          </p:nvSpPr>
          <p:spPr bwMode="auto">
            <a:xfrm flipH="1">
              <a:off x="3072"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7" name="Text Box 47"/>
            <p:cNvSpPr txBox="1">
              <a:spLocks noChangeArrowheads="1"/>
            </p:cNvSpPr>
            <p:nvPr/>
          </p:nvSpPr>
          <p:spPr bwMode="auto">
            <a:xfrm>
              <a:off x="2976" y="3801"/>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Step 1</a:t>
              </a:r>
            </a:p>
          </p:txBody>
        </p:sp>
        <p:sp>
          <p:nvSpPr>
            <p:cNvPr id="38" name="Line 48"/>
            <p:cNvSpPr>
              <a:spLocks noChangeShapeType="1"/>
            </p:cNvSpPr>
            <p:nvPr/>
          </p:nvSpPr>
          <p:spPr bwMode="auto">
            <a:xfrm flipH="1">
              <a:off x="3552"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9" name="Text Box 49"/>
            <p:cNvSpPr txBox="1">
              <a:spLocks noChangeArrowheads="1"/>
            </p:cNvSpPr>
            <p:nvPr/>
          </p:nvSpPr>
          <p:spPr bwMode="auto">
            <a:xfrm>
              <a:off x="3456" y="3801"/>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Step 0</a:t>
              </a:r>
            </a:p>
          </p:txBody>
        </p:sp>
        <p:sp>
          <p:nvSpPr>
            <p:cNvPr id="40" name="Line 50"/>
            <p:cNvSpPr>
              <a:spLocks noChangeShapeType="1"/>
            </p:cNvSpPr>
            <p:nvPr/>
          </p:nvSpPr>
          <p:spPr bwMode="auto">
            <a:xfrm>
              <a:off x="1680" y="2352"/>
              <a:ext cx="192"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1" name="Line 51"/>
            <p:cNvSpPr>
              <a:spLocks noChangeShapeType="1"/>
            </p:cNvSpPr>
            <p:nvPr/>
          </p:nvSpPr>
          <p:spPr bwMode="auto">
            <a:xfrm flipV="1">
              <a:off x="1680" y="2448"/>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2" name="Line 52"/>
            <p:cNvSpPr>
              <a:spLocks noChangeShapeType="1"/>
            </p:cNvSpPr>
            <p:nvPr/>
          </p:nvSpPr>
          <p:spPr bwMode="auto">
            <a:xfrm>
              <a:off x="1680" y="3216"/>
              <a:ext cx="72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3" name="Line 53"/>
            <p:cNvSpPr>
              <a:spLocks noChangeShapeType="1"/>
            </p:cNvSpPr>
            <p:nvPr/>
          </p:nvSpPr>
          <p:spPr bwMode="auto">
            <a:xfrm flipV="1">
              <a:off x="1680" y="3360"/>
              <a:ext cx="72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4" name="Line 54"/>
            <p:cNvSpPr>
              <a:spLocks noChangeShapeType="1"/>
            </p:cNvSpPr>
            <p:nvPr/>
          </p:nvSpPr>
          <p:spPr bwMode="auto">
            <a:xfrm>
              <a:off x="1680" y="2976"/>
              <a:ext cx="1104"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5" name="Line 55"/>
            <p:cNvSpPr>
              <a:spLocks noChangeShapeType="1"/>
            </p:cNvSpPr>
            <p:nvPr/>
          </p:nvSpPr>
          <p:spPr bwMode="auto">
            <a:xfrm flipV="1">
              <a:off x="2688" y="3072"/>
              <a:ext cx="96"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6" name="Line 56"/>
            <p:cNvSpPr>
              <a:spLocks noChangeShapeType="1"/>
            </p:cNvSpPr>
            <p:nvPr/>
          </p:nvSpPr>
          <p:spPr bwMode="auto">
            <a:xfrm>
              <a:off x="2400" y="2496"/>
              <a:ext cx="72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7" name="Line 57"/>
            <p:cNvSpPr>
              <a:spLocks noChangeShapeType="1"/>
            </p:cNvSpPr>
            <p:nvPr/>
          </p:nvSpPr>
          <p:spPr bwMode="auto">
            <a:xfrm flipV="1">
              <a:off x="3072" y="2736"/>
              <a:ext cx="48"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8" name="Text Box 58"/>
            <p:cNvSpPr txBox="1">
              <a:spLocks noChangeArrowheads="1"/>
            </p:cNvSpPr>
            <p:nvPr/>
          </p:nvSpPr>
          <p:spPr bwMode="auto">
            <a:xfrm>
              <a:off x="4305" y="1824"/>
              <a:ext cx="997"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b="1" dirty="0">
                  <a:solidFill>
                    <a:srgbClr val="000000"/>
                  </a:solidFill>
                  <a:latin typeface="Times New Roman" panose="02020603050405020304" pitchFamily="18" charset="0"/>
                  <a:ea typeface="SimSun" panose="02010600030101010101" pitchFamily="2" charset="-122"/>
                </a:rPr>
                <a:t>agglomerative</a:t>
              </a:r>
            </a:p>
            <a:p>
              <a:pPr defTabSz="914400" fontAlgn="base">
                <a:spcBef>
                  <a:spcPct val="0"/>
                </a:spcBef>
                <a:spcAft>
                  <a:spcPct val="0"/>
                </a:spcAft>
                <a:buClrTx/>
                <a:buSzTx/>
                <a:buNone/>
              </a:pPr>
              <a:r>
                <a:rPr lang="en-US" altLang="zh-CN" sz="1800" b="1" dirty="0">
                  <a:solidFill>
                    <a:srgbClr val="000000"/>
                  </a:solidFill>
                  <a:latin typeface="Times New Roman" panose="02020603050405020304" pitchFamily="18" charset="0"/>
                  <a:ea typeface="SimSun" panose="02010600030101010101" pitchFamily="2" charset="-122"/>
                </a:rPr>
                <a:t>(AGNES)</a:t>
              </a:r>
            </a:p>
          </p:txBody>
        </p:sp>
        <p:sp>
          <p:nvSpPr>
            <p:cNvPr id="49" name="Text Box 59"/>
            <p:cNvSpPr txBox="1">
              <a:spLocks noChangeArrowheads="1"/>
            </p:cNvSpPr>
            <p:nvPr/>
          </p:nvSpPr>
          <p:spPr bwMode="auto">
            <a:xfrm>
              <a:off x="4401" y="3552"/>
              <a:ext cx="690"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b="1" dirty="0">
                  <a:solidFill>
                    <a:srgbClr val="000000"/>
                  </a:solidFill>
                  <a:latin typeface="Times New Roman" panose="02020603050405020304" pitchFamily="18" charset="0"/>
                  <a:ea typeface="SimSun" panose="02010600030101010101" pitchFamily="2" charset="-122"/>
                </a:rPr>
                <a:t>divisive</a:t>
              </a:r>
            </a:p>
            <a:p>
              <a:pPr defTabSz="914400" fontAlgn="base">
                <a:spcBef>
                  <a:spcPct val="0"/>
                </a:spcBef>
                <a:spcAft>
                  <a:spcPct val="0"/>
                </a:spcAft>
                <a:buClrTx/>
                <a:buSzTx/>
                <a:buNone/>
              </a:pPr>
              <a:r>
                <a:rPr lang="en-US" altLang="zh-CN" sz="1800" b="1" dirty="0">
                  <a:solidFill>
                    <a:srgbClr val="000000"/>
                  </a:solidFill>
                  <a:latin typeface="Times New Roman" panose="02020603050405020304" pitchFamily="18" charset="0"/>
                  <a:ea typeface="SimSun" panose="02010600030101010101" pitchFamily="2" charset="-122"/>
                </a:rPr>
                <a:t>(DIANA)</a:t>
              </a:r>
              <a:endParaRPr lang="en-US" altLang="zh-CN" sz="1800" dirty="0">
                <a:solidFill>
                  <a:srgbClr val="000000"/>
                </a:solidFill>
                <a:latin typeface="Times New Roman" panose="02020603050405020304" pitchFamily="18" charset="0"/>
                <a:ea typeface="SimSun" panose="02010600030101010101" pitchFamily="2" charset="-122"/>
              </a:endParaRPr>
            </a:p>
          </p:txBody>
        </p:sp>
      </p:grpSp>
      <p:sp>
        <p:nvSpPr>
          <p:cNvPr id="60" name="Content Placeholder 2"/>
          <p:cNvSpPr txBox="1">
            <a:spLocks/>
          </p:cNvSpPr>
          <p:nvPr/>
        </p:nvSpPr>
        <p:spPr>
          <a:xfrm>
            <a:off x="407420" y="4807371"/>
            <a:ext cx="10696009" cy="1773900"/>
          </a:xfrm>
          <a:prstGeom prst="rect">
            <a:avLst/>
          </a:prstGeom>
        </p:spPr>
        <p:txBody>
          <a:bodyPr vert="horz" lIns="91438" tIns="45719" rIns="91438" bIns="45719" rtlCol="0">
            <a:noAutofit/>
          </a:bodyPr>
          <a:lstStyle>
            <a:lvl1pPr marL="285744" indent="-285744"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2"/>
            <a:r>
              <a:rPr lang="en-US" altLang="zh-CN" sz="2400" b="1" dirty="0" smtClean="0">
                <a:ea typeface="SimSun" panose="02010600030101010101" pitchFamily="2" charset="-122"/>
              </a:rPr>
              <a:t>Agglomerative</a:t>
            </a:r>
            <a:r>
              <a:rPr lang="en-US" altLang="zh-CN" sz="2400" dirty="0" smtClean="0">
                <a:ea typeface="SimSun" panose="02010600030101010101" pitchFamily="2" charset="-122"/>
              </a:rPr>
              <a:t>: Start with singleton clusters, continuously merge two clusters at a time to build a </a:t>
            </a:r>
            <a:r>
              <a:rPr lang="en-US" altLang="zh-CN" sz="2400" b="1" dirty="0" smtClean="0">
                <a:ea typeface="SimSun" panose="02010600030101010101" pitchFamily="2" charset="-122"/>
              </a:rPr>
              <a:t>bottom-up</a:t>
            </a:r>
            <a:r>
              <a:rPr lang="en-US" altLang="zh-CN" sz="2400" dirty="0" smtClean="0">
                <a:ea typeface="SimSun" panose="02010600030101010101" pitchFamily="2" charset="-122"/>
              </a:rPr>
              <a:t> hierarchy of clusters</a:t>
            </a:r>
          </a:p>
          <a:p>
            <a:pPr lvl="2"/>
            <a:r>
              <a:rPr lang="en-US" altLang="zh-CN" sz="2400" b="1" dirty="0" smtClean="0">
                <a:ea typeface="SimSun" panose="02010600030101010101" pitchFamily="2" charset="-122"/>
              </a:rPr>
              <a:t>Divisive:</a:t>
            </a:r>
            <a:r>
              <a:rPr lang="en-US" altLang="zh-CN" sz="2400" dirty="0" smtClean="0">
                <a:ea typeface="SimSun" panose="02010600030101010101" pitchFamily="2" charset="-122"/>
              </a:rPr>
              <a:t> Start with a huge macro-cluster, split it continuously into two groups, generating a </a:t>
            </a:r>
            <a:r>
              <a:rPr lang="en-US" altLang="zh-CN" sz="2400" b="1" dirty="0" smtClean="0">
                <a:ea typeface="SimSun" panose="02010600030101010101" pitchFamily="2" charset="-122"/>
              </a:rPr>
              <a:t>top-down</a:t>
            </a:r>
            <a:r>
              <a:rPr lang="en-US" altLang="zh-CN" sz="2400" dirty="0" smtClean="0">
                <a:ea typeface="SimSun" panose="02010600030101010101" pitchFamily="2" charset="-122"/>
              </a:rPr>
              <a:t> </a:t>
            </a:r>
            <a:r>
              <a:rPr lang="en-US" altLang="zh-CN" sz="2400" dirty="0">
                <a:ea typeface="SimSun" panose="02010600030101010101" pitchFamily="2" charset="-122"/>
              </a:rPr>
              <a:t>hierarchy of </a:t>
            </a:r>
            <a:r>
              <a:rPr lang="en-US" altLang="zh-CN" sz="2400" dirty="0" smtClean="0">
                <a:ea typeface="SimSun" panose="02010600030101010101" pitchFamily="2" charset="-122"/>
              </a:rPr>
              <a:t>clusters</a:t>
            </a:r>
          </a:p>
        </p:txBody>
      </p:sp>
    </p:spTree>
    <p:extLst>
      <p:ext uri="{BB962C8B-B14F-4D97-AF65-F5344CB8AC3E}">
        <p14:creationId xmlns:p14="http://schemas.microsoft.com/office/powerpoint/2010/main" val="3038197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0" y="381001"/>
            <a:ext cx="12192000" cy="554039"/>
          </a:xfrm>
        </p:spPr>
        <p:txBody>
          <a:bodyPr>
            <a:noAutofit/>
          </a:bodyPr>
          <a:lstStyle/>
          <a:p>
            <a:pPr defTabSz="914400" fontAlgn="base">
              <a:spcAft>
                <a:spcPct val="0"/>
              </a:spcAft>
            </a:pPr>
            <a:r>
              <a:rPr lang="en-US" altLang="zh-CN" b="1" dirty="0" err="1">
                <a:ea typeface="SimSun" panose="02010600030101010101" pitchFamily="2" charset="-122"/>
              </a:rPr>
              <a:t>Dendrogram</a:t>
            </a:r>
            <a:r>
              <a:rPr lang="en-US" altLang="zh-CN" b="1" dirty="0">
                <a:ea typeface="SimSun" panose="02010600030101010101" pitchFamily="2" charset="-122"/>
              </a:rPr>
              <a:t>: Shows How Clusters are Merged</a:t>
            </a:r>
          </a:p>
        </p:txBody>
      </p:sp>
      <p:sp>
        <p:nvSpPr>
          <p:cNvPr id="25604" name="Rectangle 3"/>
          <p:cNvSpPr>
            <a:spLocks noGrp="1" noChangeArrowheads="1"/>
          </p:cNvSpPr>
          <p:nvPr>
            <p:ph type="body" idx="1"/>
          </p:nvPr>
        </p:nvSpPr>
        <p:spPr>
          <a:xfrm>
            <a:off x="379240" y="1212824"/>
            <a:ext cx="10990602" cy="1738605"/>
          </a:xfrm>
        </p:spPr>
        <p:txBody>
          <a:bodyPr/>
          <a:lstStyle/>
          <a:p>
            <a:r>
              <a:rPr lang="en-US" altLang="zh-CN" sz="2400" u="sng" dirty="0" err="1" smtClean="0">
                <a:solidFill>
                  <a:srgbClr val="000000"/>
                </a:solidFill>
                <a:ea typeface="SimSun" panose="02010600030101010101" pitchFamily="2" charset="-122"/>
              </a:rPr>
              <a:t>Dendrogram</a:t>
            </a:r>
            <a:r>
              <a:rPr lang="en-US" altLang="zh-CN" sz="2400" dirty="0" smtClean="0">
                <a:solidFill>
                  <a:srgbClr val="000000"/>
                </a:solidFill>
                <a:ea typeface="SimSun" panose="02010600030101010101" pitchFamily="2" charset="-122"/>
              </a:rPr>
              <a:t>: Decompose a set of data </a:t>
            </a:r>
            <a:r>
              <a:rPr lang="en-US" altLang="zh-CN" sz="2400" dirty="0">
                <a:solidFill>
                  <a:srgbClr val="000000"/>
                </a:solidFill>
                <a:ea typeface="SimSun" panose="02010600030101010101" pitchFamily="2" charset="-122"/>
              </a:rPr>
              <a:t>objects into a </a:t>
            </a:r>
            <a:r>
              <a:rPr lang="en-US" altLang="zh-CN" sz="2400" u="sng" dirty="0" smtClean="0">
                <a:solidFill>
                  <a:srgbClr val="000000"/>
                </a:solidFill>
                <a:ea typeface="SimSun" panose="02010600030101010101" pitchFamily="2" charset="-122"/>
              </a:rPr>
              <a:t>tree</a:t>
            </a:r>
            <a:r>
              <a:rPr lang="en-US" altLang="zh-CN" sz="2400" dirty="0" smtClean="0">
                <a:solidFill>
                  <a:srgbClr val="000000"/>
                </a:solidFill>
                <a:ea typeface="SimSun" panose="02010600030101010101" pitchFamily="2" charset="-122"/>
              </a:rPr>
              <a:t> </a:t>
            </a:r>
            <a:r>
              <a:rPr lang="en-US" altLang="zh-CN" sz="2400" dirty="0">
                <a:solidFill>
                  <a:srgbClr val="000000"/>
                </a:solidFill>
                <a:ea typeface="SimSun" panose="02010600030101010101" pitchFamily="2" charset="-122"/>
              </a:rPr>
              <a:t>of </a:t>
            </a:r>
            <a:r>
              <a:rPr lang="en-US" altLang="zh-CN" sz="2400" dirty="0" smtClean="0">
                <a:solidFill>
                  <a:srgbClr val="000000"/>
                </a:solidFill>
                <a:ea typeface="SimSun" panose="02010600030101010101" pitchFamily="2" charset="-122"/>
              </a:rPr>
              <a:t>clusters by multi-level </a:t>
            </a:r>
            <a:r>
              <a:rPr lang="en-US" altLang="zh-CN" sz="2400" dirty="0">
                <a:solidFill>
                  <a:srgbClr val="000000"/>
                </a:solidFill>
                <a:ea typeface="SimSun" panose="02010600030101010101" pitchFamily="2" charset="-122"/>
              </a:rPr>
              <a:t>nested </a:t>
            </a:r>
            <a:r>
              <a:rPr lang="en-US" altLang="zh-CN" sz="2400" dirty="0" smtClean="0">
                <a:solidFill>
                  <a:srgbClr val="000000"/>
                </a:solidFill>
                <a:ea typeface="SimSun" panose="02010600030101010101" pitchFamily="2" charset="-122"/>
              </a:rPr>
              <a:t>partitioning</a:t>
            </a:r>
          </a:p>
          <a:p>
            <a:r>
              <a:rPr lang="en-US" altLang="zh-CN" sz="2400" dirty="0" smtClean="0">
                <a:solidFill>
                  <a:srgbClr val="000000"/>
                </a:solidFill>
                <a:ea typeface="SimSun" panose="02010600030101010101" pitchFamily="2" charset="-122"/>
              </a:rPr>
              <a:t>A </a:t>
            </a:r>
            <a:r>
              <a:rPr lang="en-US" altLang="zh-CN" sz="2400" u="sng" dirty="0">
                <a:solidFill>
                  <a:srgbClr val="000000"/>
                </a:solidFill>
                <a:ea typeface="SimSun" panose="02010600030101010101" pitchFamily="2" charset="-122"/>
              </a:rPr>
              <a:t>clustering</a:t>
            </a:r>
            <a:r>
              <a:rPr lang="en-US" altLang="zh-CN" sz="2400" dirty="0">
                <a:solidFill>
                  <a:srgbClr val="000000"/>
                </a:solidFill>
                <a:ea typeface="SimSun" panose="02010600030101010101" pitchFamily="2" charset="-122"/>
              </a:rPr>
              <a:t> of the data objects is obtained by </a:t>
            </a:r>
            <a:r>
              <a:rPr lang="en-US" altLang="zh-CN" sz="2400" u="sng" dirty="0">
                <a:solidFill>
                  <a:srgbClr val="000000"/>
                </a:solidFill>
                <a:ea typeface="SimSun" panose="02010600030101010101" pitchFamily="2" charset="-122"/>
              </a:rPr>
              <a:t>cutting</a:t>
            </a:r>
            <a:r>
              <a:rPr lang="en-US" altLang="zh-CN" sz="2400" dirty="0">
                <a:solidFill>
                  <a:srgbClr val="000000"/>
                </a:solidFill>
                <a:ea typeface="SimSun" panose="02010600030101010101" pitchFamily="2" charset="-122"/>
              </a:rPr>
              <a:t> the </a:t>
            </a:r>
            <a:r>
              <a:rPr lang="en-US" altLang="zh-CN" sz="2400" dirty="0" err="1">
                <a:solidFill>
                  <a:srgbClr val="000000"/>
                </a:solidFill>
                <a:ea typeface="SimSun" panose="02010600030101010101" pitchFamily="2" charset="-122"/>
              </a:rPr>
              <a:t>dendrogram</a:t>
            </a:r>
            <a:r>
              <a:rPr lang="en-US" altLang="zh-CN" sz="2400" dirty="0">
                <a:solidFill>
                  <a:srgbClr val="000000"/>
                </a:solidFill>
                <a:ea typeface="SimSun" panose="02010600030101010101" pitchFamily="2" charset="-122"/>
              </a:rPr>
              <a:t> at the desired level, then each </a:t>
            </a:r>
            <a:r>
              <a:rPr lang="en-US" altLang="zh-CN" sz="2400" u="sng" dirty="0">
                <a:solidFill>
                  <a:srgbClr val="000000"/>
                </a:solidFill>
                <a:ea typeface="SimSun" panose="02010600030101010101" pitchFamily="2" charset="-122"/>
              </a:rPr>
              <a:t>connected component</a:t>
            </a:r>
            <a:r>
              <a:rPr lang="en-US" altLang="zh-CN" sz="2400" dirty="0">
                <a:solidFill>
                  <a:srgbClr val="000000"/>
                </a:solidFill>
                <a:ea typeface="SimSun" panose="02010600030101010101" pitchFamily="2" charset="-122"/>
              </a:rPr>
              <a:t> forms a cluster</a:t>
            </a:r>
          </a:p>
        </p:txBody>
      </p:sp>
      <p:grpSp>
        <p:nvGrpSpPr>
          <p:cNvPr id="4" name="Group 3"/>
          <p:cNvGrpSpPr/>
          <p:nvPr/>
        </p:nvGrpSpPr>
        <p:grpSpPr>
          <a:xfrm>
            <a:off x="829908" y="2954056"/>
            <a:ext cx="7072266" cy="3567064"/>
            <a:chOff x="1981200" y="1143000"/>
            <a:chExt cx="7924800" cy="4876800"/>
          </a:xfrm>
        </p:grpSpPr>
        <p:sp>
          <p:nvSpPr>
            <p:cNvPr id="5" name="Oval 2"/>
            <p:cNvSpPr>
              <a:spLocks noChangeArrowheads="1"/>
            </p:cNvSpPr>
            <p:nvPr/>
          </p:nvSpPr>
          <p:spPr bwMode="auto">
            <a:xfrm>
              <a:off x="97536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 name="Oval 3"/>
            <p:cNvSpPr>
              <a:spLocks noChangeArrowheads="1"/>
            </p:cNvSpPr>
            <p:nvPr/>
          </p:nvSpPr>
          <p:spPr bwMode="auto">
            <a:xfrm>
              <a:off x="86868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 name="Oval 4"/>
            <p:cNvSpPr>
              <a:spLocks noChangeArrowheads="1"/>
            </p:cNvSpPr>
            <p:nvPr/>
          </p:nvSpPr>
          <p:spPr bwMode="auto">
            <a:xfrm>
              <a:off x="76962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8" name="Oval 5"/>
            <p:cNvSpPr>
              <a:spLocks noChangeArrowheads="1"/>
            </p:cNvSpPr>
            <p:nvPr/>
          </p:nvSpPr>
          <p:spPr bwMode="auto">
            <a:xfrm>
              <a:off x="67818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9" name="Oval 6"/>
            <p:cNvSpPr>
              <a:spLocks noChangeArrowheads="1"/>
            </p:cNvSpPr>
            <p:nvPr/>
          </p:nvSpPr>
          <p:spPr bwMode="auto">
            <a:xfrm>
              <a:off x="57912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0" name="Oval 7"/>
            <p:cNvSpPr>
              <a:spLocks noChangeArrowheads="1"/>
            </p:cNvSpPr>
            <p:nvPr/>
          </p:nvSpPr>
          <p:spPr bwMode="auto">
            <a:xfrm>
              <a:off x="48006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1" name="Oval 8"/>
            <p:cNvSpPr>
              <a:spLocks noChangeArrowheads="1"/>
            </p:cNvSpPr>
            <p:nvPr/>
          </p:nvSpPr>
          <p:spPr bwMode="auto">
            <a:xfrm>
              <a:off x="38862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2" name="Oval 9"/>
            <p:cNvSpPr>
              <a:spLocks noChangeArrowheads="1"/>
            </p:cNvSpPr>
            <p:nvPr/>
          </p:nvSpPr>
          <p:spPr bwMode="auto">
            <a:xfrm>
              <a:off x="28956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3" name="Oval 10"/>
            <p:cNvSpPr>
              <a:spLocks noChangeArrowheads="1"/>
            </p:cNvSpPr>
            <p:nvPr/>
          </p:nvSpPr>
          <p:spPr bwMode="auto">
            <a:xfrm>
              <a:off x="19812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4" name="Line 11"/>
            <p:cNvSpPr>
              <a:spLocks noChangeShapeType="1"/>
            </p:cNvSpPr>
            <p:nvPr/>
          </p:nvSpPr>
          <p:spPr bwMode="auto">
            <a:xfrm>
              <a:off x="2057400" y="5029200"/>
              <a:ext cx="914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5" name="Line 12"/>
            <p:cNvSpPr>
              <a:spLocks noChangeShapeType="1"/>
            </p:cNvSpPr>
            <p:nvPr/>
          </p:nvSpPr>
          <p:spPr bwMode="auto">
            <a:xfrm>
              <a:off x="2971800" y="50292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6" name="Line 13"/>
            <p:cNvSpPr>
              <a:spLocks noChangeShapeType="1"/>
            </p:cNvSpPr>
            <p:nvPr/>
          </p:nvSpPr>
          <p:spPr bwMode="auto">
            <a:xfrm>
              <a:off x="4876800" y="50292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7" name="Line 14"/>
            <p:cNvSpPr>
              <a:spLocks noChangeShapeType="1"/>
            </p:cNvSpPr>
            <p:nvPr/>
          </p:nvSpPr>
          <p:spPr bwMode="auto">
            <a:xfrm>
              <a:off x="4876800" y="5029200"/>
              <a:ext cx="9906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8" name="Line 15"/>
            <p:cNvSpPr>
              <a:spLocks noChangeShapeType="1"/>
            </p:cNvSpPr>
            <p:nvPr/>
          </p:nvSpPr>
          <p:spPr bwMode="auto">
            <a:xfrm>
              <a:off x="5867400" y="50292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9" name="Line 16"/>
            <p:cNvSpPr>
              <a:spLocks noChangeShapeType="1"/>
            </p:cNvSpPr>
            <p:nvPr/>
          </p:nvSpPr>
          <p:spPr bwMode="auto">
            <a:xfrm>
              <a:off x="8763000" y="5105400"/>
              <a:ext cx="0" cy="838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0" name="Line 17"/>
            <p:cNvSpPr>
              <a:spLocks noChangeShapeType="1"/>
            </p:cNvSpPr>
            <p:nvPr/>
          </p:nvSpPr>
          <p:spPr bwMode="auto">
            <a:xfrm>
              <a:off x="8763000" y="5105400"/>
              <a:ext cx="10668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1" name="Line 18"/>
            <p:cNvSpPr>
              <a:spLocks noChangeShapeType="1"/>
            </p:cNvSpPr>
            <p:nvPr/>
          </p:nvSpPr>
          <p:spPr bwMode="auto">
            <a:xfrm>
              <a:off x="9829800" y="5105400"/>
              <a:ext cx="0" cy="838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2" name="Line 19"/>
            <p:cNvSpPr>
              <a:spLocks noChangeShapeType="1"/>
            </p:cNvSpPr>
            <p:nvPr/>
          </p:nvSpPr>
          <p:spPr bwMode="auto">
            <a:xfrm>
              <a:off x="2514600" y="4267200"/>
              <a:ext cx="0" cy="762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3" name="Line 20"/>
            <p:cNvSpPr>
              <a:spLocks noChangeShapeType="1"/>
            </p:cNvSpPr>
            <p:nvPr/>
          </p:nvSpPr>
          <p:spPr bwMode="auto">
            <a:xfrm>
              <a:off x="2514600" y="4267200"/>
              <a:ext cx="14478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4" name="Line 21"/>
            <p:cNvSpPr>
              <a:spLocks noChangeShapeType="1"/>
            </p:cNvSpPr>
            <p:nvPr/>
          </p:nvSpPr>
          <p:spPr bwMode="auto">
            <a:xfrm>
              <a:off x="3962400" y="4267200"/>
              <a:ext cx="0" cy="1676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5" name="Line 22"/>
            <p:cNvSpPr>
              <a:spLocks noChangeShapeType="1"/>
            </p:cNvSpPr>
            <p:nvPr/>
          </p:nvSpPr>
          <p:spPr bwMode="auto">
            <a:xfrm>
              <a:off x="5257800" y="4267200"/>
              <a:ext cx="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6" name="Line 23"/>
            <p:cNvSpPr>
              <a:spLocks noChangeShapeType="1"/>
            </p:cNvSpPr>
            <p:nvPr/>
          </p:nvSpPr>
          <p:spPr bwMode="auto">
            <a:xfrm>
              <a:off x="5334000" y="4267200"/>
              <a:ext cx="0" cy="762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7" name="Line 24"/>
            <p:cNvSpPr>
              <a:spLocks noChangeShapeType="1"/>
            </p:cNvSpPr>
            <p:nvPr/>
          </p:nvSpPr>
          <p:spPr bwMode="auto">
            <a:xfrm>
              <a:off x="5410200" y="4267200"/>
              <a:ext cx="14478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8" name="Line 25"/>
            <p:cNvSpPr>
              <a:spLocks noChangeShapeType="1"/>
            </p:cNvSpPr>
            <p:nvPr/>
          </p:nvSpPr>
          <p:spPr bwMode="auto">
            <a:xfrm>
              <a:off x="6858000" y="4267200"/>
              <a:ext cx="0" cy="1676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9" name="Line 26"/>
            <p:cNvSpPr>
              <a:spLocks noChangeShapeType="1"/>
            </p:cNvSpPr>
            <p:nvPr/>
          </p:nvSpPr>
          <p:spPr bwMode="auto">
            <a:xfrm>
              <a:off x="5334000" y="4267200"/>
              <a:ext cx="152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0" name="Line 27"/>
            <p:cNvSpPr>
              <a:spLocks noChangeShapeType="1"/>
            </p:cNvSpPr>
            <p:nvPr/>
          </p:nvSpPr>
          <p:spPr bwMode="auto">
            <a:xfrm>
              <a:off x="6096000" y="3429000"/>
              <a:ext cx="0" cy="838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1" name="Line 28"/>
            <p:cNvSpPr>
              <a:spLocks noChangeShapeType="1"/>
            </p:cNvSpPr>
            <p:nvPr/>
          </p:nvSpPr>
          <p:spPr bwMode="auto">
            <a:xfrm flipV="1">
              <a:off x="7772400" y="3429000"/>
              <a:ext cx="0" cy="2514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2" name="Line 29"/>
            <p:cNvSpPr>
              <a:spLocks noChangeShapeType="1"/>
            </p:cNvSpPr>
            <p:nvPr/>
          </p:nvSpPr>
          <p:spPr bwMode="auto">
            <a:xfrm>
              <a:off x="6096000" y="3429000"/>
              <a:ext cx="1676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3" name="Line 30"/>
            <p:cNvSpPr>
              <a:spLocks noChangeShapeType="1"/>
            </p:cNvSpPr>
            <p:nvPr/>
          </p:nvSpPr>
          <p:spPr bwMode="auto">
            <a:xfrm>
              <a:off x="6934200" y="2590800"/>
              <a:ext cx="0" cy="838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4" name="Line 31"/>
            <p:cNvSpPr>
              <a:spLocks noChangeShapeType="1"/>
            </p:cNvSpPr>
            <p:nvPr/>
          </p:nvSpPr>
          <p:spPr bwMode="auto">
            <a:xfrm flipV="1">
              <a:off x="9296400" y="2514600"/>
              <a:ext cx="0" cy="25908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5" name="Line 32"/>
            <p:cNvSpPr>
              <a:spLocks noChangeShapeType="1"/>
            </p:cNvSpPr>
            <p:nvPr/>
          </p:nvSpPr>
          <p:spPr bwMode="auto">
            <a:xfrm flipH="1">
              <a:off x="6934200" y="2514600"/>
              <a:ext cx="23622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6" name="Line 33"/>
            <p:cNvSpPr>
              <a:spLocks noChangeShapeType="1"/>
            </p:cNvSpPr>
            <p:nvPr/>
          </p:nvSpPr>
          <p:spPr bwMode="auto">
            <a:xfrm flipV="1">
              <a:off x="6934200" y="2514600"/>
              <a:ext cx="0" cy="228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7" name="Line 34"/>
            <p:cNvSpPr>
              <a:spLocks noChangeShapeType="1"/>
            </p:cNvSpPr>
            <p:nvPr/>
          </p:nvSpPr>
          <p:spPr bwMode="auto">
            <a:xfrm>
              <a:off x="8077200" y="16002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8" name="Line 35"/>
            <p:cNvSpPr>
              <a:spLocks noChangeShapeType="1"/>
            </p:cNvSpPr>
            <p:nvPr/>
          </p:nvSpPr>
          <p:spPr bwMode="auto">
            <a:xfrm flipH="1">
              <a:off x="3352800" y="1600200"/>
              <a:ext cx="4724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9" name="Line 36"/>
            <p:cNvSpPr>
              <a:spLocks noChangeShapeType="1"/>
            </p:cNvSpPr>
            <p:nvPr/>
          </p:nvSpPr>
          <p:spPr bwMode="auto">
            <a:xfrm flipV="1">
              <a:off x="3200400" y="1600200"/>
              <a:ext cx="0" cy="2667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0" name="Line 37"/>
            <p:cNvSpPr>
              <a:spLocks noChangeShapeType="1"/>
            </p:cNvSpPr>
            <p:nvPr/>
          </p:nvSpPr>
          <p:spPr bwMode="auto">
            <a:xfrm>
              <a:off x="3733800" y="1600200"/>
              <a:ext cx="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1" name="Line 38"/>
            <p:cNvSpPr>
              <a:spLocks noChangeShapeType="1"/>
            </p:cNvSpPr>
            <p:nvPr/>
          </p:nvSpPr>
          <p:spPr bwMode="auto">
            <a:xfrm flipH="1">
              <a:off x="3200400" y="1600200"/>
              <a:ext cx="3810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2" name="Line 39"/>
            <p:cNvSpPr>
              <a:spLocks noChangeShapeType="1"/>
            </p:cNvSpPr>
            <p:nvPr/>
          </p:nvSpPr>
          <p:spPr bwMode="auto">
            <a:xfrm flipV="1">
              <a:off x="5638800" y="1143000"/>
              <a:ext cx="0" cy="457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3" name="Line 41"/>
            <p:cNvSpPr>
              <a:spLocks noChangeShapeType="1"/>
            </p:cNvSpPr>
            <p:nvPr/>
          </p:nvSpPr>
          <p:spPr bwMode="auto">
            <a:xfrm>
              <a:off x="2057400" y="50292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grpSp>
      <p:sp>
        <p:nvSpPr>
          <p:cNvPr id="2" name="TextBox 1"/>
          <p:cNvSpPr txBox="1"/>
          <p:nvPr/>
        </p:nvSpPr>
        <p:spPr>
          <a:xfrm>
            <a:off x="7766169" y="4124499"/>
            <a:ext cx="3248525" cy="1200329"/>
          </a:xfrm>
          <a:prstGeom prst="rect">
            <a:avLst/>
          </a:prstGeom>
          <a:solidFill>
            <a:srgbClr val="FFFF00"/>
          </a:solidFill>
        </p:spPr>
        <p:txBody>
          <a:bodyPr wrap="square" rtlCol="0">
            <a:spAutoFit/>
          </a:bodyPr>
          <a:lstStyle/>
          <a:p>
            <a:r>
              <a:rPr lang="en-US" sz="2400" dirty="0" smtClean="0"/>
              <a:t>Hierarchical clustering generates a </a:t>
            </a:r>
            <a:r>
              <a:rPr lang="en-US" sz="2400" dirty="0" err="1" smtClean="0"/>
              <a:t>dendrogram</a:t>
            </a:r>
            <a:r>
              <a:rPr lang="en-US" sz="2400" dirty="0" smtClean="0"/>
              <a:t> (a hierarchy of clusters)</a:t>
            </a:r>
            <a:endParaRPr lang="en-US" sz="2400" dirty="0"/>
          </a:p>
        </p:txBody>
      </p:sp>
    </p:spTree>
    <p:extLst>
      <p:ext uri="{BB962C8B-B14F-4D97-AF65-F5344CB8AC3E}">
        <p14:creationId xmlns:p14="http://schemas.microsoft.com/office/powerpoint/2010/main" val="21133302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defTabSz="1219110"/>
            <a:r>
              <a:rPr lang="en-US" altLang="zh-CN" dirty="0" smtClean="0">
                <a:ea typeface="SimSun" panose="02010600030101010101" pitchFamily="2" charset="-122"/>
              </a:rPr>
              <a:t>Agglomerative Clustering Algorithm</a:t>
            </a:r>
            <a:endParaRPr lang="en-US" dirty="0">
              <a:solidFill>
                <a:prstClr val="black"/>
              </a:solidFill>
            </a:endParaRPr>
          </a:p>
        </p:txBody>
      </p:sp>
      <p:sp>
        <p:nvSpPr>
          <p:cNvPr id="3" name="Content Placeholder 2"/>
          <p:cNvSpPr>
            <a:spLocks noGrp="1"/>
          </p:cNvSpPr>
          <p:nvPr>
            <p:ph idx="1"/>
          </p:nvPr>
        </p:nvSpPr>
        <p:spPr>
          <a:xfrm>
            <a:off x="563482" y="1169770"/>
            <a:ext cx="9893883" cy="1754374"/>
          </a:xfrm>
        </p:spPr>
        <p:txBody>
          <a:bodyPr/>
          <a:lstStyle/>
          <a:p>
            <a:r>
              <a:rPr lang="en-US" altLang="zh-CN" sz="2400" dirty="0">
                <a:ea typeface="SimSun" panose="02010600030101010101" pitchFamily="2" charset="-122"/>
              </a:rPr>
              <a:t>AGNES (</a:t>
            </a:r>
            <a:r>
              <a:rPr lang="en-US" altLang="zh-CN" sz="2400" dirty="0" err="1" smtClean="0">
                <a:ea typeface="SimSun" panose="02010600030101010101" pitchFamily="2" charset="-122"/>
              </a:rPr>
              <a:t>AGglomerative</a:t>
            </a:r>
            <a:r>
              <a:rPr lang="en-US" altLang="zh-CN" sz="2400" dirty="0" smtClean="0">
                <a:ea typeface="SimSun" panose="02010600030101010101" pitchFamily="2" charset="-122"/>
              </a:rPr>
              <a:t> </a:t>
            </a:r>
            <a:r>
              <a:rPr lang="en-US" altLang="zh-CN" sz="2400" dirty="0" err="1" smtClean="0">
                <a:ea typeface="SimSun" panose="02010600030101010101" pitchFamily="2" charset="-122"/>
              </a:rPr>
              <a:t>NESting</a:t>
            </a:r>
            <a:r>
              <a:rPr lang="en-US" altLang="zh-CN" sz="2400" dirty="0" smtClean="0">
                <a:ea typeface="SimSun" panose="02010600030101010101" pitchFamily="2" charset="-122"/>
              </a:rPr>
              <a:t>) (Kaufmann </a:t>
            </a:r>
            <a:r>
              <a:rPr lang="en-US" altLang="zh-CN" sz="2400" dirty="0">
                <a:ea typeface="SimSun" panose="02010600030101010101" pitchFamily="2" charset="-122"/>
              </a:rPr>
              <a:t>and </a:t>
            </a:r>
            <a:r>
              <a:rPr lang="en-US" altLang="zh-CN" sz="2400" dirty="0" err="1" smtClean="0">
                <a:ea typeface="SimSun" panose="02010600030101010101" pitchFamily="2" charset="-122"/>
              </a:rPr>
              <a:t>Rousseeuw</a:t>
            </a:r>
            <a:r>
              <a:rPr lang="en-US" altLang="zh-CN" sz="2400" dirty="0" smtClean="0">
                <a:ea typeface="SimSun" panose="02010600030101010101" pitchFamily="2" charset="-122"/>
              </a:rPr>
              <a:t>, 1990)</a:t>
            </a:r>
          </a:p>
          <a:p>
            <a:pPr lvl="1"/>
            <a:r>
              <a:rPr lang="en-US" altLang="zh-CN" sz="2400" dirty="0" smtClean="0">
                <a:ea typeface="SimSun" panose="02010600030101010101" pitchFamily="2" charset="-122"/>
              </a:rPr>
              <a:t>Use </a:t>
            </a:r>
            <a:r>
              <a:rPr lang="en-US" altLang="zh-CN" sz="2400" dirty="0">
                <a:ea typeface="SimSun" panose="02010600030101010101" pitchFamily="2" charset="-122"/>
              </a:rPr>
              <a:t>the </a:t>
            </a:r>
            <a:r>
              <a:rPr lang="en-US" altLang="zh-CN" sz="2400" b="1" dirty="0">
                <a:ea typeface="SimSun" panose="02010600030101010101" pitchFamily="2" charset="-122"/>
              </a:rPr>
              <a:t>single-link</a:t>
            </a:r>
            <a:r>
              <a:rPr lang="en-US" altLang="zh-CN" sz="2400" dirty="0">
                <a:ea typeface="SimSun" panose="02010600030101010101" pitchFamily="2" charset="-122"/>
              </a:rPr>
              <a:t> method and the dissimilarity </a:t>
            </a:r>
            <a:r>
              <a:rPr lang="en-US" altLang="zh-CN" sz="2400" dirty="0" smtClean="0">
                <a:ea typeface="SimSun" panose="02010600030101010101" pitchFamily="2" charset="-122"/>
              </a:rPr>
              <a:t>matrix</a:t>
            </a:r>
          </a:p>
          <a:p>
            <a:pPr lvl="1"/>
            <a:r>
              <a:rPr lang="en-US" altLang="zh-CN" sz="2400" dirty="0" smtClean="0">
                <a:ea typeface="SimSun" panose="02010600030101010101" pitchFamily="2" charset="-122"/>
              </a:rPr>
              <a:t>Continuously merge </a:t>
            </a:r>
            <a:r>
              <a:rPr lang="en-US" altLang="zh-CN" sz="2400" dirty="0">
                <a:ea typeface="SimSun" panose="02010600030101010101" pitchFamily="2" charset="-122"/>
              </a:rPr>
              <a:t>nodes that have the least </a:t>
            </a:r>
            <a:r>
              <a:rPr lang="en-US" altLang="zh-CN" sz="2400" dirty="0" smtClean="0">
                <a:ea typeface="SimSun" panose="02010600030101010101" pitchFamily="2" charset="-122"/>
              </a:rPr>
              <a:t>dissimilarity</a:t>
            </a:r>
          </a:p>
          <a:p>
            <a:pPr lvl="1"/>
            <a:r>
              <a:rPr lang="en-US" altLang="zh-CN" sz="2400" dirty="0" smtClean="0">
                <a:ea typeface="SimSun" panose="02010600030101010101" pitchFamily="2" charset="-122"/>
              </a:rPr>
              <a:t>Eventually </a:t>
            </a:r>
            <a:r>
              <a:rPr lang="en-US" altLang="zh-CN" sz="2400" dirty="0">
                <a:ea typeface="SimSun" panose="02010600030101010101" pitchFamily="2" charset="-122"/>
              </a:rPr>
              <a:t>all nodes belong to the same cluster</a:t>
            </a:r>
          </a:p>
          <a:p>
            <a:pPr defTabSz="1219110">
              <a:lnSpc>
                <a:spcPct val="150000"/>
              </a:lnSpc>
            </a:pPr>
            <a:endParaRPr lang="en-US" dirty="0">
              <a:solidFill>
                <a:prstClr val="black"/>
              </a:solidFill>
            </a:endParaRPr>
          </a:p>
        </p:txBody>
      </p:sp>
      <p:grpSp>
        <p:nvGrpSpPr>
          <p:cNvPr id="23" name="Group 22"/>
          <p:cNvGrpSpPr/>
          <p:nvPr/>
        </p:nvGrpSpPr>
        <p:grpSpPr>
          <a:xfrm>
            <a:off x="938424" y="2971753"/>
            <a:ext cx="8229600" cy="2017713"/>
            <a:chOff x="938424" y="2971753"/>
            <a:chExt cx="8229600" cy="2017713"/>
          </a:xfrm>
        </p:grpSpPr>
        <p:grpSp>
          <p:nvGrpSpPr>
            <p:cNvPr id="4" name="Group 4"/>
            <p:cNvGrpSpPr>
              <a:grpSpLocks/>
            </p:cNvGrpSpPr>
            <p:nvPr/>
          </p:nvGrpSpPr>
          <p:grpSpPr bwMode="auto">
            <a:xfrm>
              <a:off x="938424" y="2971753"/>
              <a:ext cx="2209800" cy="2017713"/>
              <a:chOff x="384" y="2496"/>
              <a:chExt cx="1392" cy="1271"/>
            </a:xfrm>
          </p:grpSpPr>
          <p:graphicFrame>
            <p:nvGraphicFramePr>
              <p:cNvPr id="5" name="Object 1026"/>
              <p:cNvGraphicFramePr>
                <a:graphicFrameLocks noChangeAspect="1"/>
              </p:cNvGraphicFramePr>
              <p:nvPr/>
            </p:nvGraphicFramePr>
            <p:xfrm>
              <a:off x="384" y="2496"/>
              <a:ext cx="1392" cy="1271"/>
            </p:xfrm>
            <a:graphic>
              <a:graphicData uri="http://schemas.openxmlformats.org/presentationml/2006/ole">
                <mc:AlternateContent xmlns:mc="http://schemas.openxmlformats.org/markup-compatibility/2006">
                  <mc:Choice xmlns:v="urn:schemas-microsoft-com:vml" Requires="v">
                    <p:oleObj spid="_x0000_s9257" name="Worksheet" r:id="rId4" imgW="2200656" imgH="2076907" progId="Excel.Sheet.8">
                      <p:embed/>
                    </p:oleObj>
                  </mc:Choice>
                  <mc:Fallback>
                    <p:oleObj name="Worksheet" r:id="rId4" imgW="2200656" imgH="2076907"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Oval 6"/>
              <p:cNvSpPr>
                <a:spLocks noChangeArrowheads="1"/>
              </p:cNvSpPr>
              <p:nvPr/>
            </p:nvSpPr>
            <p:spPr bwMode="auto">
              <a:xfrm>
                <a:off x="816" y="2716"/>
                <a:ext cx="16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 name="Oval 7"/>
              <p:cNvSpPr>
                <a:spLocks noChangeArrowheads="1"/>
              </p:cNvSpPr>
              <p:nvPr/>
            </p:nvSpPr>
            <p:spPr bwMode="auto">
              <a:xfrm>
                <a:off x="816" y="3004"/>
                <a:ext cx="16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8" name="Oval 8"/>
              <p:cNvSpPr>
                <a:spLocks noChangeArrowheads="1"/>
              </p:cNvSpPr>
              <p:nvPr/>
            </p:nvSpPr>
            <p:spPr bwMode="auto">
              <a:xfrm>
                <a:off x="1392" y="3004"/>
                <a:ext cx="14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grpSp>
          <p:nvGrpSpPr>
            <p:cNvPr id="9" name="Group 9"/>
            <p:cNvGrpSpPr>
              <a:grpSpLocks/>
            </p:cNvGrpSpPr>
            <p:nvPr/>
          </p:nvGrpSpPr>
          <p:grpSpPr bwMode="auto">
            <a:xfrm>
              <a:off x="3910224" y="2971753"/>
              <a:ext cx="2209800" cy="2017713"/>
              <a:chOff x="1968" y="2496"/>
              <a:chExt cx="1392" cy="1271"/>
            </a:xfrm>
          </p:grpSpPr>
          <p:graphicFrame>
            <p:nvGraphicFramePr>
              <p:cNvPr id="10" name="Object 1025"/>
              <p:cNvGraphicFramePr>
                <a:graphicFrameLocks noChangeAspect="1"/>
              </p:cNvGraphicFramePr>
              <p:nvPr/>
            </p:nvGraphicFramePr>
            <p:xfrm>
              <a:off x="1968" y="2496"/>
              <a:ext cx="1392" cy="1271"/>
            </p:xfrm>
            <a:graphic>
              <a:graphicData uri="http://schemas.openxmlformats.org/presentationml/2006/ole">
                <mc:AlternateContent xmlns:mc="http://schemas.openxmlformats.org/markup-compatibility/2006">
                  <mc:Choice xmlns:v="urn:schemas-microsoft-com:vml" Requires="v">
                    <p:oleObj spid="_x0000_s9258" name="Worksheet" r:id="rId7" imgW="2200656" imgH="2076907" progId="Excel.Sheet.8">
                      <p:embed/>
                    </p:oleObj>
                  </mc:Choice>
                  <mc:Fallback>
                    <p:oleObj name="Worksheet" r:id="rId7" imgW="2200656" imgH="2076907"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8"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Oval 11"/>
              <p:cNvSpPr>
                <a:spLocks noChangeArrowheads="1"/>
              </p:cNvSpPr>
              <p:nvPr/>
            </p:nvSpPr>
            <p:spPr bwMode="auto">
              <a:xfrm>
                <a:off x="2736" y="3244"/>
                <a:ext cx="16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2" name="Oval 12"/>
              <p:cNvSpPr>
                <a:spLocks noChangeArrowheads="1"/>
              </p:cNvSpPr>
              <p:nvPr/>
            </p:nvSpPr>
            <p:spPr bwMode="auto">
              <a:xfrm>
                <a:off x="2256" y="2716"/>
                <a:ext cx="38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3" name="Oval 13"/>
              <p:cNvSpPr>
                <a:spLocks noChangeArrowheads="1"/>
              </p:cNvSpPr>
              <p:nvPr/>
            </p:nvSpPr>
            <p:spPr bwMode="auto">
              <a:xfrm>
                <a:off x="2352" y="2980"/>
                <a:ext cx="38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4" name="Oval 14"/>
              <p:cNvSpPr>
                <a:spLocks noChangeArrowheads="1"/>
              </p:cNvSpPr>
              <p:nvPr/>
            </p:nvSpPr>
            <p:spPr bwMode="auto">
              <a:xfrm>
                <a:off x="2832" y="3004"/>
                <a:ext cx="288"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grpSp>
          <p:nvGrpSpPr>
            <p:cNvPr id="15" name="Group 15"/>
            <p:cNvGrpSpPr>
              <a:grpSpLocks/>
            </p:cNvGrpSpPr>
            <p:nvPr/>
          </p:nvGrpSpPr>
          <p:grpSpPr bwMode="auto">
            <a:xfrm>
              <a:off x="6958224" y="2971753"/>
              <a:ext cx="2209800" cy="2017713"/>
              <a:chOff x="3552" y="2496"/>
              <a:chExt cx="1392" cy="1271"/>
            </a:xfrm>
          </p:grpSpPr>
          <p:graphicFrame>
            <p:nvGraphicFramePr>
              <p:cNvPr id="16" name="Object 1024"/>
              <p:cNvGraphicFramePr>
                <a:graphicFrameLocks noChangeAspect="1"/>
              </p:cNvGraphicFramePr>
              <p:nvPr/>
            </p:nvGraphicFramePr>
            <p:xfrm>
              <a:off x="3552" y="2496"/>
              <a:ext cx="1392" cy="1271"/>
            </p:xfrm>
            <a:graphic>
              <a:graphicData uri="http://schemas.openxmlformats.org/presentationml/2006/ole">
                <mc:AlternateContent xmlns:mc="http://schemas.openxmlformats.org/markup-compatibility/2006">
                  <mc:Choice xmlns:v="urn:schemas-microsoft-com:vml" Requires="v">
                    <p:oleObj spid="_x0000_s9259" name="Worksheet" r:id="rId9" imgW="2200656" imgH="2076907" progId="Excel.Sheet.8">
                      <p:embed/>
                    </p:oleObj>
                  </mc:Choice>
                  <mc:Fallback>
                    <p:oleObj name="Worksheet" r:id="rId9" imgW="2200656" imgH="2076907"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 name="Oval 17"/>
              <p:cNvSpPr>
                <a:spLocks noChangeArrowheads="1"/>
              </p:cNvSpPr>
              <p:nvPr/>
            </p:nvSpPr>
            <p:spPr bwMode="auto">
              <a:xfrm>
                <a:off x="3888" y="2836"/>
                <a:ext cx="38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8" name="Oval 18"/>
              <p:cNvSpPr>
                <a:spLocks noChangeArrowheads="1"/>
              </p:cNvSpPr>
              <p:nvPr/>
            </p:nvSpPr>
            <p:spPr bwMode="auto">
              <a:xfrm>
                <a:off x="4272" y="3100"/>
                <a:ext cx="480"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sp>
          <p:nvSpPr>
            <p:cNvPr id="19" name="Line 19"/>
            <p:cNvSpPr>
              <a:spLocks noChangeShapeType="1"/>
            </p:cNvSpPr>
            <p:nvPr/>
          </p:nvSpPr>
          <p:spPr bwMode="auto">
            <a:xfrm>
              <a:off x="3376824" y="3886152"/>
              <a:ext cx="304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defTabSz="914400" fontAlgn="base">
                <a:spcBef>
                  <a:spcPct val="0"/>
                </a:spcBef>
                <a:spcAft>
                  <a:spcPct val="0"/>
                </a:spcAft>
              </a:pPr>
              <a:endParaRPr lang="en-US" sz="1800">
                <a:solidFill>
                  <a:srgbClr val="000000"/>
                </a:solidFill>
              </a:endParaRPr>
            </a:p>
          </p:txBody>
        </p:sp>
        <p:sp>
          <p:nvSpPr>
            <p:cNvPr id="20" name="Line 20"/>
            <p:cNvSpPr>
              <a:spLocks noChangeShapeType="1"/>
            </p:cNvSpPr>
            <p:nvPr/>
          </p:nvSpPr>
          <p:spPr bwMode="auto">
            <a:xfrm>
              <a:off x="6348624" y="3809952"/>
              <a:ext cx="304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defTabSz="914400" fontAlgn="base">
                <a:spcBef>
                  <a:spcPct val="0"/>
                </a:spcBef>
                <a:spcAft>
                  <a:spcPct val="0"/>
                </a:spcAft>
              </a:pPr>
              <a:endParaRPr lang="en-US" sz="1800">
                <a:solidFill>
                  <a:srgbClr val="000000"/>
                </a:solidFill>
              </a:endParaRPr>
            </a:p>
          </p:txBody>
        </p:sp>
      </p:grpSp>
      <p:sp>
        <p:nvSpPr>
          <p:cNvPr id="21" name="Content Placeholder 2"/>
          <p:cNvSpPr txBox="1">
            <a:spLocks/>
          </p:cNvSpPr>
          <p:nvPr/>
        </p:nvSpPr>
        <p:spPr>
          <a:xfrm>
            <a:off x="563482" y="5012241"/>
            <a:ext cx="10834399" cy="1313215"/>
          </a:xfrm>
          <a:prstGeom prst="rect">
            <a:avLst/>
          </a:prstGeom>
        </p:spPr>
        <p:txBody>
          <a:bodyPr vert="horz" lIns="91438" tIns="45719" rIns="91438" bIns="45719" rtlCol="0">
            <a:noAutofit/>
          </a:bodyPr>
          <a:lstStyle>
            <a:lvl1pPr marL="285744" indent="-285744"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zh-CN" sz="2400" dirty="0" smtClean="0">
                <a:ea typeface="SimSun" panose="02010600030101010101" pitchFamily="2" charset="-122"/>
              </a:rPr>
              <a:t>Agglomerative clustering varies on different similarity measures among clusters</a:t>
            </a:r>
          </a:p>
          <a:p>
            <a:pPr lvl="2"/>
            <a:r>
              <a:rPr lang="en-US" altLang="zh-CN" sz="2400" dirty="0" smtClean="0">
                <a:ea typeface="SimSun" panose="02010600030101010101" pitchFamily="2" charset="-122"/>
              </a:rPr>
              <a:t>Single link (nearest neighbor)</a:t>
            </a:r>
          </a:p>
          <a:p>
            <a:pPr lvl="2"/>
            <a:r>
              <a:rPr lang="en-US" altLang="zh-CN" sz="2400" dirty="0" smtClean="0">
                <a:ea typeface="SimSun" panose="02010600030101010101" pitchFamily="2" charset="-122"/>
              </a:rPr>
              <a:t>Complete link (diameter)</a:t>
            </a:r>
            <a:endParaRPr lang="en-US" dirty="0">
              <a:solidFill>
                <a:prstClr val="black"/>
              </a:solidFill>
            </a:endParaRPr>
          </a:p>
        </p:txBody>
      </p:sp>
      <p:sp>
        <p:nvSpPr>
          <p:cNvPr id="22" name="Content Placeholder 2"/>
          <p:cNvSpPr txBox="1">
            <a:spLocks/>
          </p:cNvSpPr>
          <p:nvPr/>
        </p:nvSpPr>
        <p:spPr>
          <a:xfrm>
            <a:off x="5417985" y="5441264"/>
            <a:ext cx="5529494" cy="956278"/>
          </a:xfrm>
          <a:prstGeom prst="rect">
            <a:avLst/>
          </a:prstGeom>
        </p:spPr>
        <p:txBody>
          <a:bodyPr vert="horz" lIns="91438" tIns="45719" rIns="91438" bIns="45719" rtlCol="0">
            <a:noAutofit/>
          </a:bodyPr>
          <a:lstStyle>
            <a:lvl1pPr marL="285744" indent="-285744"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2"/>
            <a:r>
              <a:rPr lang="en-US" altLang="zh-CN" sz="2400" dirty="0" smtClean="0">
                <a:ea typeface="SimSun" panose="02010600030101010101" pitchFamily="2" charset="-122"/>
              </a:rPr>
              <a:t>Average link (group average)</a:t>
            </a:r>
          </a:p>
          <a:p>
            <a:pPr lvl="2"/>
            <a:r>
              <a:rPr lang="en-US" altLang="zh-CN" sz="2400" dirty="0" smtClean="0">
                <a:ea typeface="SimSun" panose="02010600030101010101" pitchFamily="2" charset="-122"/>
              </a:rPr>
              <a:t>Centroid link (centroid similarity)</a:t>
            </a:r>
            <a:endParaRPr lang="en-US" dirty="0">
              <a:solidFill>
                <a:prstClr val="black"/>
              </a:solidFill>
            </a:endParaRPr>
          </a:p>
        </p:txBody>
      </p:sp>
    </p:spTree>
    <p:extLst>
      <p:ext uri="{BB962C8B-B14F-4D97-AF65-F5344CB8AC3E}">
        <p14:creationId xmlns:p14="http://schemas.microsoft.com/office/powerpoint/2010/main" val="40476413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kern="0" dirty="0" smtClean="0"/>
              <a:t>Cluster </a:t>
            </a:r>
            <a:r>
              <a:rPr lang="en-US" altLang="en-US" kern="0" dirty="0"/>
              <a:t>Analysis: </a:t>
            </a:r>
            <a:r>
              <a:rPr lang="en-US" altLang="en-US" dirty="0" smtClean="0"/>
              <a:t>An Introduction</a:t>
            </a:r>
            <a:endParaRPr lang="en-US" dirty="0"/>
          </a:p>
        </p:txBody>
      </p:sp>
      <p:sp>
        <p:nvSpPr>
          <p:cNvPr id="3" name="Content Placeholder 2"/>
          <p:cNvSpPr>
            <a:spLocks noGrp="1"/>
          </p:cNvSpPr>
          <p:nvPr>
            <p:ph idx="1"/>
          </p:nvPr>
        </p:nvSpPr>
        <p:spPr>
          <a:xfrm>
            <a:off x="621999" y="886560"/>
            <a:ext cx="10131726" cy="5971439"/>
          </a:xfrm>
        </p:spPr>
        <p:txBody>
          <a:bodyPr/>
          <a:lstStyle/>
          <a:p>
            <a:pPr>
              <a:lnSpc>
                <a:spcPct val="200000"/>
              </a:lnSpc>
              <a:spcBef>
                <a:spcPts val="0"/>
              </a:spcBef>
            </a:pPr>
            <a:r>
              <a:rPr lang="en-US" altLang="en-US" dirty="0"/>
              <a:t> </a:t>
            </a:r>
            <a:r>
              <a:rPr lang="en-US" altLang="en-US" dirty="0" smtClean="0">
                <a:latin typeface="Calibri" pitchFamily="34" charset="0"/>
              </a:rPr>
              <a:t>What </a:t>
            </a:r>
            <a:r>
              <a:rPr lang="en-US" altLang="en-US" dirty="0">
                <a:latin typeface="Calibri" pitchFamily="34" charset="0"/>
              </a:rPr>
              <a:t>Is </a:t>
            </a:r>
            <a:r>
              <a:rPr lang="en-US" altLang="en-US" dirty="0" smtClean="0">
                <a:latin typeface="Calibri" pitchFamily="34" charset="0"/>
              </a:rPr>
              <a:t>Cluster Analysis?</a:t>
            </a:r>
            <a:r>
              <a:rPr lang="en-US" altLang="en-US" dirty="0">
                <a:latin typeface="Calibri" pitchFamily="34" charset="0"/>
              </a:rPr>
              <a:t>	</a:t>
            </a:r>
          </a:p>
          <a:p>
            <a:pPr>
              <a:lnSpc>
                <a:spcPct val="200000"/>
              </a:lnSpc>
              <a:spcBef>
                <a:spcPts val="0"/>
              </a:spcBef>
              <a:buClr>
                <a:srgbClr val="0000FF"/>
              </a:buClr>
              <a:tabLst>
                <a:tab pos="7658100" algn="l"/>
              </a:tabLst>
            </a:pPr>
            <a:r>
              <a:rPr lang="en-US" altLang="en-US" dirty="0" smtClean="0">
                <a:latin typeface="Calibri" pitchFamily="34" charset="0"/>
              </a:rPr>
              <a:t> </a:t>
            </a:r>
            <a:r>
              <a:rPr lang="en-US" altLang="en-US" dirty="0">
                <a:solidFill>
                  <a:prstClr val="black"/>
                </a:solidFill>
              </a:rPr>
              <a:t>Applications of Cluster </a:t>
            </a:r>
            <a:r>
              <a:rPr lang="en-US" altLang="en-US" dirty="0" smtClean="0">
                <a:solidFill>
                  <a:prstClr val="black"/>
                </a:solidFill>
              </a:rPr>
              <a:t>Analysis</a:t>
            </a:r>
          </a:p>
          <a:p>
            <a:pPr>
              <a:lnSpc>
                <a:spcPct val="200000"/>
              </a:lnSpc>
              <a:spcBef>
                <a:spcPts val="0"/>
              </a:spcBef>
              <a:buClr>
                <a:srgbClr val="0000FF"/>
              </a:buClr>
              <a:tabLst>
                <a:tab pos="7658100" algn="l"/>
              </a:tabLst>
            </a:pPr>
            <a:r>
              <a:rPr lang="en-US" altLang="en-US" dirty="0" smtClean="0">
                <a:solidFill>
                  <a:prstClr val="black"/>
                </a:solidFill>
              </a:rPr>
              <a:t> Cluster </a:t>
            </a:r>
            <a:r>
              <a:rPr lang="en-US" altLang="en-US" dirty="0">
                <a:solidFill>
                  <a:prstClr val="black"/>
                </a:solidFill>
              </a:rPr>
              <a:t>Analysis: Requirements and Challenges</a:t>
            </a:r>
            <a:endParaRPr lang="en-US" altLang="en-US" dirty="0"/>
          </a:p>
          <a:p>
            <a:pPr defTabSz="1219110">
              <a:lnSpc>
                <a:spcPct val="200000"/>
              </a:lnSpc>
              <a:spcBef>
                <a:spcPts val="0"/>
              </a:spcBef>
            </a:pPr>
            <a:r>
              <a:rPr lang="en-US" altLang="en-US" dirty="0" smtClean="0">
                <a:latin typeface="Calibri" pitchFamily="34" charset="0"/>
              </a:rPr>
              <a:t> </a:t>
            </a:r>
            <a:r>
              <a:rPr lang="en-US" altLang="en-US" dirty="0">
                <a:solidFill>
                  <a:prstClr val="black"/>
                </a:solidFill>
              </a:rPr>
              <a:t>Cluster Analysis: A Multi-Dimensional </a:t>
            </a:r>
            <a:r>
              <a:rPr lang="en-US" altLang="en-US" dirty="0" smtClean="0">
                <a:solidFill>
                  <a:prstClr val="black"/>
                </a:solidFill>
              </a:rPr>
              <a:t>Categorization</a:t>
            </a:r>
          </a:p>
          <a:p>
            <a:pPr defTabSz="1219110">
              <a:lnSpc>
                <a:spcPct val="200000"/>
              </a:lnSpc>
              <a:spcBef>
                <a:spcPts val="0"/>
              </a:spcBef>
            </a:pPr>
            <a:r>
              <a:rPr lang="en-US" altLang="en-US" dirty="0" smtClean="0">
                <a:solidFill>
                  <a:prstClr val="black"/>
                </a:solidFill>
              </a:rPr>
              <a:t> An </a:t>
            </a:r>
            <a:r>
              <a:rPr lang="en-US" altLang="en-US" dirty="0">
                <a:solidFill>
                  <a:prstClr val="black"/>
                </a:solidFill>
              </a:rPr>
              <a:t>Overview of Typical Clustering </a:t>
            </a:r>
            <a:r>
              <a:rPr lang="en-US" altLang="en-US" dirty="0" smtClean="0">
                <a:solidFill>
                  <a:prstClr val="black"/>
                </a:solidFill>
              </a:rPr>
              <a:t>Methodologies</a:t>
            </a:r>
          </a:p>
          <a:p>
            <a:pPr>
              <a:lnSpc>
                <a:spcPct val="200000"/>
              </a:lnSpc>
              <a:spcBef>
                <a:spcPts val="0"/>
              </a:spcBef>
            </a:pPr>
            <a:r>
              <a:rPr lang="en-US" dirty="0" smtClean="0"/>
              <a:t> An </a:t>
            </a:r>
            <a:r>
              <a:rPr lang="en-US" dirty="0"/>
              <a:t>Overview of Clustering Different Types of Data</a:t>
            </a:r>
          </a:p>
          <a:p>
            <a:pPr>
              <a:lnSpc>
                <a:spcPct val="200000"/>
              </a:lnSpc>
              <a:spcBef>
                <a:spcPts val="0"/>
              </a:spcBef>
            </a:pPr>
            <a:r>
              <a:rPr lang="en-US" dirty="0" smtClean="0"/>
              <a:t> An </a:t>
            </a:r>
            <a:r>
              <a:rPr lang="en-US" dirty="0"/>
              <a:t>Overview </a:t>
            </a:r>
            <a:r>
              <a:rPr lang="en-US" dirty="0" smtClean="0"/>
              <a:t>of </a:t>
            </a:r>
            <a:r>
              <a:rPr lang="en-US" dirty="0"/>
              <a:t>User Insights and </a:t>
            </a:r>
            <a:r>
              <a:rPr lang="en-US" dirty="0" smtClean="0"/>
              <a:t>Clustering</a:t>
            </a:r>
            <a:endParaRPr lang="en-US" dirty="0"/>
          </a:p>
        </p:txBody>
      </p:sp>
    </p:spTree>
    <p:extLst>
      <p:ext uri="{BB962C8B-B14F-4D97-AF65-F5344CB8AC3E}">
        <p14:creationId xmlns:p14="http://schemas.microsoft.com/office/powerpoint/2010/main" val="3573367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228600" y="381001"/>
            <a:ext cx="12621126" cy="554039"/>
          </a:xfrm>
        </p:spPr>
        <p:txBody>
          <a:bodyPr>
            <a:noAutofit/>
          </a:bodyPr>
          <a:lstStyle/>
          <a:p>
            <a:r>
              <a:rPr lang="en-US" altLang="zh-CN" sz="4000" dirty="0" smtClean="0">
                <a:ea typeface="SimSun" panose="02010600030101010101" pitchFamily="2" charset="-122"/>
                <a:cs typeface="Tahoma" panose="020B0604030504040204" pitchFamily="34" charset="0"/>
                <a:sym typeface="Symbol" panose="05050102010706020507" pitchFamily="18" charset="2"/>
              </a:rPr>
              <a:t>Single Link vs. Complete Link in Hierarchical Clustering</a:t>
            </a:r>
            <a:endParaRPr lang="en-US" altLang="en-US" sz="4000" dirty="0" smtClean="0"/>
          </a:p>
        </p:txBody>
      </p:sp>
      <p:sp>
        <p:nvSpPr>
          <p:cNvPr id="25604" name="Rectangle 3"/>
          <p:cNvSpPr>
            <a:spLocks noGrp="1" noChangeArrowheads="1"/>
          </p:cNvSpPr>
          <p:nvPr>
            <p:ph type="body" idx="1"/>
          </p:nvPr>
        </p:nvSpPr>
        <p:spPr>
          <a:xfrm>
            <a:off x="488899" y="1158503"/>
            <a:ext cx="8624090" cy="5495793"/>
          </a:xfrm>
        </p:spPr>
        <p:txBody>
          <a:bodyPr/>
          <a:lstStyle/>
          <a:p>
            <a:r>
              <a:rPr lang="en-US" altLang="zh-CN" sz="2400" dirty="0" smtClean="0">
                <a:ea typeface="SimSun" panose="02010600030101010101" pitchFamily="2" charset="-122"/>
                <a:cs typeface="Tahoma" panose="020B0604030504040204" pitchFamily="34" charset="0"/>
                <a:sym typeface="Symbol" panose="05050102010706020507" pitchFamily="18" charset="2"/>
              </a:rPr>
              <a:t>Single link (nearest neighbor)</a:t>
            </a:r>
          </a:p>
          <a:p>
            <a:pPr lvl="1"/>
            <a:r>
              <a:rPr lang="en-US" altLang="zh-CN" sz="2400" dirty="0" smtClean="0">
                <a:ea typeface="SimSun" panose="02010600030101010101" pitchFamily="2" charset="-122"/>
                <a:cs typeface="Tahoma" panose="020B0604030504040204" pitchFamily="34" charset="0"/>
                <a:sym typeface="Symbol" panose="05050102010706020507" pitchFamily="18" charset="2"/>
              </a:rPr>
              <a:t>The similarity between two clusters is the similarity between their most similar (nearest neighbor) members</a:t>
            </a:r>
          </a:p>
          <a:p>
            <a:pPr lvl="1"/>
            <a:r>
              <a:rPr lang="en-US" altLang="zh-CN" sz="2400" dirty="0" smtClean="0">
                <a:ea typeface="SimSun" panose="02010600030101010101" pitchFamily="2" charset="-122"/>
                <a:cs typeface="Tahoma" panose="020B0604030504040204" pitchFamily="34" charset="0"/>
                <a:sym typeface="Symbol" panose="05050102010706020507" pitchFamily="18" charset="2"/>
              </a:rPr>
              <a:t>Local similarity-based:  Emphasizing more on close regions, ignoring the overall structure of the cluster</a:t>
            </a:r>
          </a:p>
          <a:p>
            <a:pPr lvl="1"/>
            <a:r>
              <a:rPr lang="en-US" altLang="zh-CN" sz="2400" dirty="0" smtClean="0">
                <a:ea typeface="SimSun" panose="02010600030101010101" pitchFamily="2" charset="-122"/>
                <a:cs typeface="Tahoma" panose="020B0604030504040204" pitchFamily="34" charset="0"/>
                <a:sym typeface="Symbol" panose="05050102010706020507" pitchFamily="18" charset="2"/>
              </a:rPr>
              <a:t>Capable of clustering non-elliptical shaped group of objects</a:t>
            </a:r>
          </a:p>
          <a:p>
            <a:pPr lvl="1"/>
            <a:r>
              <a:rPr lang="en-US" altLang="zh-CN" sz="2400" dirty="0" smtClean="0">
                <a:ea typeface="SimSun" panose="02010600030101010101" pitchFamily="2" charset="-122"/>
                <a:cs typeface="Tahoma" panose="020B0604030504040204" pitchFamily="34" charset="0"/>
                <a:sym typeface="Symbol" panose="05050102010706020507" pitchFamily="18" charset="2"/>
              </a:rPr>
              <a:t>Sensitive to noise and outliers</a:t>
            </a:r>
            <a:endParaRPr lang="en-US" altLang="zh-CN" sz="2400" dirty="0">
              <a:ea typeface="SimSun" panose="02010600030101010101" pitchFamily="2" charset="-122"/>
              <a:cs typeface="Tahoma" panose="020B0604030504040204" pitchFamily="34" charset="0"/>
              <a:sym typeface="Symbol" panose="05050102010706020507" pitchFamily="18" charset="2"/>
            </a:endParaRPr>
          </a:p>
          <a:p>
            <a:r>
              <a:rPr lang="en-US" altLang="zh-CN" sz="2400" dirty="0">
                <a:ea typeface="SimSun" panose="02010600030101010101" pitchFamily="2" charset="-122"/>
                <a:cs typeface="Tahoma" panose="020B0604030504040204" pitchFamily="34" charset="0"/>
                <a:sym typeface="Symbol" panose="05050102010706020507" pitchFamily="18" charset="2"/>
              </a:rPr>
              <a:t>Complete </a:t>
            </a:r>
            <a:r>
              <a:rPr lang="en-US" altLang="zh-CN" sz="2400" dirty="0" smtClean="0">
                <a:ea typeface="SimSun" panose="02010600030101010101" pitchFamily="2" charset="-122"/>
                <a:cs typeface="Tahoma" panose="020B0604030504040204" pitchFamily="34" charset="0"/>
                <a:sym typeface="Symbol" panose="05050102010706020507" pitchFamily="18" charset="2"/>
              </a:rPr>
              <a:t>link (diameter)</a:t>
            </a:r>
          </a:p>
          <a:p>
            <a:pPr lvl="1"/>
            <a:r>
              <a:rPr lang="en-US" altLang="zh-CN" sz="2400" dirty="0" smtClean="0">
                <a:ea typeface="SimSun" panose="02010600030101010101" pitchFamily="2" charset="-122"/>
                <a:cs typeface="Tahoma" panose="020B0604030504040204" pitchFamily="34" charset="0"/>
                <a:sym typeface="Symbol" panose="05050102010706020507" pitchFamily="18" charset="2"/>
              </a:rPr>
              <a:t>The </a:t>
            </a:r>
            <a:r>
              <a:rPr lang="en-US" altLang="zh-CN" sz="2400" dirty="0">
                <a:ea typeface="SimSun" panose="02010600030101010101" pitchFamily="2" charset="-122"/>
                <a:cs typeface="Tahoma" panose="020B0604030504040204" pitchFamily="34" charset="0"/>
                <a:sym typeface="Symbol" panose="05050102010706020507" pitchFamily="18" charset="2"/>
              </a:rPr>
              <a:t>similarity between two clusters is the similarity between their most </a:t>
            </a:r>
            <a:r>
              <a:rPr lang="en-US" altLang="zh-CN" sz="2400" dirty="0" smtClean="0">
                <a:ea typeface="SimSun" panose="02010600030101010101" pitchFamily="2" charset="-122"/>
                <a:cs typeface="Tahoma" panose="020B0604030504040204" pitchFamily="34" charset="0"/>
                <a:sym typeface="Symbol" panose="05050102010706020507" pitchFamily="18" charset="2"/>
              </a:rPr>
              <a:t>dissimilar members </a:t>
            </a:r>
          </a:p>
          <a:p>
            <a:pPr lvl="1"/>
            <a:r>
              <a:rPr lang="en-US" altLang="zh-CN" sz="2400" dirty="0" smtClean="0">
                <a:ea typeface="SimSun" panose="02010600030101010101" pitchFamily="2" charset="-122"/>
                <a:cs typeface="Tahoma" panose="020B0604030504040204" pitchFamily="34" charset="0"/>
                <a:sym typeface="Symbol" panose="05050102010706020507" pitchFamily="18" charset="2"/>
              </a:rPr>
              <a:t>Merge two clusters to form one with the smallest diameter</a:t>
            </a:r>
          </a:p>
          <a:p>
            <a:pPr lvl="1"/>
            <a:r>
              <a:rPr lang="en-US" altLang="zh-CN" sz="2400" dirty="0" smtClean="0">
                <a:ea typeface="SimSun" panose="02010600030101010101" pitchFamily="2" charset="-122"/>
                <a:cs typeface="Tahoma" panose="020B0604030504040204" pitchFamily="34" charset="0"/>
                <a:sym typeface="Symbol" panose="05050102010706020507" pitchFamily="18" charset="2"/>
              </a:rPr>
              <a:t>Nonlocal in behavior, obtaining compact shaped clusters</a:t>
            </a:r>
            <a:endParaRPr lang="en-US" altLang="zh-CN" sz="2400" dirty="0">
              <a:ea typeface="SimSun" panose="02010600030101010101" pitchFamily="2" charset="-122"/>
              <a:cs typeface="Tahoma" panose="020B0604030504040204" pitchFamily="34" charset="0"/>
              <a:sym typeface="Symbol" panose="05050102010706020507" pitchFamily="18" charset="2"/>
            </a:endParaRPr>
          </a:p>
          <a:p>
            <a:pPr lvl="1"/>
            <a:r>
              <a:rPr lang="en-US" altLang="zh-CN" sz="2400" dirty="0">
                <a:ea typeface="SimSun" panose="02010600030101010101" pitchFamily="2" charset="-122"/>
                <a:cs typeface="Tahoma" panose="020B0604030504040204" pitchFamily="34" charset="0"/>
                <a:sym typeface="Symbol" panose="05050102010706020507" pitchFamily="18" charset="2"/>
              </a:rPr>
              <a:t>Sensitive to </a:t>
            </a:r>
            <a:r>
              <a:rPr lang="en-US" altLang="zh-CN" sz="2400" dirty="0" smtClean="0">
                <a:ea typeface="SimSun" panose="02010600030101010101" pitchFamily="2" charset="-122"/>
                <a:cs typeface="Tahoma" panose="020B0604030504040204" pitchFamily="34" charset="0"/>
                <a:sym typeface="Symbol" panose="05050102010706020507" pitchFamily="18" charset="2"/>
              </a:rPr>
              <a:t>outliers</a:t>
            </a:r>
            <a:endParaRPr lang="en-US" altLang="zh-CN" sz="2400" dirty="0">
              <a:ea typeface="SimSun" panose="02010600030101010101" pitchFamily="2" charset="-122"/>
              <a:cs typeface="Tahoma" panose="020B0604030504040204" pitchFamily="34" charset="0"/>
              <a:sym typeface="Symbol" panose="05050102010706020507" pitchFamily="18" charset="2"/>
            </a:endParaRPr>
          </a:p>
          <a:p>
            <a:pPr lvl="1"/>
            <a:endParaRPr lang="en-US" altLang="zh-CN" sz="2400" dirty="0">
              <a:ea typeface="SimSun" panose="02010600030101010101" pitchFamily="2" charset="-122"/>
              <a:cs typeface="Tahoma" panose="020B0604030504040204" pitchFamily="34" charset="0"/>
              <a:sym typeface="Symbol" panose="05050102010706020507" pitchFamily="18" charset="2"/>
            </a:endParaRPr>
          </a:p>
        </p:txBody>
      </p:sp>
      <p:grpSp>
        <p:nvGrpSpPr>
          <p:cNvPr id="2" name="Group 1"/>
          <p:cNvGrpSpPr/>
          <p:nvPr/>
        </p:nvGrpSpPr>
        <p:grpSpPr>
          <a:xfrm>
            <a:off x="9112989" y="1455718"/>
            <a:ext cx="2340561" cy="1066800"/>
            <a:chOff x="9112989" y="1455718"/>
            <a:chExt cx="2340561" cy="1066800"/>
          </a:xfrm>
        </p:grpSpPr>
        <p:grpSp>
          <p:nvGrpSpPr>
            <p:cNvPr id="4" name="Group 45"/>
            <p:cNvGrpSpPr>
              <a:grpSpLocks/>
            </p:cNvGrpSpPr>
            <p:nvPr/>
          </p:nvGrpSpPr>
          <p:grpSpPr bwMode="auto">
            <a:xfrm>
              <a:off x="9112989" y="1455718"/>
              <a:ext cx="914400" cy="1066800"/>
              <a:chOff x="6096000" y="152400"/>
              <a:chExt cx="914400" cy="1066800"/>
            </a:xfrm>
          </p:grpSpPr>
          <p:grpSp>
            <p:nvGrpSpPr>
              <p:cNvPr id="5" name="Group 38"/>
              <p:cNvGrpSpPr>
                <a:grpSpLocks/>
              </p:cNvGrpSpPr>
              <p:nvPr/>
            </p:nvGrpSpPr>
            <p:grpSpPr bwMode="auto">
              <a:xfrm>
                <a:off x="6096000" y="152400"/>
                <a:ext cx="914400" cy="1066800"/>
                <a:chOff x="6096000" y="152400"/>
                <a:chExt cx="914400" cy="1066800"/>
              </a:xfrm>
            </p:grpSpPr>
            <p:sp>
              <p:nvSpPr>
                <p:cNvPr id="7" name="Oval 6"/>
                <p:cNvSpPr/>
                <p:nvPr/>
              </p:nvSpPr>
              <p:spPr bwMode="auto">
                <a:xfrm>
                  <a:off x="6096000" y="152400"/>
                  <a:ext cx="914400" cy="10668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ctr"/>
                <a:lstStyle/>
                <a:p>
                  <a:pPr defTabSz="914400" fontAlgn="base">
                    <a:spcBef>
                      <a:spcPct val="0"/>
                    </a:spcBef>
                    <a:spcAft>
                      <a:spcPct val="0"/>
                    </a:spcAft>
                    <a:defRPr/>
                  </a:pPr>
                  <a:endParaRPr lang="zh-CN" altLang="zh-CN" sz="1800" b="1">
                    <a:solidFill>
                      <a:srgbClr val="000000"/>
                    </a:solidFill>
                    <a:effectLst>
                      <a:outerShdw blurRad="38100" dist="38100" dir="2700000" algn="tl">
                        <a:srgbClr val="C0C0C0"/>
                      </a:outerShdw>
                    </a:effectLst>
                  </a:endParaRPr>
                </a:p>
              </p:txBody>
            </p:sp>
            <p:sp>
              <p:nvSpPr>
                <p:cNvPr id="8" name="Oval 8"/>
                <p:cNvSpPr>
                  <a:spLocks noChangeArrowheads="1"/>
                </p:cNvSpPr>
                <p:nvPr/>
              </p:nvSpPr>
              <p:spPr bwMode="auto">
                <a:xfrm>
                  <a:off x="63246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9" name="Oval 9"/>
                <p:cNvSpPr>
                  <a:spLocks noChangeArrowheads="1"/>
                </p:cNvSpPr>
                <p:nvPr/>
              </p:nvSpPr>
              <p:spPr bwMode="auto">
                <a:xfrm>
                  <a:off x="64770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0" name="Oval 10"/>
                <p:cNvSpPr>
                  <a:spLocks noChangeArrowheads="1"/>
                </p:cNvSpPr>
                <p:nvPr/>
              </p:nvSpPr>
              <p:spPr bwMode="auto">
                <a:xfrm>
                  <a:off x="6629400" y="838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1" name="Oval 11"/>
                <p:cNvSpPr>
                  <a:spLocks noChangeArrowheads="1"/>
                </p:cNvSpPr>
                <p:nvPr/>
              </p:nvSpPr>
              <p:spPr bwMode="auto">
                <a:xfrm>
                  <a:off x="68580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2" name="Oval 12"/>
                <p:cNvSpPr>
                  <a:spLocks noChangeArrowheads="1"/>
                </p:cNvSpPr>
                <p:nvPr/>
              </p:nvSpPr>
              <p:spPr bwMode="auto">
                <a:xfrm>
                  <a:off x="61722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3" name="Oval 13"/>
                <p:cNvSpPr>
                  <a:spLocks noChangeArrowheads="1"/>
                </p:cNvSpPr>
                <p:nvPr/>
              </p:nvSpPr>
              <p:spPr bwMode="auto">
                <a:xfrm>
                  <a:off x="61722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4" name="Oval 14"/>
                <p:cNvSpPr>
                  <a:spLocks noChangeArrowheads="1"/>
                </p:cNvSpPr>
                <p:nvPr/>
              </p:nvSpPr>
              <p:spPr bwMode="auto">
                <a:xfrm>
                  <a:off x="66294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5" name="Oval 16"/>
                <p:cNvSpPr>
                  <a:spLocks noChangeArrowheads="1"/>
                </p:cNvSpPr>
                <p:nvPr/>
              </p:nvSpPr>
              <p:spPr bwMode="auto">
                <a:xfrm>
                  <a:off x="67818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6" name="Oval 17"/>
                <p:cNvSpPr>
                  <a:spLocks noChangeArrowheads="1"/>
                </p:cNvSpPr>
                <p:nvPr/>
              </p:nvSpPr>
              <p:spPr bwMode="auto">
                <a:xfrm>
                  <a:off x="64008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7" name="Oval 18"/>
                <p:cNvSpPr>
                  <a:spLocks noChangeArrowheads="1"/>
                </p:cNvSpPr>
                <p:nvPr/>
              </p:nvSpPr>
              <p:spPr bwMode="auto">
                <a:xfrm>
                  <a:off x="66294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8" name="Oval 33"/>
                <p:cNvSpPr>
                  <a:spLocks noChangeArrowheads="1"/>
                </p:cNvSpPr>
                <p:nvPr/>
              </p:nvSpPr>
              <p:spPr bwMode="auto">
                <a:xfrm>
                  <a:off x="6477000" y="1066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9" name="Oval 34"/>
                <p:cNvSpPr>
                  <a:spLocks noChangeArrowheads="1"/>
                </p:cNvSpPr>
                <p:nvPr/>
              </p:nvSpPr>
              <p:spPr bwMode="auto">
                <a:xfrm>
                  <a:off x="6477000" y="228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0" name="Oval 35"/>
                <p:cNvSpPr>
                  <a:spLocks noChangeArrowheads="1"/>
                </p:cNvSpPr>
                <p:nvPr/>
              </p:nvSpPr>
              <p:spPr bwMode="auto">
                <a:xfrm>
                  <a:off x="62484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 name="Oval 36"/>
                <p:cNvSpPr>
                  <a:spLocks noChangeArrowheads="1"/>
                </p:cNvSpPr>
                <p:nvPr/>
              </p:nvSpPr>
              <p:spPr bwMode="auto">
                <a:xfrm>
                  <a:off x="67818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sp>
            <p:nvSpPr>
              <p:cNvPr id="6" name="TextBox 43"/>
              <p:cNvSpPr txBox="1">
                <a:spLocks noChangeArrowheads="1"/>
              </p:cNvSpPr>
              <p:nvPr/>
            </p:nvSpPr>
            <p:spPr bwMode="auto">
              <a:xfrm flipH="1">
                <a:off x="6507481" y="533400"/>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000">
                    <a:solidFill>
                      <a:srgbClr val="000000"/>
                    </a:solidFill>
                    <a:ea typeface="SimSun" panose="02010600030101010101" pitchFamily="2" charset="-122"/>
                  </a:rPr>
                  <a:t>X</a:t>
                </a:r>
              </a:p>
            </p:txBody>
          </p:sp>
        </p:grpSp>
        <p:grpSp>
          <p:nvGrpSpPr>
            <p:cNvPr id="22" name="Group 46"/>
            <p:cNvGrpSpPr>
              <a:grpSpLocks/>
            </p:cNvGrpSpPr>
            <p:nvPr/>
          </p:nvGrpSpPr>
          <p:grpSpPr bwMode="auto">
            <a:xfrm>
              <a:off x="10386750" y="1684318"/>
              <a:ext cx="1066800" cy="838200"/>
              <a:chOff x="7924800" y="304800"/>
              <a:chExt cx="1066800" cy="838200"/>
            </a:xfrm>
          </p:grpSpPr>
          <p:grpSp>
            <p:nvGrpSpPr>
              <p:cNvPr id="23" name="Group 39"/>
              <p:cNvGrpSpPr>
                <a:grpSpLocks/>
              </p:cNvGrpSpPr>
              <p:nvPr/>
            </p:nvGrpSpPr>
            <p:grpSpPr bwMode="auto">
              <a:xfrm>
                <a:off x="7924800" y="304800"/>
                <a:ext cx="1066800" cy="838200"/>
                <a:chOff x="7924800" y="304800"/>
                <a:chExt cx="1066800" cy="838200"/>
              </a:xfrm>
            </p:grpSpPr>
            <p:sp>
              <p:nvSpPr>
                <p:cNvPr id="25" name="Oval 24"/>
                <p:cNvSpPr/>
                <p:nvPr/>
              </p:nvSpPr>
              <p:spPr bwMode="auto">
                <a:xfrm>
                  <a:off x="7924800" y="304800"/>
                  <a:ext cx="1066800" cy="838200"/>
                </a:xfrm>
                <a:prstGeom prst="ellipse">
                  <a:avLst/>
                </a:prstGeom>
                <a:ln>
                  <a:solidFill>
                    <a:schemeClr val="tx2">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wrap="none" anchor="ctr"/>
                <a:lstStyle/>
                <a:p>
                  <a:pPr defTabSz="914400" fontAlgn="base">
                    <a:spcBef>
                      <a:spcPct val="0"/>
                    </a:spcBef>
                    <a:spcAft>
                      <a:spcPct val="0"/>
                    </a:spcAft>
                    <a:defRPr/>
                  </a:pPr>
                  <a:endParaRPr lang="zh-CN" altLang="zh-CN" sz="1800" b="1">
                    <a:solidFill>
                      <a:srgbClr val="000000"/>
                    </a:solidFill>
                    <a:effectLst>
                      <a:outerShdw blurRad="38100" dist="38100" dir="2700000" algn="tl">
                        <a:srgbClr val="C0C0C0"/>
                      </a:outerShdw>
                    </a:effectLst>
                  </a:endParaRPr>
                </a:p>
              </p:txBody>
            </p:sp>
            <p:sp>
              <p:nvSpPr>
                <p:cNvPr id="26" name="Oval 15"/>
                <p:cNvSpPr>
                  <a:spLocks noChangeArrowheads="1"/>
                </p:cNvSpPr>
                <p:nvPr/>
              </p:nvSpPr>
              <p:spPr bwMode="auto">
                <a:xfrm>
                  <a:off x="83058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7" name="Oval 19"/>
                <p:cNvSpPr>
                  <a:spLocks noChangeArrowheads="1"/>
                </p:cNvSpPr>
                <p:nvPr/>
              </p:nvSpPr>
              <p:spPr bwMode="auto">
                <a:xfrm>
                  <a:off x="84582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8" name="Oval 20"/>
                <p:cNvSpPr>
                  <a:spLocks noChangeArrowheads="1"/>
                </p:cNvSpPr>
                <p:nvPr/>
              </p:nvSpPr>
              <p:spPr bwMode="auto">
                <a:xfrm>
                  <a:off x="86106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9" name="Oval 21"/>
                <p:cNvSpPr>
                  <a:spLocks noChangeArrowheads="1"/>
                </p:cNvSpPr>
                <p:nvPr/>
              </p:nvSpPr>
              <p:spPr bwMode="auto">
                <a:xfrm>
                  <a:off x="8458200" y="762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0" name="Oval 22"/>
                <p:cNvSpPr>
                  <a:spLocks noChangeArrowheads="1"/>
                </p:cNvSpPr>
                <p:nvPr/>
              </p:nvSpPr>
              <p:spPr bwMode="auto">
                <a:xfrm>
                  <a:off x="86106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1" name="Oval 23"/>
                <p:cNvSpPr>
                  <a:spLocks noChangeArrowheads="1"/>
                </p:cNvSpPr>
                <p:nvPr/>
              </p:nvSpPr>
              <p:spPr bwMode="auto">
                <a:xfrm>
                  <a:off x="81534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2" name="Oval 24"/>
                <p:cNvSpPr>
                  <a:spLocks noChangeArrowheads="1"/>
                </p:cNvSpPr>
                <p:nvPr/>
              </p:nvSpPr>
              <p:spPr bwMode="auto">
                <a:xfrm>
                  <a:off x="83058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3" name="Oval 25"/>
                <p:cNvSpPr>
                  <a:spLocks noChangeArrowheads="1"/>
                </p:cNvSpPr>
                <p:nvPr/>
              </p:nvSpPr>
              <p:spPr bwMode="auto">
                <a:xfrm>
                  <a:off x="80010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4" name="Oval 26"/>
                <p:cNvSpPr>
                  <a:spLocks noChangeArrowheads="1"/>
                </p:cNvSpPr>
                <p:nvPr/>
              </p:nvSpPr>
              <p:spPr bwMode="auto">
                <a:xfrm>
                  <a:off x="84582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b="1">
                    <a:solidFill>
                      <a:srgbClr val="0000FF"/>
                    </a:solidFill>
                    <a:ea typeface="SimSun" panose="02010600030101010101" pitchFamily="2" charset="-122"/>
                  </a:endParaRPr>
                </a:p>
              </p:txBody>
            </p:sp>
            <p:sp>
              <p:nvSpPr>
                <p:cNvPr id="35" name="Oval 27"/>
                <p:cNvSpPr>
                  <a:spLocks noChangeArrowheads="1"/>
                </p:cNvSpPr>
                <p:nvPr/>
              </p:nvSpPr>
              <p:spPr bwMode="auto">
                <a:xfrm>
                  <a:off x="81534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6" name="Oval 28"/>
                <p:cNvSpPr>
                  <a:spLocks noChangeArrowheads="1"/>
                </p:cNvSpPr>
                <p:nvPr/>
              </p:nvSpPr>
              <p:spPr bwMode="auto">
                <a:xfrm>
                  <a:off x="83058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7" name="Oval 29"/>
                <p:cNvSpPr>
                  <a:spLocks noChangeArrowheads="1"/>
                </p:cNvSpPr>
                <p:nvPr/>
              </p:nvSpPr>
              <p:spPr bwMode="auto">
                <a:xfrm>
                  <a:off x="86106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8" name="Oval 30"/>
                <p:cNvSpPr>
                  <a:spLocks noChangeArrowheads="1"/>
                </p:cNvSpPr>
                <p:nvPr/>
              </p:nvSpPr>
              <p:spPr bwMode="auto">
                <a:xfrm>
                  <a:off x="87630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9" name="Oval 31"/>
                <p:cNvSpPr>
                  <a:spLocks noChangeArrowheads="1"/>
                </p:cNvSpPr>
                <p:nvPr/>
              </p:nvSpPr>
              <p:spPr bwMode="auto">
                <a:xfrm>
                  <a:off x="88392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40" name="Oval 32"/>
                <p:cNvSpPr>
                  <a:spLocks noChangeArrowheads="1"/>
                </p:cNvSpPr>
                <p:nvPr/>
              </p:nvSpPr>
              <p:spPr bwMode="auto">
                <a:xfrm>
                  <a:off x="86868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41" name="Oval 37"/>
                <p:cNvSpPr>
                  <a:spLocks noChangeArrowheads="1"/>
                </p:cNvSpPr>
                <p:nvPr/>
              </p:nvSpPr>
              <p:spPr bwMode="auto">
                <a:xfrm>
                  <a:off x="8229600" y="990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grpSp>
          <p:sp>
            <p:nvSpPr>
              <p:cNvPr id="24" name="TextBox 44"/>
              <p:cNvSpPr txBox="1">
                <a:spLocks noChangeArrowheads="1"/>
              </p:cNvSpPr>
              <p:nvPr/>
            </p:nvSpPr>
            <p:spPr bwMode="auto">
              <a:xfrm flipH="1">
                <a:off x="8458200" y="591979"/>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000">
                    <a:solidFill>
                      <a:srgbClr val="000000"/>
                    </a:solidFill>
                    <a:ea typeface="SimSun" panose="02010600030101010101" pitchFamily="2" charset="-122"/>
                  </a:rPr>
                  <a:t>X</a:t>
                </a:r>
              </a:p>
            </p:txBody>
          </p:sp>
        </p:grpSp>
      </p:grpSp>
      <p:cxnSp>
        <p:nvCxnSpPr>
          <p:cNvPr id="42" name="Straight Connector 41"/>
          <p:cNvCxnSpPr>
            <a:stCxn id="11" idx="6"/>
            <a:endCxn id="33" idx="7"/>
          </p:cNvCxnSpPr>
          <p:nvPr/>
        </p:nvCxnSpPr>
        <p:spPr>
          <a:xfrm flipV="1">
            <a:off x="9951189" y="1924077"/>
            <a:ext cx="576802" cy="26941"/>
          </a:xfrm>
          <a:prstGeom prst="line">
            <a:avLst/>
          </a:prstGeom>
          <a:effectLst/>
        </p:spPr>
        <p:style>
          <a:lnRef idx="3">
            <a:schemeClr val="accent2"/>
          </a:lnRef>
          <a:fillRef idx="0">
            <a:schemeClr val="accent2"/>
          </a:fillRef>
          <a:effectRef idx="2">
            <a:schemeClr val="accent2"/>
          </a:effectRef>
          <a:fontRef idx="minor">
            <a:schemeClr val="tx1"/>
          </a:fontRef>
        </p:style>
      </p:cxnSp>
      <p:grpSp>
        <p:nvGrpSpPr>
          <p:cNvPr id="25609" name="Group 25608"/>
          <p:cNvGrpSpPr/>
          <p:nvPr/>
        </p:nvGrpSpPr>
        <p:grpSpPr>
          <a:xfrm>
            <a:off x="9176366" y="4170418"/>
            <a:ext cx="2340561" cy="1066800"/>
            <a:chOff x="9163261" y="3979918"/>
            <a:chExt cx="2340561" cy="1066800"/>
          </a:xfrm>
        </p:grpSpPr>
        <p:grpSp>
          <p:nvGrpSpPr>
            <p:cNvPr id="43" name="Group 42"/>
            <p:cNvGrpSpPr/>
            <p:nvPr/>
          </p:nvGrpSpPr>
          <p:grpSpPr>
            <a:xfrm>
              <a:off x="9163261" y="3979918"/>
              <a:ext cx="2340561" cy="1066800"/>
              <a:chOff x="9112989" y="1455718"/>
              <a:chExt cx="2340561" cy="1066800"/>
            </a:xfrm>
          </p:grpSpPr>
          <p:grpSp>
            <p:nvGrpSpPr>
              <p:cNvPr id="44" name="Group 45"/>
              <p:cNvGrpSpPr>
                <a:grpSpLocks/>
              </p:cNvGrpSpPr>
              <p:nvPr/>
            </p:nvGrpSpPr>
            <p:grpSpPr bwMode="auto">
              <a:xfrm>
                <a:off x="9112989" y="1455718"/>
                <a:ext cx="914400" cy="1066800"/>
                <a:chOff x="6096000" y="152400"/>
                <a:chExt cx="914400" cy="1066800"/>
              </a:xfrm>
            </p:grpSpPr>
            <p:grpSp>
              <p:nvGrpSpPr>
                <p:cNvPr id="65" name="Group 38"/>
                <p:cNvGrpSpPr>
                  <a:grpSpLocks/>
                </p:cNvGrpSpPr>
                <p:nvPr/>
              </p:nvGrpSpPr>
              <p:grpSpPr bwMode="auto">
                <a:xfrm>
                  <a:off x="6096000" y="152400"/>
                  <a:ext cx="914400" cy="1066800"/>
                  <a:chOff x="6096000" y="152400"/>
                  <a:chExt cx="914400" cy="1066800"/>
                </a:xfrm>
              </p:grpSpPr>
              <p:sp>
                <p:nvSpPr>
                  <p:cNvPr id="67" name="Oval 66"/>
                  <p:cNvSpPr/>
                  <p:nvPr/>
                </p:nvSpPr>
                <p:spPr bwMode="auto">
                  <a:xfrm>
                    <a:off x="6096000" y="152400"/>
                    <a:ext cx="914400" cy="10668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ctr"/>
                  <a:lstStyle/>
                  <a:p>
                    <a:pPr defTabSz="914400" fontAlgn="base">
                      <a:spcBef>
                        <a:spcPct val="0"/>
                      </a:spcBef>
                      <a:spcAft>
                        <a:spcPct val="0"/>
                      </a:spcAft>
                      <a:defRPr/>
                    </a:pPr>
                    <a:endParaRPr lang="zh-CN" altLang="zh-CN" sz="1800" b="1">
                      <a:solidFill>
                        <a:srgbClr val="000000"/>
                      </a:solidFill>
                      <a:effectLst>
                        <a:outerShdw blurRad="38100" dist="38100" dir="2700000" algn="tl">
                          <a:srgbClr val="C0C0C0"/>
                        </a:outerShdw>
                      </a:effectLst>
                    </a:endParaRPr>
                  </a:p>
                </p:txBody>
              </p:sp>
              <p:sp>
                <p:nvSpPr>
                  <p:cNvPr id="68" name="Oval 8"/>
                  <p:cNvSpPr>
                    <a:spLocks noChangeArrowheads="1"/>
                  </p:cNvSpPr>
                  <p:nvPr/>
                </p:nvSpPr>
                <p:spPr bwMode="auto">
                  <a:xfrm>
                    <a:off x="63246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9" name="Oval 9"/>
                  <p:cNvSpPr>
                    <a:spLocks noChangeArrowheads="1"/>
                  </p:cNvSpPr>
                  <p:nvPr/>
                </p:nvSpPr>
                <p:spPr bwMode="auto">
                  <a:xfrm>
                    <a:off x="64770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0" name="Oval 10"/>
                  <p:cNvSpPr>
                    <a:spLocks noChangeArrowheads="1"/>
                  </p:cNvSpPr>
                  <p:nvPr/>
                </p:nvSpPr>
                <p:spPr bwMode="auto">
                  <a:xfrm>
                    <a:off x="6629400" y="838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1" name="Oval 11"/>
                  <p:cNvSpPr>
                    <a:spLocks noChangeArrowheads="1"/>
                  </p:cNvSpPr>
                  <p:nvPr/>
                </p:nvSpPr>
                <p:spPr bwMode="auto">
                  <a:xfrm>
                    <a:off x="68580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2" name="Oval 12"/>
                  <p:cNvSpPr>
                    <a:spLocks noChangeArrowheads="1"/>
                  </p:cNvSpPr>
                  <p:nvPr/>
                </p:nvSpPr>
                <p:spPr bwMode="auto">
                  <a:xfrm>
                    <a:off x="61722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3" name="Oval 13"/>
                  <p:cNvSpPr>
                    <a:spLocks noChangeArrowheads="1"/>
                  </p:cNvSpPr>
                  <p:nvPr/>
                </p:nvSpPr>
                <p:spPr bwMode="auto">
                  <a:xfrm>
                    <a:off x="61722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4" name="Oval 14"/>
                  <p:cNvSpPr>
                    <a:spLocks noChangeArrowheads="1"/>
                  </p:cNvSpPr>
                  <p:nvPr/>
                </p:nvSpPr>
                <p:spPr bwMode="auto">
                  <a:xfrm>
                    <a:off x="66294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5" name="Oval 16"/>
                  <p:cNvSpPr>
                    <a:spLocks noChangeArrowheads="1"/>
                  </p:cNvSpPr>
                  <p:nvPr/>
                </p:nvSpPr>
                <p:spPr bwMode="auto">
                  <a:xfrm>
                    <a:off x="67818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6" name="Oval 17"/>
                  <p:cNvSpPr>
                    <a:spLocks noChangeArrowheads="1"/>
                  </p:cNvSpPr>
                  <p:nvPr/>
                </p:nvSpPr>
                <p:spPr bwMode="auto">
                  <a:xfrm>
                    <a:off x="64008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7" name="Oval 18"/>
                  <p:cNvSpPr>
                    <a:spLocks noChangeArrowheads="1"/>
                  </p:cNvSpPr>
                  <p:nvPr/>
                </p:nvSpPr>
                <p:spPr bwMode="auto">
                  <a:xfrm>
                    <a:off x="66294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8" name="Oval 33"/>
                  <p:cNvSpPr>
                    <a:spLocks noChangeArrowheads="1"/>
                  </p:cNvSpPr>
                  <p:nvPr/>
                </p:nvSpPr>
                <p:spPr bwMode="auto">
                  <a:xfrm>
                    <a:off x="6477000" y="1066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9" name="Oval 34"/>
                  <p:cNvSpPr>
                    <a:spLocks noChangeArrowheads="1"/>
                  </p:cNvSpPr>
                  <p:nvPr/>
                </p:nvSpPr>
                <p:spPr bwMode="auto">
                  <a:xfrm>
                    <a:off x="6477000" y="228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80" name="Oval 35"/>
                  <p:cNvSpPr>
                    <a:spLocks noChangeArrowheads="1"/>
                  </p:cNvSpPr>
                  <p:nvPr/>
                </p:nvSpPr>
                <p:spPr bwMode="auto">
                  <a:xfrm>
                    <a:off x="62484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81" name="Oval 36"/>
                  <p:cNvSpPr>
                    <a:spLocks noChangeArrowheads="1"/>
                  </p:cNvSpPr>
                  <p:nvPr/>
                </p:nvSpPr>
                <p:spPr bwMode="auto">
                  <a:xfrm>
                    <a:off x="67818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sp>
              <p:nvSpPr>
                <p:cNvPr id="66" name="TextBox 43"/>
                <p:cNvSpPr txBox="1">
                  <a:spLocks noChangeArrowheads="1"/>
                </p:cNvSpPr>
                <p:nvPr/>
              </p:nvSpPr>
              <p:spPr bwMode="auto">
                <a:xfrm flipH="1">
                  <a:off x="6507481" y="533400"/>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000">
                      <a:solidFill>
                        <a:srgbClr val="000000"/>
                      </a:solidFill>
                      <a:ea typeface="SimSun" panose="02010600030101010101" pitchFamily="2" charset="-122"/>
                    </a:rPr>
                    <a:t>X</a:t>
                  </a:r>
                </a:p>
              </p:txBody>
            </p:sp>
          </p:grpSp>
          <p:grpSp>
            <p:nvGrpSpPr>
              <p:cNvPr id="45" name="Group 46"/>
              <p:cNvGrpSpPr>
                <a:grpSpLocks/>
              </p:cNvGrpSpPr>
              <p:nvPr/>
            </p:nvGrpSpPr>
            <p:grpSpPr bwMode="auto">
              <a:xfrm>
                <a:off x="10386750" y="1684318"/>
                <a:ext cx="1066800" cy="838200"/>
                <a:chOff x="7924800" y="304800"/>
                <a:chExt cx="1066800" cy="838200"/>
              </a:xfrm>
            </p:grpSpPr>
            <p:grpSp>
              <p:nvGrpSpPr>
                <p:cNvPr id="46" name="Group 39"/>
                <p:cNvGrpSpPr>
                  <a:grpSpLocks/>
                </p:cNvGrpSpPr>
                <p:nvPr/>
              </p:nvGrpSpPr>
              <p:grpSpPr bwMode="auto">
                <a:xfrm>
                  <a:off x="7924800" y="304800"/>
                  <a:ext cx="1066800" cy="838200"/>
                  <a:chOff x="7924800" y="304800"/>
                  <a:chExt cx="1066800" cy="838200"/>
                </a:xfrm>
              </p:grpSpPr>
              <p:sp>
                <p:nvSpPr>
                  <p:cNvPr id="48" name="Oval 47"/>
                  <p:cNvSpPr/>
                  <p:nvPr/>
                </p:nvSpPr>
                <p:spPr bwMode="auto">
                  <a:xfrm>
                    <a:off x="7924800" y="304800"/>
                    <a:ext cx="1066800" cy="838200"/>
                  </a:xfrm>
                  <a:prstGeom prst="ellipse">
                    <a:avLst/>
                  </a:prstGeom>
                  <a:ln>
                    <a:solidFill>
                      <a:schemeClr val="tx2">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wrap="none" anchor="ctr"/>
                  <a:lstStyle/>
                  <a:p>
                    <a:pPr defTabSz="914400" fontAlgn="base">
                      <a:spcBef>
                        <a:spcPct val="0"/>
                      </a:spcBef>
                      <a:spcAft>
                        <a:spcPct val="0"/>
                      </a:spcAft>
                      <a:defRPr/>
                    </a:pPr>
                    <a:endParaRPr lang="zh-CN" altLang="zh-CN" sz="1800" b="1">
                      <a:solidFill>
                        <a:srgbClr val="000000"/>
                      </a:solidFill>
                      <a:effectLst>
                        <a:outerShdw blurRad="38100" dist="38100" dir="2700000" algn="tl">
                          <a:srgbClr val="C0C0C0"/>
                        </a:outerShdw>
                      </a:effectLst>
                    </a:endParaRPr>
                  </a:p>
                </p:txBody>
              </p:sp>
              <p:sp>
                <p:nvSpPr>
                  <p:cNvPr id="49" name="Oval 15"/>
                  <p:cNvSpPr>
                    <a:spLocks noChangeArrowheads="1"/>
                  </p:cNvSpPr>
                  <p:nvPr/>
                </p:nvSpPr>
                <p:spPr bwMode="auto">
                  <a:xfrm>
                    <a:off x="83058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0" name="Oval 19"/>
                  <p:cNvSpPr>
                    <a:spLocks noChangeArrowheads="1"/>
                  </p:cNvSpPr>
                  <p:nvPr/>
                </p:nvSpPr>
                <p:spPr bwMode="auto">
                  <a:xfrm>
                    <a:off x="84582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1" name="Oval 20"/>
                  <p:cNvSpPr>
                    <a:spLocks noChangeArrowheads="1"/>
                  </p:cNvSpPr>
                  <p:nvPr/>
                </p:nvSpPr>
                <p:spPr bwMode="auto">
                  <a:xfrm>
                    <a:off x="86106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2" name="Oval 21"/>
                  <p:cNvSpPr>
                    <a:spLocks noChangeArrowheads="1"/>
                  </p:cNvSpPr>
                  <p:nvPr/>
                </p:nvSpPr>
                <p:spPr bwMode="auto">
                  <a:xfrm>
                    <a:off x="8458200" y="762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3" name="Oval 22"/>
                  <p:cNvSpPr>
                    <a:spLocks noChangeArrowheads="1"/>
                  </p:cNvSpPr>
                  <p:nvPr/>
                </p:nvSpPr>
                <p:spPr bwMode="auto">
                  <a:xfrm>
                    <a:off x="86106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4" name="Oval 23"/>
                  <p:cNvSpPr>
                    <a:spLocks noChangeArrowheads="1"/>
                  </p:cNvSpPr>
                  <p:nvPr/>
                </p:nvSpPr>
                <p:spPr bwMode="auto">
                  <a:xfrm>
                    <a:off x="81534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5" name="Oval 24"/>
                  <p:cNvSpPr>
                    <a:spLocks noChangeArrowheads="1"/>
                  </p:cNvSpPr>
                  <p:nvPr/>
                </p:nvSpPr>
                <p:spPr bwMode="auto">
                  <a:xfrm>
                    <a:off x="83058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6" name="Oval 25"/>
                  <p:cNvSpPr>
                    <a:spLocks noChangeArrowheads="1"/>
                  </p:cNvSpPr>
                  <p:nvPr/>
                </p:nvSpPr>
                <p:spPr bwMode="auto">
                  <a:xfrm>
                    <a:off x="80010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7" name="Oval 26"/>
                  <p:cNvSpPr>
                    <a:spLocks noChangeArrowheads="1"/>
                  </p:cNvSpPr>
                  <p:nvPr/>
                </p:nvSpPr>
                <p:spPr bwMode="auto">
                  <a:xfrm>
                    <a:off x="84582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b="1">
                      <a:solidFill>
                        <a:srgbClr val="0000FF"/>
                      </a:solidFill>
                      <a:ea typeface="SimSun" panose="02010600030101010101" pitchFamily="2" charset="-122"/>
                    </a:endParaRPr>
                  </a:p>
                </p:txBody>
              </p:sp>
              <p:sp>
                <p:nvSpPr>
                  <p:cNvPr id="58" name="Oval 27"/>
                  <p:cNvSpPr>
                    <a:spLocks noChangeArrowheads="1"/>
                  </p:cNvSpPr>
                  <p:nvPr/>
                </p:nvSpPr>
                <p:spPr bwMode="auto">
                  <a:xfrm>
                    <a:off x="81534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9" name="Oval 28"/>
                  <p:cNvSpPr>
                    <a:spLocks noChangeArrowheads="1"/>
                  </p:cNvSpPr>
                  <p:nvPr/>
                </p:nvSpPr>
                <p:spPr bwMode="auto">
                  <a:xfrm>
                    <a:off x="83058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60" name="Oval 29"/>
                  <p:cNvSpPr>
                    <a:spLocks noChangeArrowheads="1"/>
                  </p:cNvSpPr>
                  <p:nvPr/>
                </p:nvSpPr>
                <p:spPr bwMode="auto">
                  <a:xfrm>
                    <a:off x="86106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61" name="Oval 30"/>
                  <p:cNvSpPr>
                    <a:spLocks noChangeArrowheads="1"/>
                  </p:cNvSpPr>
                  <p:nvPr/>
                </p:nvSpPr>
                <p:spPr bwMode="auto">
                  <a:xfrm>
                    <a:off x="87630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62" name="Oval 31"/>
                  <p:cNvSpPr>
                    <a:spLocks noChangeArrowheads="1"/>
                  </p:cNvSpPr>
                  <p:nvPr/>
                </p:nvSpPr>
                <p:spPr bwMode="auto">
                  <a:xfrm>
                    <a:off x="88392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63" name="Oval 32"/>
                  <p:cNvSpPr>
                    <a:spLocks noChangeArrowheads="1"/>
                  </p:cNvSpPr>
                  <p:nvPr/>
                </p:nvSpPr>
                <p:spPr bwMode="auto">
                  <a:xfrm>
                    <a:off x="86868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64" name="Oval 37"/>
                  <p:cNvSpPr>
                    <a:spLocks noChangeArrowheads="1"/>
                  </p:cNvSpPr>
                  <p:nvPr/>
                </p:nvSpPr>
                <p:spPr bwMode="auto">
                  <a:xfrm>
                    <a:off x="8229600" y="990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grpSp>
            <p:sp>
              <p:nvSpPr>
                <p:cNvPr id="47" name="TextBox 44"/>
                <p:cNvSpPr txBox="1">
                  <a:spLocks noChangeArrowheads="1"/>
                </p:cNvSpPr>
                <p:nvPr/>
              </p:nvSpPr>
              <p:spPr bwMode="auto">
                <a:xfrm flipH="1">
                  <a:off x="8458200" y="591979"/>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000">
                      <a:solidFill>
                        <a:srgbClr val="000000"/>
                      </a:solidFill>
                      <a:ea typeface="SimSun" panose="02010600030101010101" pitchFamily="2" charset="-122"/>
                    </a:rPr>
                    <a:t>X</a:t>
                  </a:r>
                </a:p>
              </p:txBody>
            </p:sp>
          </p:grpSp>
        </p:grpSp>
        <p:cxnSp>
          <p:nvCxnSpPr>
            <p:cNvPr id="84" name="Straight Connector 83"/>
            <p:cNvCxnSpPr>
              <a:endCxn id="62" idx="4"/>
            </p:cNvCxnSpPr>
            <p:nvPr/>
          </p:nvCxnSpPr>
          <p:spPr>
            <a:xfrm flipV="1">
              <a:off x="9315661" y="4589518"/>
              <a:ext cx="2073861" cy="38100"/>
            </a:xfrm>
            <a:prstGeom prst="line">
              <a:avLst/>
            </a:prstGeom>
            <a:effectLst/>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28206971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144379" y="344905"/>
            <a:ext cx="12464715" cy="554039"/>
          </a:xfrm>
        </p:spPr>
        <p:txBody>
          <a:bodyPr>
            <a:noAutofit/>
          </a:bodyPr>
          <a:lstStyle/>
          <a:p>
            <a:r>
              <a:rPr lang="en-US" altLang="zh-CN" sz="4000" dirty="0">
                <a:ea typeface="SimSun" panose="02010600030101010101" pitchFamily="2" charset="-122"/>
                <a:cs typeface="Tahoma" panose="020B0604030504040204" pitchFamily="34" charset="0"/>
                <a:sym typeface="Symbol" panose="05050102010706020507" pitchFamily="18" charset="2"/>
              </a:rPr>
              <a:t>Agglomerative </a:t>
            </a:r>
            <a:r>
              <a:rPr lang="en-US" altLang="zh-CN" sz="4000" dirty="0" smtClean="0">
                <a:ea typeface="SimSun" panose="02010600030101010101" pitchFamily="2" charset="-122"/>
                <a:cs typeface="Tahoma" panose="020B0604030504040204" pitchFamily="34" charset="0"/>
                <a:sym typeface="Symbol" panose="05050102010706020507" pitchFamily="18" charset="2"/>
              </a:rPr>
              <a:t>Clustering: </a:t>
            </a:r>
            <a:r>
              <a:rPr lang="en-US" altLang="zh-CN" sz="4000" dirty="0">
                <a:ea typeface="SimSun" panose="02010600030101010101" pitchFamily="2" charset="-122"/>
                <a:cs typeface="Tahoma" panose="020B0604030504040204" pitchFamily="34" charset="0"/>
                <a:sym typeface="Symbol" panose="05050102010706020507" pitchFamily="18" charset="2"/>
              </a:rPr>
              <a:t>Average </a:t>
            </a:r>
            <a:r>
              <a:rPr lang="en-US" altLang="zh-CN" sz="4000" dirty="0" smtClean="0">
                <a:ea typeface="SimSun" panose="02010600030101010101" pitchFamily="2" charset="-122"/>
                <a:cs typeface="Tahoma" panose="020B0604030504040204" pitchFamily="34" charset="0"/>
                <a:sym typeface="Symbol" panose="05050102010706020507" pitchFamily="18" charset="2"/>
              </a:rPr>
              <a:t>vs. Centroid Links</a:t>
            </a:r>
            <a:endParaRPr lang="en-US" altLang="en-US" sz="4000" dirty="0" smtClean="0"/>
          </a:p>
        </p:txBody>
      </p:sp>
      <p:sp>
        <p:nvSpPr>
          <p:cNvPr id="25604" name="Rectangle 3"/>
          <p:cNvSpPr>
            <a:spLocks noGrp="1" noChangeArrowheads="1"/>
          </p:cNvSpPr>
          <p:nvPr>
            <p:ph type="body" idx="1"/>
          </p:nvPr>
        </p:nvSpPr>
        <p:spPr>
          <a:xfrm>
            <a:off x="464523" y="1103086"/>
            <a:ext cx="9267421" cy="4087199"/>
          </a:xfrm>
        </p:spPr>
        <p:txBody>
          <a:bodyPr/>
          <a:lstStyle/>
          <a:p>
            <a:pPr>
              <a:spcBef>
                <a:spcPts val="400"/>
              </a:spcBef>
            </a:pPr>
            <a:r>
              <a:rPr lang="en-US" altLang="zh-CN" sz="2400" dirty="0">
                <a:ea typeface="SimSun" panose="02010600030101010101" pitchFamily="2" charset="-122"/>
                <a:cs typeface="Tahoma" panose="020B0604030504040204" pitchFamily="34" charset="0"/>
                <a:sym typeface="Symbol" panose="05050102010706020507" pitchFamily="18" charset="2"/>
              </a:rPr>
              <a:t>Agglomerative </a:t>
            </a:r>
            <a:r>
              <a:rPr lang="en-US" altLang="zh-CN" sz="2400" dirty="0" smtClean="0">
                <a:ea typeface="SimSun" panose="02010600030101010101" pitchFamily="2" charset="-122"/>
                <a:cs typeface="Tahoma" panose="020B0604030504040204" pitchFamily="34" charset="0"/>
                <a:sym typeface="Symbol" panose="05050102010706020507" pitchFamily="18" charset="2"/>
              </a:rPr>
              <a:t>clustering with </a:t>
            </a:r>
            <a:r>
              <a:rPr lang="en-US" altLang="zh-CN" sz="2400" b="1" dirty="0" smtClean="0">
                <a:ea typeface="SimSun" panose="02010600030101010101" pitchFamily="2" charset="-122"/>
                <a:cs typeface="Tahoma" panose="020B0604030504040204" pitchFamily="34" charset="0"/>
                <a:sym typeface="Symbol" panose="05050102010706020507" pitchFamily="18" charset="2"/>
              </a:rPr>
              <a:t>average link</a:t>
            </a:r>
          </a:p>
          <a:p>
            <a:pPr lvl="1">
              <a:spcBef>
                <a:spcPts val="400"/>
              </a:spcBef>
            </a:pPr>
            <a:r>
              <a:rPr lang="en-US" altLang="zh-CN" sz="2400" dirty="0" smtClean="0">
                <a:ea typeface="SimSun" panose="02010600030101010101" pitchFamily="2" charset="-122"/>
                <a:cs typeface="Tahoma" panose="020B0604030504040204" pitchFamily="34" charset="0"/>
                <a:sym typeface="Symbol" panose="05050102010706020507" pitchFamily="18" charset="2"/>
              </a:rPr>
              <a:t> </a:t>
            </a:r>
            <a:r>
              <a:rPr lang="en-US" altLang="zh-CN" sz="2400" b="1" dirty="0" smtClean="0">
                <a:ea typeface="SimSun" panose="02010600030101010101" pitchFamily="2" charset="-122"/>
                <a:cs typeface="Tahoma" panose="020B0604030504040204" pitchFamily="34" charset="0"/>
                <a:sym typeface="Symbol" panose="05050102010706020507" pitchFamily="18" charset="2"/>
              </a:rPr>
              <a:t>Average link</a:t>
            </a:r>
            <a:r>
              <a:rPr lang="en-US" altLang="zh-CN" sz="2400" dirty="0" smtClean="0">
                <a:ea typeface="SimSun" panose="02010600030101010101" pitchFamily="2" charset="-122"/>
                <a:cs typeface="Tahoma" panose="020B0604030504040204" pitchFamily="34" charset="0"/>
                <a:sym typeface="Symbol" panose="05050102010706020507" pitchFamily="18" charset="2"/>
              </a:rPr>
              <a:t>:  The average distance </a:t>
            </a:r>
            <a:r>
              <a:rPr lang="en-US" altLang="zh-CN" sz="2400" dirty="0">
                <a:ea typeface="SimSun" panose="02010600030101010101" pitchFamily="2" charset="-122"/>
                <a:cs typeface="Tahoma" panose="020B0604030504040204" pitchFamily="34" charset="0"/>
                <a:sym typeface="Symbol" panose="05050102010706020507" pitchFamily="18" charset="2"/>
              </a:rPr>
              <a:t>between an element in one cluster and an element in the </a:t>
            </a:r>
            <a:r>
              <a:rPr lang="en-US" altLang="zh-CN" sz="2400" dirty="0" smtClean="0">
                <a:ea typeface="SimSun" panose="02010600030101010101" pitchFamily="2" charset="-122"/>
                <a:cs typeface="Tahoma" panose="020B0604030504040204" pitchFamily="34" charset="0"/>
                <a:sym typeface="Symbol" panose="05050102010706020507" pitchFamily="18" charset="2"/>
              </a:rPr>
              <a:t>other (i.e., all pairs in two clusters)</a:t>
            </a:r>
          </a:p>
          <a:p>
            <a:pPr lvl="2">
              <a:spcBef>
                <a:spcPts val="400"/>
              </a:spcBef>
            </a:pPr>
            <a:r>
              <a:rPr lang="en-US" altLang="zh-CN" sz="2400" dirty="0">
                <a:ea typeface="SimSun" panose="02010600030101010101" pitchFamily="2" charset="-122"/>
                <a:cs typeface="Tahoma" panose="020B0604030504040204" pitchFamily="34" charset="0"/>
                <a:sym typeface="Symbol" panose="05050102010706020507" pitchFamily="18" charset="2"/>
              </a:rPr>
              <a:t>Expensive to </a:t>
            </a:r>
            <a:r>
              <a:rPr lang="en-US" altLang="zh-CN" sz="2400" dirty="0" smtClean="0">
                <a:ea typeface="SimSun" panose="02010600030101010101" pitchFamily="2" charset="-122"/>
                <a:cs typeface="Tahoma" panose="020B0604030504040204" pitchFamily="34" charset="0"/>
                <a:sym typeface="Symbol" panose="05050102010706020507" pitchFamily="18" charset="2"/>
              </a:rPr>
              <a:t>compute</a:t>
            </a:r>
          </a:p>
          <a:p>
            <a:pPr>
              <a:spcBef>
                <a:spcPts val="400"/>
              </a:spcBef>
            </a:pPr>
            <a:r>
              <a:rPr lang="en-US" altLang="zh-CN" sz="2400" dirty="0">
                <a:ea typeface="SimSun" panose="02010600030101010101" pitchFamily="2" charset="-122"/>
                <a:cs typeface="Tahoma" panose="020B0604030504040204" pitchFamily="34" charset="0"/>
                <a:sym typeface="Symbol" panose="05050102010706020507" pitchFamily="18" charset="2"/>
              </a:rPr>
              <a:t>Agglomerative clustering with </a:t>
            </a:r>
            <a:r>
              <a:rPr lang="en-US" altLang="zh-CN" sz="2400" b="1" dirty="0">
                <a:ea typeface="SimSun" panose="02010600030101010101" pitchFamily="2" charset="-122"/>
                <a:cs typeface="Tahoma" panose="020B0604030504040204" pitchFamily="34" charset="0"/>
                <a:sym typeface="Symbol" panose="05050102010706020507" pitchFamily="18" charset="2"/>
              </a:rPr>
              <a:t>centroid link </a:t>
            </a:r>
            <a:r>
              <a:rPr lang="en-US" altLang="zh-CN" sz="2400" dirty="0">
                <a:ea typeface="SimSun" panose="02010600030101010101" pitchFamily="2" charset="-122"/>
                <a:cs typeface="Tahoma" panose="020B0604030504040204" pitchFamily="34" charset="0"/>
                <a:sym typeface="Symbol" panose="05050102010706020507" pitchFamily="18" charset="2"/>
              </a:rPr>
              <a:t> </a:t>
            </a:r>
          </a:p>
          <a:p>
            <a:pPr lvl="1">
              <a:spcBef>
                <a:spcPts val="400"/>
              </a:spcBef>
            </a:pPr>
            <a:r>
              <a:rPr lang="en-US" altLang="zh-CN" sz="2400" b="1" dirty="0">
                <a:ea typeface="SimSun" panose="02010600030101010101" pitchFamily="2" charset="-122"/>
                <a:cs typeface="Tahoma" panose="020B0604030504040204" pitchFamily="34" charset="0"/>
                <a:sym typeface="Symbol" panose="05050102010706020507" pitchFamily="18" charset="2"/>
              </a:rPr>
              <a:t>Centroid link</a:t>
            </a:r>
            <a:r>
              <a:rPr lang="en-US" altLang="zh-CN" sz="2400" dirty="0">
                <a:ea typeface="SimSun" panose="02010600030101010101" pitchFamily="2" charset="-122"/>
                <a:cs typeface="Tahoma" panose="020B0604030504040204" pitchFamily="34" charset="0"/>
                <a:sym typeface="Symbol" panose="05050102010706020507" pitchFamily="18" charset="2"/>
              </a:rPr>
              <a:t>: The distance between the centroids of two </a:t>
            </a:r>
            <a:r>
              <a:rPr lang="en-US" altLang="zh-CN" sz="2400" dirty="0" smtClean="0">
                <a:ea typeface="SimSun" panose="02010600030101010101" pitchFamily="2" charset="-122"/>
                <a:cs typeface="Tahoma" panose="020B0604030504040204" pitchFamily="34" charset="0"/>
                <a:sym typeface="Symbol" panose="05050102010706020507" pitchFamily="18" charset="2"/>
              </a:rPr>
              <a:t>clusters</a:t>
            </a:r>
          </a:p>
          <a:p>
            <a:pPr>
              <a:spcBef>
                <a:spcPts val="400"/>
              </a:spcBef>
            </a:pPr>
            <a:r>
              <a:rPr lang="en-US" altLang="zh-CN" sz="2400" b="1" dirty="0" smtClean="0">
                <a:ea typeface="SimSun" panose="02010600030101010101" pitchFamily="2" charset="-122"/>
                <a:cs typeface="Tahoma" panose="020B0604030504040204" pitchFamily="34" charset="0"/>
                <a:sym typeface="Symbol" panose="05050102010706020507" pitchFamily="18" charset="2"/>
              </a:rPr>
              <a:t>Group Averaged Agglomerative Clustering (GAAC)</a:t>
            </a:r>
          </a:p>
          <a:p>
            <a:pPr lvl="2">
              <a:spcBef>
                <a:spcPts val="400"/>
              </a:spcBef>
            </a:pPr>
            <a:r>
              <a:rPr lang="en-US" altLang="zh-CN" sz="2400" dirty="0" smtClean="0">
                <a:ea typeface="SimSun" panose="02010600030101010101" pitchFamily="2" charset="-122"/>
                <a:cs typeface="Tahoma" panose="020B0604030504040204" pitchFamily="34" charset="0"/>
                <a:sym typeface="Symbol" panose="05050102010706020507" pitchFamily="18" charset="2"/>
              </a:rPr>
              <a:t>Let two clusters C</a:t>
            </a:r>
            <a:r>
              <a:rPr lang="en-US" altLang="zh-CN" sz="2400" baseline="-25000" dirty="0" smtClean="0">
                <a:ea typeface="SimSun" panose="02010600030101010101" pitchFamily="2" charset="-122"/>
                <a:cs typeface="Tahoma" panose="020B0604030504040204" pitchFamily="34" charset="0"/>
                <a:sym typeface="Symbol" panose="05050102010706020507" pitchFamily="18" charset="2"/>
              </a:rPr>
              <a:t>a</a:t>
            </a:r>
            <a:r>
              <a:rPr lang="en-US" altLang="zh-CN" sz="2400" dirty="0" smtClean="0">
                <a:ea typeface="SimSun" panose="02010600030101010101" pitchFamily="2" charset="-122"/>
                <a:cs typeface="Tahoma" panose="020B0604030504040204" pitchFamily="34" charset="0"/>
                <a:sym typeface="Symbol" panose="05050102010706020507" pitchFamily="18" charset="2"/>
              </a:rPr>
              <a:t> and </a:t>
            </a:r>
            <a:r>
              <a:rPr lang="en-US" altLang="zh-CN" sz="2400" dirty="0" err="1" smtClean="0">
                <a:ea typeface="SimSun" panose="02010600030101010101" pitchFamily="2" charset="-122"/>
                <a:cs typeface="Tahoma" panose="020B0604030504040204" pitchFamily="34" charset="0"/>
                <a:sym typeface="Symbol" panose="05050102010706020507" pitchFamily="18" charset="2"/>
              </a:rPr>
              <a:t>C</a:t>
            </a:r>
            <a:r>
              <a:rPr lang="en-US" altLang="zh-CN" sz="2400" baseline="-25000" dirty="0" err="1" smtClean="0">
                <a:ea typeface="SimSun" panose="02010600030101010101" pitchFamily="2" charset="-122"/>
                <a:cs typeface="Tahoma" panose="020B0604030504040204" pitchFamily="34" charset="0"/>
                <a:sym typeface="Symbol" panose="05050102010706020507" pitchFamily="18" charset="2"/>
              </a:rPr>
              <a:t>b</a:t>
            </a:r>
            <a:r>
              <a:rPr lang="en-US" altLang="zh-CN" sz="2400" dirty="0" smtClean="0">
                <a:ea typeface="SimSun" panose="02010600030101010101" pitchFamily="2" charset="-122"/>
                <a:cs typeface="Tahoma" panose="020B0604030504040204" pitchFamily="34" charset="0"/>
                <a:sym typeface="Symbol" panose="05050102010706020507" pitchFamily="18" charset="2"/>
              </a:rPr>
              <a:t> be merged into </a:t>
            </a:r>
            <a:r>
              <a:rPr lang="en-US" altLang="zh-CN" sz="2400" dirty="0" err="1" smtClean="0">
                <a:ea typeface="SimSun" panose="02010600030101010101" pitchFamily="2" charset="-122"/>
                <a:cs typeface="Tahoma" panose="020B0604030504040204" pitchFamily="34" charset="0"/>
                <a:sym typeface="Symbol" panose="05050102010706020507" pitchFamily="18" charset="2"/>
              </a:rPr>
              <a:t>C</a:t>
            </a:r>
            <a:r>
              <a:rPr lang="en-US" altLang="zh-CN" sz="2400" baseline="-25000" dirty="0" err="1" smtClean="0">
                <a:ea typeface="SimSun" panose="02010600030101010101" pitchFamily="2" charset="-122"/>
                <a:cs typeface="Tahoma" panose="020B0604030504040204" pitchFamily="34" charset="0"/>
                <a:sym typeface="Symbol" panose="05050102010706020507" pitchFamily="18" charset="2"/>
              </a:rPr>
              <a:t>aUb</a:t>
            </a:r>
            <a:r>
              <a:rPr lang="en-US" altLang="zh-CN" sz="2400" dirty="0" smtClean="0">
                <a:ea typeface="SimSun" panose="02010600030101010101" pitchFamily="2" charset="-122"/>
                <a:cs typeface="Tahoma" panose="020B0604030504040204" pitchFamily="34" charset="0"/>
                <a:sym typeface="Symbol" panose="05050102010706020507" pitchFamily="18" charset="2"/>
              </a:rPr>
              <a:t>.  The new centroid is:</a:t>
            </a:r>
          </a:p>
          <a:p>
            <a:pPr lvl="3">
              <a:spcBef>
                <a:spcPts val="400"/>
              </a:spcBef>
            </a:pPr>
            <a:r>
              <a:rPr lang="en-US" altLang="zh-CN" sz="2400" dirty="0" smtClean="0">
                <a:ea typeface="SimSun" panose="02010600030101010101" pitchFamily="2" charset="-122"/>
                <a:cs typeface="Tahoma" panose="020B0604030504040204" pitchFamily="34" charset="0"/>
                <a:sym typeface="Symbol" panose="05050102010706020507" pitchFamily="18" charset="2"/>
              </a:rPr>
              <a:t>N</a:t>
            </a:r>
            <a:r>
              <a:rPr lang="en-US" altLang="zh-CN" sz="2400" baseline="-25000" dirty="0" smtClean="0">
                <a:ea typeface="SimSun" panose="02010600030101010101" pitchFamily="2" charset="-122"/>
                <a:cs typeface="Tahoma" panose="020B0604030504040204" pitchFamily="34" charset="0"/>
                <a:sym typeface="Symbol" panose="05050102010706020507" pitchFamily="18" charset="2"/>
              </a:rPr>
              <a:t>a</a:t>
            </a:r>
            <a:r>
              <a:rPr lang="en-US" altLang="zh-CN" sz="2400" dirty="0" smtClean="0">
                <a:ea typeface="SimSun" panose="02010600030101010101" pitchFamily="2" charset="-122"/>
                <a:cs typeface="Tahoma" panose="020B0604030504040204" pitchFamily="34" charset="0"/>
                <a:sym typeface="Symbol" panose="05050102010706020507" pitchFamily="18" charset="2"/>
              </a:rPr>
              <a:t> is the cardinality of cluster C</a:t>
            </a:r>
            <a:r>
              <a:rPr lang="en-US" altLang="zh-CN" sz="2400" baseline="-25000" dirty="0" smtClean="0">
                <a:ea typeface="SimSun" panose="02010600030101010101" pitchFamily="2" charset="-122"/>
                <a:cs typeface="Tahoma" panose="020B0604030504040204" pitchFamily="34" charset="0"/>
                <a:sym typeface="Symbol" panose="05050102010706020507" pitchFamily="18" charset="2"/>
              </a:rPr>
              <a:t>a</a:t>
            </a:r>
            <a:r>
              <a:rPr lang="en-US" altLang="zh-CN" sz="2400" dirty="0" smtClean="0">
                <a:ea typeface="SimSun" panose="02010600030101010101" pitchFamily="2" charset="-122"/>
                <a:cs typeface="Tahoma" panose="020B0604030504040204" pitchFamily="34" charset="0"/>
                <a:sym typeface="Symbol" panose="05050102010706020507" pitchFamily="18" charset="2"/>
              </a:rPr>
              <a:t>, and c</a:t>
            </a:r>
            <a:r>
              <a:rPr lang="en-US" altLang="zh-CN" sz="2400" baseline="-25000" dirty="0" smtClean="0">
                <a:ea typeface="SimSun" panose="02010600030101010101" pitchFamily="2" charset="-122"/>
                <a:cs typeface="Tahoma" panose="020B0604030504040204" pitchFamily="34" charset="0"/>
                <a:sym typeface="Symbol" panose="05050102010706020507" pitchFamily="18" charset="2"/>
              </a:rPr>
              <a:t>a</a:t>
            </a:r>
            <a:r>
              <a:rPr lang="en-US" altLang="zh-CN" sz="2400" dirty="0" smtClean="0">
                <a:ea typeface="SimSun" panose="02010600030101010101" pitchFamily="2" charset="-122"/>
                <a:cs typeface="Tahoma" panose="020B0604030504040204" pitchFamily="34" charset="0"/>
                <a:sym typeface="Symbol" panose="05050102010706020507" pitchFamily="18" charset="2"/>
              </a:rPr>
              <a:t> is the centroid of C</a:t>
            </a:r>
            <a:r>
              <a:rPr lang="en-US" altLang="zh-CN" sz="2400" baseline="-25000" dirty="0" smtClean="0">
                <a:ea typeface="SimSun" panose="02010600030101010101" pitchFamily="2" charset="-122"/>
                <a:cs typeface="Tahoma" panose="020B0604030504040204" pitchFamily="34" charset="0"/>
                <a:sym typeface="Symbol" panose="05050102010706020507" pitchFamily="18" charset="2"/>
              </a:rPr>
              <a:t>a</a:t>
            </a:r>
          </a:p>
          <a:p>
            <a:pPr lvl="2">
              <a:spcBef>
                <a:spcPts val="400"/>
              </a:spcBef>
            </a:pPr>
            <a:r>
              <a:rPr lang="en-US" altLang="zh-CN" sz="2400" dirty="0" smtClean="0">
                <a:ea typeface="SimSun" panose="02010600030101010101" pitchFamily="2" charset="-122"/>
                <a:cs typeface="Tahoma" panose="020B0604030504040204" pitchFamily="34" charset="0"/>
                <a:sym typeface="Symbol" panose="05050102010706020507" pitchFamily="18" charset="2"/>
              </a:rPr>
              <a:t>The similarity measure for GAAC is the average of their distances</a:t>
            </a:r>
          </a:p>
        </p:txBody>
      </p:sp>
      <p:grpSp>
        <p:nvGrpSpPr>
          <p:cNvPr id="2" name="Group 1"/>
          <p:cNvGrpSpPr/>
          <p:nvPr/>
        </p:nvGrpSpPr>
        <p:grpSpPr>
          <a:xfrm>
            <a:off x="9339646" y="1212136"/>
            <a:ext cx="2427044" cy="1066800"/>
            <a:chOff x="9112989" y="1189018"/>
            <a:chExt cx="2427044" cy="1066800"/>
          </a:xfrm>
        </p:grpSpPr>
        <p:grpSp>
          <p:nvGrpSpPr>
            <p:cNvPr id="4" name="Group 45"/>
            <p:cNvGrpSpPr>
              <a:grpSpLocks/>
            </p:cNvGrpSpPr>
            <p:nvPr/>
          </p:nvGrpSpPr>
          <p:grpSpPr bwMode="auto">
            <a:xfrm>
              <a:off x="9112989" y="1189018"/>
              <a:ext cx="914400" cy="1066800"/>
              <a:chOff x="6096000" y="152400"/>
              <a:chExt cx="914400" cy="1066800"/>
            </a:xfrm>
          </p:grpSpPr>
          <p:grpSp>
            <p:nvGrpSpPr>
              <p:cNvPr id="5" name="Group 38"/>
              <p:cNvGrpSpPr>
                <a:grpSpLocks/>
              </p:cNvGrpSpPr>
              <p:nvPr/>
            </p:nvGrpSpPr>
            <p:grpSpPr bwMode="auto">
              <a:xfrm>
                <a:off x="6096000" y="152400"/>
                <a:ext cx="914400" cy="1066800"/>
                <a:chOff x="6096000" y="152400"/>
                <a:chExt cx="914400" cy="1066800"/>
              </a:xfrm>
            </p:grpSpPr>
            <p:sp>
              <p:nvSpPr>
                <p:cNvPr id="7" name="Oval 6"/>
                <p:cNvSpPr/>
                <p:nvPr/>
              </p:nvSpPr>
              <p:spPr bwMode="auto">
                <a:xfrm>
                  <a:off x="6096000" y="152400"/>
                  <a:ext cx="914400" cy="10668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ctr"/>
                <a:lstStyle/>
                <a:p>
                  <a:pPr defTabSz="914400" fontAlgn="base">
                    <a:spcBef>
                      <a:spcPct val="0"/>
                    </a:spcBef>
                    <a:spcAft>
                      <a:spcPct val="0"/>
                    </a:spcAft>
                    <a:defRPr/>
                  </a:pPr>
                  <a:endParaRPr lang="zh-CN" altLang="zh-CN" sz="1800" b="1">
                    <a:solidFill>
                      <a:srgbClr val="000000"/>
                    </a:solidFill>
                    <a:effectLst>
                      <a:outerShdw blurRad="38100" dist="38100" dir="2700000" algn="tl">
                        <a:srgbClr val="C0C0C0"/>
                      </a:outerShdw>
                    </a:effectLst>
                  </a:endParaRPr>
                </a:p>
              </p:txBody>
            </p:sp>
            <p:sp>
              <p:nvSpPr>
                <p:cNvPr id="8" name="Oval 8"/>
                <p:cNvSpPr>
                  <a:spLocks noChangeArrowheads="1"/>
                </p:cNvSpPr>
                <p:nvPr/>
              </p:nvSpPr>
              <p:spPr bwMode="auto">
                <a:xfrm>
                  <a:off x="63246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9" name="Oval 9"/>
                <p:cNvSpPr>
                  <a:spLocks noChangeArrowheads="1"/>
                </p:cNvSpPr>
                <p:nvPr/>
              </p:nvSpPr>
              <p:spPr bwMode="auto">
                <a:xfrm>
                  <a:off x="64770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0" name="Oval 10"/>
                <p:cNvSpPr>
                  <a:spLocks noChangeArrowheads="1"/>
                </p:cNvSpPr>
                <p:nvPr/>
              </p:nvSpPr>
              <p:spPr bwMode="auto">
                <a:xfrm>
                  <a:off x="6629400" y="838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1" name="Oval 11"/>
                <p:cNvSpPr>
                  <a:spLocks noChangeArrowheads="1"/>
                </p:cNvSpPr>
                <p:nvPr/>
              </p:nvSpPr>
              <p:spPr bwMode="auto">
                <a:xfrm>
                  <a:off x="68580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2" name="Oval 12"/>
                <p:cNvSpPr>
                  <a:spLocks noChangeArrowheads="1"/>
                </p:cNvSpPr>
                <p:nvPr/>
              </p:nvSpPr>
              <p:spPr bwMode="auto">
                <a:xfrm>
                  <a:off x="61722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3" name="Oval 13"/>
                <p:cNvSpPr>
                  <a:spLocks noChangeArrowheads="1"/>
                </p:cNvSpPr>
                <p:nvPr/>
              </p:nvSpPr>
              <p:spPr bwMode="auto">
                <a:xfrm>
                  <a:off x="61722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4" name="Oval 14"/>
                <p:cNvSpPr>
                  <a:spLocks noChangeArrowheads="1"/>
                </p:cNvSpPr>
                <p:nvPr/>
              </p:nvSpPr>
              <p:spPr bwMode="auto">
                <a:xfrm>
                  <a:off x="66294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5" name="Oval 16"/>
                <p:cNvSpPr>
                  <a:spLocks noChangeArrowheads="1"/>
                </p:cNvSpPr>
                <p:nvPr/>
              </p:nvSpPr>
              <p:spPr bwMode="auto">
                <a:xfrm>
                  <a:off x="67818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6" name="Oval 17"/>
                <p:cNvSpPr>
                  <a:spLocks noChangeArrowheads="1"/>
                </p:cNvSpPr>
                <p:nvPr/>
              </p:nvSpPr>
              <p:spPr bwMode="auto">
                <a:xfrm>
                  <a:off x="64008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7" name="Oval 18"/>
                <p:cNvSpPr>
                  <a:spLocks noChangeArrowheads="1"/>
                </p:cNvSpPr>
                <p:nvPr/>
              </p:nvSpPr>
              <p:spPr bwMode="auto">
                <a:xfrm>
                  <a:off x="66294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8" name="Oval 33"/>
                <p:cNvSpPr>
                  <a:spLocks noChangeArrowheads="1"/>
                </p:cNvSpPr>
                <p:nvPr/>
              </p:nvSpPr>
              <p:spPr bwMode="auto">
                <a:xfrm>
                  <a:off x="6477000" y="1066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9" name="Oval 34"/>
                <p:cNvSpPr>
                  <a:spLocks noChangeArrowheads="1"/>
                </p:cNvSpPr>
                <p:nvPr/>
              </p:nvSpPr>
              <p:spPr bwMode="auto">
                <a:xfrm>
                  <a:off x="6477000" y="228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0" name="Oval 35"/>
                <p:cNvSpPr>
                  <a:spLocks noChangeArrowheads="1"/>
                </p:cNvSpPr>
                <p:nvPr/>
              </p:nvSpPr>
              <p:spPr bwMode="auto">
                <a:xfrm>
                  <a:off x="62484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1" name="Oval 36"/>
                <p:cNvSpPr>
                  <a:spLocks noChangeArrowheads="1"/>
                </p:cNvSpPr>
                <p:nvPr/>
              </p:nvSpPr>
              <p:spPr bwMode="auto">
                <a:xfrm>
                  <a:off x="67818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grpSp>
          <p:sp>
            <p:nvSpPr>
              <p:cNvPr id="6" name="TextBox 43"/>
              <p:cNvSpPr txBox="1">
                <a:spLocks noChangeArrowheads="1"/>
              </p:cNvSpPr>
              <p:nvPr/>
            </p:nvSpPr>
            <p:spPr bwMode="auto">
              <a:xfrm flipH="1">
                <a:off x="6507481" y="533400"/>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zh-CN" sz="1000">
                    <a:solidFill>
                      <a:srgbClr val="000000"/>
                    </a:solidFill>
                  </a:rPr>
                  <a:t>X</a:t>
                </a:r>
              </a:p>
            </p:txBody>
          </p:sp>
        </p:grpSp>
        <p:grpSp>
          <p:nvGrpSpPr>
            <p:cNvPr id="22" name="Group 46"/>
            <p:cNvGrpSpPr>
              <a:grpSpLocks/>
            </p:cNvGrpSpPr>
            <p:nvPr/>
          </p:nvGrpSpPr>
          <p:grpSpPr bwMode="auto">
            <a:xfrm>
              <a:off x="10473233" y="1341418"/>
              <a:ext cx="1066800" cy="838200"/>
              <a:chOff x="7924800" y="304800"/>
              <a:chExt cx="1066800" cy="838200"/>
            </a:xfrm>
          </p:grpSpPr>
          <p:grpSp>
            <p:nvGrpSpPr>
              <p:cNvPr id="23" name="Group 39"/>
              <p:cNvGrpSpPr>
                <a:grpSpLocks/>
              </p:cNvGrpSpPr>
              <p:nvPr/>
            </p:nvGrpSpPr>
            <p:grpSpPr bwMode="auto">
              <a:xfrm>
                <a:off x="7924800" y="304800"/>
                <a:ext cx="1066800" cy="838200"/>
                <a:chOff x="7924800" y="304800"/>
                <a:chExt cx="1066800" cy="838200"/>
              </a:xfrm>
            </p:grpSpPr>
            <p:sp>
              <p:nvSpPr>
                <p:cNvPr id="25" name="Oval 24"/>
                <p:cNvSpPr/>
                <p:nvPr/>
              </p:nvSpPr>
              <p:spPr bwMode="auto">
                <a:xfrm>
                  <a:off x="7924800" y="304800"/>
                  <a:ext cx="1066800" cy="838200"/>
                </a:xfrm>
                <a:prstGeom prst="ellipse">
                  <a:avLst/>
                </a:prstGeom>
                <a:ln>
                  <a:solidFill>
                    <a:schemeClr val="tx2">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wrap="none" anchor="ctr"/>
                <a:lstStyle/>
                <a:p>
                  <a:pPr defTabSz="914400" fontAlgn="base">
                    <a:spcBef>
                      <a:spcPct val="0"/>
                    </a:spcBef>
                    <a:spcAft>
                      <a:spcPct val="0"/>
                    </a:spcAft>
                    <a:defRPr/>
                  </a:pPr>
                  <a:endParaRPr lang="zh-CN" altLang="zh-CN" sz="1800" b="1">
                    <a:solidFill>
                      <a:srgbClr val="000000"/>
                    </a:solidFill>
                    <a:effectLst>
                      <a:outerShdw blurRad="38100" dist="38100" dir="2700000" algn="tl">
                        <a:srgbClr val="C0C0C0"/>
                      </a:outerShdw>
                    </a:effectLst>
                  </a:endParaRPr>
                </a:p>
              </p:txBody>
            </p:sp>
            <p:sp>
              <p:nvSpPr>
                <p:cNvPr id="26" name="Oval 15"/>
                <p:cNvSpPr>
                  <a:spLocks noChangeArrowheads="1"/>
                </p:cNvSpPr>
                <p:nvPr/>
              </p:nvSpPr>
              <p:spPr bwMode="auto">
                <a:xfrm>
                  <a:off x="83058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7" name="Oval 19"/>
                <p:cNvSpPr>
                  <a:spLocks noChangeArrowheads="1"/>
                </p:cNvSpPr>
                <p:nvPr/>
              </p:nvSpPr>
              <p:spPr bwMode="auto">
                <a:xfrm>
                  <a:off x="84582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8" name="Oval 20"/>
                <p:cNvSpPr>
                  <a:spLocks noChangeArrowheads="1"/>
                </p:cNvSpPr>
                <p:nvPr/>
              </p:nvSpPr>
              <p:spPr bwMode="auto">
                <a:xfrm>
                  <a:off x="86106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9" name="Oval 21"/>
                <p:cNvSpPr>
                  <a:spLocks noChangeArrowheads="1"/>
                </p:cNvSpPr>
                <p:nvPr/>
              </p:nvSpPr>
              <p:spPr bwMode="auto">
                <a:xfrm>
                  <a:off x="8458200" y="762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0" name="Oval 22"/>
                <p:cNvSpPr>
                  <a:spLocks noChangeArrowheads="1"/>
                </p:cNvSpPr>
                <p:nvPr/>
              </p:nvSpPr>
              <p:spPr bwMode="auto">
                <a:xfrm>
                  <a:off x="86106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1" name="Oval 23"/>
                <p:cNvSpPr>
                  <a:spLocks noChangeArrowheads="1"/>
                </p:cNvSpPr>
                <p:nvPr/>
              </p:nvSpPr>
              <p:spPr bwMode="auto">
                <a:xfrm>
                  <a:off x="81534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2" name="Oval 24"/>
                <p:cNvSpPr>
                  <a:spLocks noChangeArrowheads="1"/>
                </p:cNvSpPr>
                <p:nvPr/>
              </p:nvSpPr>
              <p:spPr bwMode="auto">
                <a:xfrm>
                  <a:off x="83058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3" name="Oval 25"/>
                <p:cNvSpPr>
                  <a:spLocks noChangeArrowheads="1"/>
                </p:cNvSpPr>
                <p:nvPr/>
              </p:nvSpPr>
              <p:spPr bwMode="auto">
                <a:xfrm>
                  <a:off x="80010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4" name="Oval 26"/>
                <p:cNvSpPr>
                  <a:spLocks noChangeArrowheads="1"/>
                </p:cNvSpPr>
                <p:nvPr/>
              </p:nvSpPr>
              <p:spPr bwMode="auto">
                <a:xfrm>
                  <a:off x="84582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b="1">
                    <a:solidFill>
                      <a:srgbClr val="0000FF"/>
                    </a:solidFill>
                  </a:endParaRPr>
                </a:p>
              </p:txBody>
            </p:sp>
            <p:sp>
              <p:nvSpPr>
                <p:cNvPr id="35" name="Oval 27"/>
                <p:cNvSpPr>
                  <a:spLocks noChangeArrowheads="1"/>
                </p:cNvSpPr>
                <p:nvPr/>
              </p:nvSpPr>
              <p:spPr bwMode="auto">
                <a:xfrm>
                  <a:off x="81534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6" name="Oval 28"/>
                <p:cNvSpPr>
                  <a:spLocks noChangeArrowheads="1"/>
                </p:cNvSpPr>
                <p:nvPr/>
              </p:nvSpPr>
              <p:spPr bwMode="auto">
                <a:xfrm>
                  <a:off x="83058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7" name="Oval 29"/>
                <p:cNvSpPr>
                  <a:spLocks noChangeArrowheads="1"/>
                </p:cNvSpPr>
                <p:nvPr/>
              </p:nvSpPr>
              <p:spPr bwMode="auto">
                <a:xfrm>
                  <a:off x="86106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8" name="Oval 30"/>
                <p:cNvSpPr>
                  <a:spLocks noChangeArrowheads="1"/>
                </p:cNvSpPr>
                <p:nvPr/>
              </p:nvSpPr>
              <p:spPr bwMode="auto">
                <a:xfrm>
                  <a:off x="87630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9" name="Oval 31"/>
                <p:cNvSpPr>
                  <a:spLocks noChangeArrowheads="1"/>
                </p:cNvSpPr>
                <p:nvPr/>
              </p:nvSpPr>
              <p:spPr bwMode="auto">
                <a:xfrm>
                  <a:off x="88392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0" name="Oval 32"/>
                <p:cNvSpPr>
                  <a:spLocks noChangeArrowheads="1"/>
                </p:cNvSpPr>
                <p:nvPr/>
              </p:nvSpPr>
              <p:spPr bwMode="auto">
                <a:xfrm>
                  <a:off x="86868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1" name="Oval 37"/>
                <p:cNvSpPr>
                  <a:spLocks noChangeArrowheads="1"/>
                </p:cNvSpPr>
                <p:nvPr/>
              </p:nvSpPr>
              <p:spPr bwMode="auto">
                <a:xfrm>
                  <a:off x="8229600" y="990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grpSp>
          <p:sp>
            <p:nvSpPr>
              <p:cNvPr id="24" name="TextBox 44"/>
              <p:cNvSpPr txBox="1">
                <a:spLocks noChangeArrowheads="1"/>
              </p:cNvSpPr>
              <p:nvPr/>
            </p:nvSpPr>
            <p:spPr bwMode="auto">
              <a:xfrm flipH="1">
                <a:off x="8458200" y="591979"/>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zh-CN" sz="1000" dirty="0">
                    <a:solidFill>
                      <a:srgbClr val="000000"/>
                    </a:solidFill>
                  </a:rPr>
                  <a:t>X</a:t>
                </a:r>
              </a:p>
            </p:txBody>
          </p:sp>
        </p:grpSp>
      </p:grpSp>
      <p:graphicFrame>
        <p:nvGraphicFramePr>
          <p:cNvPr id="82" name="Object 81"/>
          <p:cNvGraphicFramePr>
            <a:graphicFrameLocks noChangeAspect="1"/>
          </p:cNvGraphicFramePr>
          <p:nvPr>
            <p:extLst/>
          </p:nvPr>
        </p:nvGraphicFramePr>
        <p:xfrm>
          <a:off x="9368290" y="4164688"/>
          <a:ext cx="2422525" cy="735012"/>
        </p:xfrm>
        <a:graphic>
          <a:graphicData uri="http://schemas.openxmlformats.org/presentationml/2006/ole">
            <mc:AlternateContent xmlns:mc="http://schemas.openxmlformats.org/markup-compatibility/2006">
              <mc:Choice xmlns:v="urn:schemas-microsoft-com:vml" Requires="v">
                <p:oleObj spid="_x0000_s10268" name="Equation" r:id="rId4" imgW="1193760" imgH="431640" progId="Equation.DSMT4">
                  <p:embed/>
                </p:oleObj>
              </mc:Choice>
              <mc:Fallback>
                <p:oleObj name="Equation" r:id="rId4" imgW="1193760" imgH="431640" progId="Equation.DSMT4">
                  <p:embed/>
                  <p:pic>
                    <p:nvPicPr>
                      <p:cNvPr id="0" name=""/>
                      <p:cNvPicPr/>
                      <p:nvPr/>
                    </p:nvPicPr>
                    <p:blipFill>
                      <a:blip r:embed="rId5"/>
                      <a:stretch>
                        <a:fillRect/>
                      </a:stretch>
                    </p:blipFill>
                    <p:spPr>
                      <a:xfrm>
                        <a:off x="9368290" y="4164688"/>
                        <a:ext cx="2422525" cy="735012"/>
                      </a:xfrm>
                      <a:prstGeom prst="rect">
                        <a:avLst/>
                      </a:prstGeom>
                    </p:spPr>
                  </p:pic>
                </p:oleObj>
              </mc:Fallback>
            </mc:AlternateContent>
          </a:graphicData>
        </a:graphic>
      </p:graphicFrame>
      <p:grpSp>
        <p:nvGrpSpPr>
          <p:cNvPr id="25602" name="Group 25601"/>
          <p:cNvGrpSpPr/>
          <p:nvPr/>
        </p:nvGrpSpPr>
        <p:grpSpPr>
          <a:xfrm>
            <a:off x="9424513" y="2592128"/>
            <a:ext cx="2340561" cy="1066800"/>
            <a:chOff x="9405800" y="4382099"/>
            <a:chExt cx="2340561" cy="1066800"/>
          </a:xfrm>
        </p:grpSpPr>
        <p:grpSp>
          <p:nvGrpSpPr>
            <p:cNvPr id="42" name="Group 41"/>
            <p:cNvGrpSpPr/>
            <p:nvPr/>
          </p:nvGrpSpPr>
          <p:grpSpPr>
            <a:xfrm>
              <a:off x="9405800" y="4382099"/>
              <a:ext cx="2340561" cy="1066800"/>
              <a:chOff x="9112989" y="1455718"/>
              <a:chExt cx="2340561" cy="1066800"/>
            </a:xfrm>
          </p:grpSpPr>
          <p:grpSp>
            <p:nvGrpSpPr>
              <p:cNvPr id="43" name="Group 45"/>
              <p:cNvGrpSpPr>
                <a:grpSpLocks/>
              </p:cNvGrpSpPr>
              <p:nvPr/>
            </p:nvGrpSpPr>
            <p:grpSpPr bwMode="auto">
              <a:xfrm>
                <a:off x="9112989" y="1455718"/>
                <a:ext cx="914400" cy="1066800"/>
                <a:chOff x="6096000" y="152400"/>
                <a:chExt cx="914400" cy="1066800"/>
              </a:xfrm>
            </p:grpSpPr>
            <p:grpSp>
              <p:nvGrpSpPr>
                <p:cNvPr id="64" name="Group 38"/>
                <p:cNvGrpSpPr>
                  <a:grpSpLocks/>
                </p:cNvGrpSpPr>
                <p:nvPr/>
              </p:nvGrpSpPr>
              <p:grpSpPr bwMode="auto">
                <a:xfrm>
                  <a:off x="6096000" y="152400"/>
                  <a:ext cx="914400" cy="1066800"/>
                  <a:chOff x="6096000" y="152400"/>
                  <a:chExt cx="914400" cy="1066800"/>
                </a:xfrm>
              </p:grpSpPr>
              <p:sp>
                <p:nvSpPr>
                  <p:cNvPr id="66" name="Oval 65"/>
                  <p:cNvSpPr/>
                  <p:nvPr/>
                </p:nvSpPr>
                <p:spPr bwMode="auto">
                  <a:xfrm>
                    <a:off x="6096000" y="152400"/>
                    <a:ext cx="914400" cy="10668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ctr"/>
                  <a:lstStyle/>
                  <a:p>
                    <a:pPr defTabSz="914400" fontAlgn="base">
                      <a:spcBef>
                        <a:spcPct val="0"/>
                      </a:spcBef>
                      <a:spcAft>
                        <a:spcPct val="0"/>
                      </a:spcAft>
                      <a:defRPr/>
                    </a:pPr>
                    <a:endParaRPr lang="zh-CN" altLang="zh-CN" sz="1800" b="1">
                      <a:solidFill>
                        <a:srgbClr val="000000"/>
                      </a:solidFill>
                      <a:effectLst>
                        <a:outerShdw blurRad="38100" dist="38100" dir="2700000" algn="tl">
                          <a:srgbClr val="C0C0C0"/>
                        </a:outerShdw>
                      </a:effectLst>
                    </a:endParaRPr>
                  </a:p>
                </p:txBody>
              </p:sp>
              <p:sp>
                <p:nvSpPr>
                  <p:cNvPr id="67" name="Oval 8"/>
                  <p:cNvSpPr>
                    <a:spLocks noChangeArrowheads="1"/>
                  </p:cNvSpPr>
                  <p:nvPr/>
                </p:nvSpPr>
                <p:spPr bwMode="auto">
                  <a:xfrm>
                    <a:off x="63246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8" name="Oval 9"/>
                  <p:cNvSpPr>
                    <a:spLocks noChangeArrowheads="1"/>
                  </p:cNvSpPr>
                  <p:nvPr/>
                </p:nvSpPr>
                <p:spPr bwMode="auto">
                  <a:xfrm>
                    <a:off x="64770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9" name="Oval 10"/>
                  <p:cNvSpPr>
                    <a:spLocks noChangeArrowheads="1"/>
                  </p:cNvSpPr>
                  <p:nvPr/>
                </p:nvSpPr>
                <p:spPr bwMode="auto">
                  <a:xfrm>
                    <a:off x="6629400" y="838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0" name="Oval 11"/>
                  <p:cNvSpPr>
                    <a:spLocks noChangeArrowheads="1"/>
                  </p:cNvSpPr>
                  <p:nvPr/>
                </p:nvSpPr>
                <p:spPr bwMode="auto">
                  <a:xfrm>
                    <a:off x="68580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1" name="Oval 12"/>
                  <p:cNvSpPr>
                    <a:spLocks noChangeArrowheads="1"/>
                  </p:cNvSpPr>
                  <p:nvPr/>
                </p:nvSpPr>
                <p:spPr bwMode="auto">
                  <a:xfrm>
                    <a:off x="61722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2" name="Oval 13"/>
                  <p:cNvSpPr>
                    <a:spLocks noChangeArrowheads="1"/>
                  </p:cNvSpPr>
                  <p:nvPr/>
                </p:nvSpPr>
                <p:spPr bwMode="auto">
                  <a:xfrm>
                    <a:off x="61722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3" name="Oval 14"/>
                  <p:cNvSpPr>
                    <a:spLocks noChangeArrowheads="1"/>
                  </p:cNvSpPr>
                  <p:nvPr/>
                </p:nvSpPr>
                <p:spPr bwMode="auto">
                  <a:xfrm>
                    <a:off x="66294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4" name="Oval 16"/>
                  <p:cNvSpPr>
                    <a:spLocks noChangeArrowheads="1"/>
                  </p:cNvSpPr>
                  <p:nvPr/>
                </p:nvSpPr>
                <p:spPr bwMode="auto">
                  <a:xfrm>
                    <a:off x="67818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5" name="Oval 17"/>
                  <p:cNvSpPr>
                    <a:spLocks noChangeArrowheads="1"/>
                  </p:cNvSpPr>
                  <p:nvPr/>
                </p:nvSpPr>
                <p:spPr bwMode="auto">
                  <a:xfrm>
                    <a:off x="64008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6" name="Oval 18"/>
                  <p:cNvSpPr>
                    <a:spLocks noChangeArrowheads="1"/>
                  </p:cNvSpPr>
                  <p:nvPr/>
                </p:nvSpPr>
                <p:spPr bwMode="auto">
                  <a:xfrm>
                    <a:off x="66294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7" name="Oval 33"/>
                  <p:cNvSpPr>
                    <a:spLocks noChangeArrowheads="1"/>
                  </p:cNvSpPr>
                  <p:nvPr/>
                </p:nvSpPr>
                <p:spPr bwMode="auto">
                  <a:xfrm>
                    <a:off x="6477000" y="1066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8" name="Oval 34"/>
                  <p:cNvSpPr>
                    <a:spLocks noChangeArrowheads="1"/>
                  </p:cNvSpPr>
                  <p:nvPr/>
                </p:nvSpPr>
                <p:spPr bwMode="auto">
                  <a:xfrm>
                    <a:off x="6477000" y="228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9" name="Oval 35"/>
                  <p:cNvSpPr>
                    <a:spLocks noChangeArrowheads="1"/>
                  </p:cNvSpPr>
                  <p:nvPr/>
                </p:nvSpPr>
                <p:spPr bwMode="auto">
                  <a:xfrm>
                    <a:off x="62484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80" name="Oval 36"/>
                  <p:cNvSpPr>
                    <a:spLocks noChangeArrowheads="1"/>
                  </p:cNvSpPr>
                  <p:nvPr/>
                </p:nvSpPr>
                <p:spPr bwMode="auto">
                  <a:xfrm>
                    <a:off x="67818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sp>
              <p:nvSpPr>
                <p:cNvPr id="65" name="TextBox 43"/>
                <p:cNvSpPr txBox="1">
                  <a:spLocks noChangeArrowheads="1"/>
                </p:cNvSpPr>
                <p:nvPr/>
              </p:nvSpPr>
              <p:spPr bwMode="auto">
                <a:xfrm flipH="1">
                  <a:off x="6507481" y="533400"/>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000">
                      <a:solidFill>
                        <a:srgbClr val="000000"/>
                      </a:solidFill>
                      <a:ea typeface="SimSun" panose="02010600030101010101" pitchFamily="2" charset="-122"/>
                    </a:rPr>
                    <a:t>X</a:t>
                  </a:r>
                </a:p>
              </p:txBody>
            </p:sp>
          </p:grpSp>
          <p:grpSp>
            <p:nvGrpSpPr>
              <p:cNvPr id="44" name="Group 46"/>
              <p:cNvGrpSpPr>
                <a:grpSpLocks/>
              </p:cNvGrpSpPr>
              <p:nvPr/>
            </p:nvGrpSpPr>
            <p:grpSpPr bwMode="auto">
              <a:xfrm>
                <a:off x="10386750" y="1684318"/>
                <a:ext cx="1066800" cy="838200"/>
                <a:chOff x="7924800" y="304800"/>
                <a:chExt cx="1066800" cy="838200"/>
              </a:xfrm>
            </p:grpSpPr>
            <p:grpSp>
              <p:nvGrpSpPr>
                <p:cNvPr id="45" name="Group 39"/>
                <p:cNvGrpSpPr>
                  <a:grpSpLocks/>
                </p:cNvGrpSpPr>
                <p:nvPr/>
              </p:nvGrpSpPr>
              <p:grpSpPr bwMode="auto">
                <a:xfrm>
                  <a:off x="7924800" y="304800"/>
                  <a:ext cx="1066800" cy="838200"/>
                  <a:chOff x="7924800" y="304800"/>
                  <a:chExt cx="1066800" cy="838200"/>
                </a:xfrm>
              </p:grpSpPr>
              <p:sp>
                <p:nvSpPr>
                  <p:cNvPr id="47" name="Oval 46"/>
                  <p:cNvSpPr/>
                  <p:nvPr/>
                </p:nvSpPr>
                <p:spPr bwMode="auto">
                  <a:xfrm>
                    <a:off x="7924800" y="304800"/>
                    <a:ext cx="1066800" cy="838200"/>
                  </a:xfrm>
                  <a:prstGeom prst="ellipse">
                    <a:avLst/>
                  </a:prstGeom>
                  <a:ln>
                    <a:solidFill>
                      <a:schemeClr val="tx2">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wrap="none" anchor="ctr"/>
                  <a:lstStyle/>
                  <a:p>
                    <a:pPr defTabSz="914400" fontAlgn="base">
                      <a:spcBef>
                        <a:spcPct val="0"/>
                      </a:spcBef>
                      <a:spcAft>
                        <a:spcPct val="0"/>
                      </a:spcAft>
                      <a:defRPr/>
                    </a:pPr>
                    <a:endParaRPr lang="zh-CN" altLang="zh-CN" sz="1800" b="1">
                      <a:solidFill>
                        <a:srgbClr val="000000"/>
                      </a:solidFill>
                      <a:effectLst>
                        <a:outerShdw blurRad="38100" dist="38100" dir="2700000" algn="tl">
                          <a:srgbClr val="C0C0C0"/>
                        </a:outerShdw>
                      </a:effectLst>
                    </a:endParaRPr>
                  </a:p>
                </p:txBody>
              </p:sp>
              <p:sp>
                <p:nvSpPr>
                  <p:cNvPr id="48" name="Oval 15"/>
                  <p:cNvSpPr>
                    <a:spLocks noChangeArrowheads="1"/>
                  </p:cNvSpPr>
                  <p:nvPr/>
                </p:nvSpPr>
                <p:spPr bwMode="auto">
                  <a:xfrm>
                    <a:off x="83058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49" name="Oval 19"/>
                  <p:cNvSpPr>
                    <a:spLocks noChangeArrowheads="1"/>
                  </p:cNvSpPr>
                  <p:nvPr/>
                </p:nvSpPr>
                <p:spPr bwMode="auto">
                  <a:xfrm>
                    <a:off x="84582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0" name="Oval 20"/>
                  <p:cNvSpPr>
                    <a:spLocks noChangeArrowheads="1"/>
                  </p:cNvSpPr>
                  <p:nvPr/>
                </p:nvSpPr>
                <p:spPr bwMode="auto">
                  <a:xfrm>
                    <a:off x="86106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1" name="Oval 21"/>
                  <p:cNvSpPr>
                    <a:spLocks noChangeArrowheads="1"/>
                  </p:cNvSpPr>
                  <p:nvPr/>
                </p:nvSpPr>
                <p:spPr bwMode="auto">
                  <a:xfrm>
                    <a:off x="8458200" y="762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2" name="Oval 22"/>
                  <p:cNvSpPr>
                    <a:spLocks noChangeArrowheads="1"/>
                  </p:cNvSpPr>
                  <p:nvPr/>
                </p:nvSpPr>
                <p:spPr bwMode="auto">
                  <a:xfrm>
                    <a:off x="86106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3" name="Oval 23"/>
                  <p:cNvSpPr>
                    <a:spLocks noChangeArrowheads="1"/>
                  </p:cNvSpPr>
                  <p:nvPr/>
                </p:nvSpPr>
                <p:spPr bwMode="auto">
                  <a:xfrm>
                    <a:off x="81534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4" name="Oval 24"/>
                  <p:cNvSpPr>
                    <a:spLocks noChangeArrowheads="1"/>
                  </p:cNvSpPr>
                  <p:nvPr/>
                </p:nvSpPr>
                <p:spPr bwMode="auto">
                  <a:xfrm>
                    <a:off x="83058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5" name="Oval 25"/>
                  <p:cNvSpPr>
                    <a:spLocks noChangeArrowheads="1"/>
                  </p:cNvSpPr>
                  <p:nvPr/>
                </p:nvSpPr>
                <p:spPr bwMode="auto">
                  <a:xfrm>
                    <a:off x="80010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6" name="Oval 26"/>
                  <p:cNvSpPr>
                    <a:spLocks noChangeArrowheads="1"/>
                  </p:cNvSpPr>
                  <p:nvPr/>
                </p:nvSpPr>
                <p:spPr bwMode="auto">
                  <a:xfrm>
                    <a:off x="84582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b="1">
                      <a:solidFill>
                        <a:srgbClr val="0000FF"/>
                      </a:solidFill>
                      <a:ea typeface="SimSun" panose="02010600030101010101" pitchFamily="2" charset="-122"/>
                    </a:endParaRPr>
                  </a:p>
                </p:txBody>
              </p:sp>
              <p:sp>
                <p:nvSpPr>
                  <p:cNvPr id="57" name="Oval 27"/>
                  <p:cNvSpPr>
                    <a:spLocks noChangeArrowheads="1"/>
                  </p:cNvSpPr>
                  <p:nvPr/>
                </p:nvSpPr>
                <p:spPr bwMode="auto">
                  <a:xfrm>
                    <a:off x="81534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8" name="Oval 28"/>
                  <p:cNvSpPr>
                    <a:spLocks noChangeArrowheads="1"/>
                  </p:cNvSpPr>
                  <p:nvPr/>
                </p:nvSpPr>
                <p:spPr bwMode="auto">
                  <a:xfrm>
                    <a:off x="83058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9" name="Oval 29"/>
                  <p:cNvSpPr>
                    <a:spLocks noChangeArrowheads="1"/>
                  </p:cNvSpPr>
                  <p:nvPr/>
                </p:nvSpPr>
                <p:spPr bwMode="auto">
                  <a:xfrm>
                    <a:off x="86106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60" name="Oval 30"/>
                  <p:cNvSpPr>
                    <a:spLocks noChangeArrowheads="1"/>
                  </p:cNvSpPr>
                  <p:nvPr/>
                </p:nvSpPr>
                <p:spPr bwMode="auto">
                  <a:xfrm>
                    <a:off x="87630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61" name="Oval 31"/>
                  <p:cNvSpPr>
                    <a:spLocks noChangeArrowheads="1"/>
                  </p:cNvSpPr>
                  <p:nvPr/>
                </p:nvSpPr>
                <p:spPr bwMode="auto">
                  <a:xfrm>
                    <a:off x="88392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62" name="Oval 32"/>
                  <p:cNvSpPr>
                    <a:spLocks noChangeArrowheads="1"/>
                  </p:cNvSpPr>
                  <p:nvPr/>
                </p:nvSpPr>
                <p:spPr bwMode="auto">
                  <a:xfrm>
                    <a:off x="86868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63" name="Oval 37"/>
                  <p:cNvSpPr>
                    <a:spLocks noChangeArrowheads="1"/>
                  </p:cNvSpPr>
                  <p:nvPr/>
                </p:nvSpPr>
                <p:spPr bwMode="auto">
                  <a:xfrm>
                    <a:off x="8229600" y="990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grpSp>
            <p:sp>
              <p:nvSpPr>
                <p:cNvPr id="46" name="TextBox 44"/>
                <p:cNvSpPr txBox="1">
                  <a:spLocks noChangeArrowheads="1"/>
                </p:cNvSpPr>
                <p:nvPr/>
              </p:nvSpPr>
              <p:spPr bwMode="auto">
                <a:xfrm flipH="1">
                  <a:off x="8458200" y="591979"/>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000">
                      <a:solidFill>
                        <a:srgbClr val="000000"/>
                      </a:solidFill>
                      <a:ea typeface="SimSun" panose="02010600030101010101" pitchFamily="2" charset="-122"/>
                    </a:rPr>
                    <a:t>X</a:t>
                  </a:r>
                </a:p>
              </p:txBody>
            </p:sp>
          </p:grpSp>
        </p:grpSp>
        <p:cxnSp>
          <p:nvCxnSpPr>
            <p:cNvPr id="84" name="Straight Connector 83"/>
            <p:cNvCxnSpPr>
              <a:stCxn id="65" idx="1"/>
              <a:endCxn id="46" idx="1"/>
            </p:cNvCxnSpPr>
            <p:nvPr/>
          </p:nvCxnSpPr>
          <p:spPr>
            <a:xfrm>
              <a:off x="9863000" y="4886210"/>
              <a:ext cx="1395680" cy="134779"/>
            </a:xfrm>
            <a:prstGeom prst="line">
              <a:avLst/>
            </a:prstGeom>
            <a:ln>
              <a:solidFill>
                <a:srgbClr val="00B050"/>
              </a:solidFill>
            </a:ln>
            <a:effectLst/>
          </p:spPr>
          <p:style>
            <a:lnRef idx="3">
              <a:schemeClr val="accent2"/>
            </a:lnRef>
            <a:fillRef idx="0">
              <a:schemeClr val="accent2"/>
            </a:fillRef>
            <a:effectRef idx="2">
              <a:schemeClr val="accent2"/>
            </a:effectRef>
            <a:fontRef idx="minor">
              <a:schemeClr val="tx1"/>
            </a:fontRef>
          </p:style>
        </p:cxnSp>
      </p:grpSp>
      <p:graphicFrame>
        <p:nvGraphicFramePr>
          <p:cNvPr id="89" name="Object 88"/>
          <p:cNvGraphicFramePr>
            <a:graphicFrameLocks noChangeAspect="1"/>
          </p:cNvGraphicFramePr>
          <p:nvPr>
            <p:extLst/>
          </p:nvPr>
        </p:nvGraphicFramePr>
        <p:xfrm>
          <a:off x="6035661" y="6028485"/>
          <a:ext cx="4948700" cy="672117"/>
        </p:xfrm>
        <a:graphic>
          <a:graphicData uri="http://schemas.openxmlformats.org/presentationml/2006/ole">
            <mc:AlternateContent xmlns:mc="http://schemas.openxmlformats.org/markup-compatibility/2006">
              <mc:Choice xmlns:v="urn:schemas-microsoft-com:vml" Requires="v">
                <p:oleObj spid="_x0000_s10269" name="Equation" r:id="rId6" imgW="2666880" imgH="431640" progId="Equation.DSMT4">
                  <p:embed/>
                </p:oleObj>
              </mc:Choice>
              <mc:Fallback>
                <p:oleObj name="Equation" r:id="rId6" imgW="2666880" imgH="431640" progId="Equation.DSMT4">
                  <p:embed/>
                  <p:pic>
                    <p:nvPicPr>
                      <p:cNvPr id="0" name=""/>
                      <p:cNvPicPr/>
                      <p:nvPr/>
                    </p:nvPicPr>
                    <p:blipFill>
                      <a:blip r:embed="rId7"/>
                      <a:stretch>
                        <a:fillRect/>
                      </a:stretch>
                    </p:blipFill>
                    <p:spPr>
                      <a:xfrm>
                        <a:off x="6035661" y="6028485"/>
                        <a:ext cx="4948700" cy="672117"/>
                      </a:xfrm>
                      <a:prstGeom prst="rect">
                        <a:avLst/>
                      </a:prstGeom>
                    </p:spPr>
                  </p:pic>
                </p:oleObj>
              </mc:Fallback>
            </mc:AlternateContent>
          </a:graphicData>
        </a:graphic>
      </p:graphicFrame>
      <p:sp>
        <p:nvSpPr>
          <p:cNvPr id="90" name="Rectangle 3"/>
          <p:cNvSpPr txBox="1">
            <a:spLocks noChangeArrowheads="1"/>
          </p:cNvSpPr>
          <p:nvPr/>
        </p:nvSpPr>
        <p:spPr>
          <a:xfrm>
            <a:off x="433472" y="5217994"/>
            <a:ext cx="11236689" cy="1145404"/>
          </a:xfrm>
          <a:prstGeom prst="rect">
            <a:avLst/>
          </a:prstGeom>
        </p:spPr>
        <p:txBody>
          <a:bodyPr vert="horz" lIns="91438" tIns="45719" rIns="91438" bIns="45719" rtlCol="0">
            <a:noAutofit/>
          </a:bodyPr>
          <a:lstStyle>
            <a:lvl1pPr marL="285744" indent="-285744"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17512" indent="-317492"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858817" indent="-29209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025500" indent="-27621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spcBef>
                <a:spcPts val="400"/>
              </a:spcBef>
            </a:pPr>
            <a:r>
              <a:rPr lang="en-US" altLang="zh-CN" sz="2400" dirty="0" smtClean="0">
                <a:ea typeface="SimSun" panose="02010600030101010101" pitchFamily="2" charset="-122"/>
                <a:cs typeface="Tahoma" panose="020B0604030504040204" pitchFamily="34" charset="0"/>
                <a:sym typeface="Symbol" panose="05050102010706020507" pitchFamily="18" charset="2"/>
              </a:rPr>
              <a:t>Agglomerative clustering with </a:t>
            </a:r>
            <a:r>
              <a:rPr lang="en-US" altLang="zh-CN" sz="2400" b="1" dirty="0" smtClean="0">
                <a:ea typeface="SimSun" panose="02010600030101010101" pitchFamily="2" charset="-122"/>
                <a:cs typeface="Tahoma" panose="020B0604030504040204" pitchFamily="34" charset="0"/>
                <a:sym typeface="Symbol" panose="05050102010706020507" pitchFamily="18" charset="2"/>
              </a:rPr>
              <a:t>Ward’s criterion</a:t>
            </a:r>
          </a:p>
          <a:p>
            <a:pPr lvl="1"/>
            <a:r>
              <a:rPr lang="en-US" altLang="zh-CN" sz="2400" b="1" dirty="0" smtClean="0">
                <a:ea typeface="SimSun" panose="02010600030101010101" pitchFamily="2" charset="-122"/>
                <a:cs typeface="Tahoma" panose="020B0604030504040204" pitchFamily="34" charset="0"/>
                <a:sym typeface="Symbol" panose="05050102010706020507" pitchFamily="18" charset="2"/>
              </a:rPr>
              <a:t>Ward’s criterion: </a:t>
            </a:r>
            <a:r>
              <a:rPr lang="en-US" altLang="zh-CN" sz="2400" dirty="0" smtClean="0">
                <a:ea typeface="SimSun" panose="02010600030101010101" pitchFamily="2" charset="-122"/>
                <a:cs typeface="Tahoma" panose="020B0604030504040204" pitchFamily="34" charset="0"/>
                <a:sym typeface="Symbol" panose="05050102010706020507" pitchFamily="18" charset="2"/>
              </a:rPr>
              <a:t>The increase in the value of the SSE criterion for the clustering obtained by merging them into C</a:t>
            </a:r>
            <a:r>
              <a:rPr lang="en-US" altLang="zh-CN" sz="2400" baseline="-25000" dirty="0" smtClean="0">
                <a:ea typeface="SimSun" panose="02010600030101010101" pitchFamily="2" charset="-122"/>
                <a:cs typeface="Tahoma" panose="020B0604030504040204" pitchFamily="34" charset="0"/>
                <a:sym typeface="Symbol" panose="05050102010706020507" pitchFamily="18" charset="2"/>
              </a:rPr>
              <a:t>a</a:t>
            </a:r>
            <a:r>
              <a:rPr lang="en-US" altLang="zh-CN" sz="2400" dirty="0" smtClean="0">
                <a:ea typeface="SimSun" panose="02010600030101010101" pitchFamily="2" charset="-122"/>
                <a:cs typeface="Tahoma" panose="020B0604030504040204" pitchFamily="34" charset="0"/>
                <a:sym typeface="Symbol" panose="05050102010706020507" pitchFamily="18" charset="2"/>
              </a:rPr>
              <a:t> U </a:t>
            </a:r>
            <a:r>
              <a:rPr lang="en-US" altLang="zh-CN" sz="2400" dirty="0" err="1" smtClean="0">
                <a:ea typeface="SimSun" panose="02010600030101010101" pitchFamily="2" charset="-122"/>
                <a:cs typeface="Tahoma" panose="020B0604030504040204" pitchFamily="34" charset="0"/>
                <a:sym typeface="Symbol" panose="05050102010706020507" pitchFamily="18" charset="2"/>
              </a:rPr>
              <a:t>C</a:t>
            </a:r>
            <a:r>
              <a:rPr lang="en-US" altLang="zh-CN" sz="2400" baseline="-25000" dirty="0" err="1" smtClean="0">
                <a:ea typeface="SimSun" panose="02010600030101010101" pitchFamily="2" charset="-122"/>
                <a:cs typeface="Tahoma" panose="020B0604030504040204" pitchFamily="34" charset="0"/>
                <a:sym typeface="Symbol" panose="05050102010706020507" pitchFamily="18" charset="2"/>
              </a:rPr>
              <a:t>b</a:t>
            </a:r>
            <a:r>
              <a:rPr lang="en-US" altLang="zh-CN" sz="2400" dirty="0" smtClean="0">
                <a:ea typeface="SimSun" panose="02010600030101010101" pitchFamily="2" charset="-122"/>
                <a:cs typeface="Tahoma" panose="020B0604030504040204" pitchFamily="34" charset="0"/>
                <a:sym typeface="Symbol" panose="05050102010706020507" pitchFamily="18" charset="2"/>
              </a:rPr>
              <a:t>: </a:t>
            </a:r>
            <a:endParaRPr lang="en-US" altLang="zh-CN" sz="2400" dirty="0">
              <a:ea typeface="SimSun" panose="02010600030101010101" pitchFamily="2" charset="-122"/>
              <a:cs typeface="Tahoma" panose="020B0604030504040204" pitchFamily="34" charset="0"/>
              <a:sym typeface="Symbol" panose="05050102010706020507" pitchFamily="18" charset="2"/>
            </a:endParaRPr>
          </a:p>
        </p:txBody>
      </p:sp>
      <p:sp>
        <p:nvSpPr>
          <p:cNvPr id="3" name="TextBox 2"/>
          <p:cNvSpPr txBox="1"/>
          <p:nvPr/>
        </p:nvSpPr>
        <p:spPr>
          <a:xfrm>
            <a:off x="9959927" y="2101342"/>
            <a:ext cx="751937" cy="384721"/>
          </a:xfrm>
          <a:prstGeom prst="rect">
            <a:avLst/>
          </a:prstGeom>
          <a:noFill/>
        </p:spPr>
        <p:txBody>
          <a:bodyPr wrap="square" rtlCol="0">
            <a:spAutoFit/>
          </a:bodyPr>
          <a:lstStyle/>
          <a:p>
            <a:r>
              <a:rPr lang="en-US" dirty="0" smtClean="0"/>
              <a:t>C</a:t>
            </a:r>
            <a:r>
              <a:rPr lang="en-US" baseline="-25000" dirty="0" smtClean="0"/>
              <a:t>a</a:t>
            </a:r>
            <a:r>
              <a:rPr lang="en-US" dirty="0" smtClean="0"/>
              <a:t>: N</a:t>
            </a:r>
            <a:r>
              <a:rPr lang="en-US" baseline="-25000" dirty="0" smtClean="0"/>
              <a:t>a</a:t>
            </a:r>
            <a:endParaRPr lang="en-US" baseline="-25000" dirty="0"/>
          </a:p>
        </p:txBody>
      </p:sp>
      <p:sp>
        <p:nvSpPr>
          <p:cNvPr id="91" name="TextBox 90"/>
          <p:cNvSpPr txBox="1"/>
          <p:nvPr/>
        </p:nvSpPr>
        <p:spPr>
          <a:xfrm>
            <a:off x="11269427" y="2064941"/>
            <a:ext cx="840163" cy="384721"/>
          </a:xfrm>
          <a:prstGeom prst="rect">
            <a:avLst/>
          </a:prstGeom>
          <a:noFill/>
        </p:spPr>
        <p:txBody>
          <a:bodyPr wrap="square" rtlCol="0">
            <a:spAutoFit/>
          </a:bodyPr>
          <a:lstStyle/>
          <a:p>
            <a:r>
              <a:rPr lang="en-US" dirty="0" err="1" smtClean="0"/>
              <a:t>C</a:t>
            </a:r>
            <a:r>
              <a:rPr lang="en-US" baseline="-25000" dirty="0" err="1" smtClean="0"/>
              <a:t>b</a:t>
            </a:r>
            <a:r>
              <a:rPr lang="en-US" dirty="0" smtClean="0"/>
              <a:t>: </a:t>
            </a:r>
            <a:r>
              <a:rPr lang="en-US" dirty="0" err="1" smtClean="0"/>
              <a:t>N</a:t>
            </a:r>
            <a:r>
              <a:rPr lang="en-US" baseline="-25000" dirty="0" err="1" smtClean="0"/>
              <a:t>b</a:t>
            </a:r>
            <a:endParaRPr lang="en-US" baseline="-25000" dirty="0"/>
          </a:p>
        </p:txBody>
      </p:sp>
    </p:spTree>
    <p:extLst>
      <p:ext uri="{BB962C8B-B14F-4D97-AF65-F5344CB8AC3E}">
        <p14:creationId xmlns:p14="http://schemas.microsoft.com/office/powerpoint/2010/main" val="11660450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defTabSz="1219110"/>
            <a:r>
              <a:rPr lang="en-US" altLang="zh-CN" dirty="0" smtClean="0">
                <a:ea typeface="SimSun" panose="02010600030101010101" pitchFamily="2" charset="-122"/>
              </a:rPr>
              <a:t>Divisive Clustering</a:t>
            </a:r>
            <a:endParaRPr lang="en-US" dirty="0">
              <a:solidFill>
                <a:prstClr val="black"/>
              </a:solidFill>
            </a:endParaRPr>
          </a:p>
        </p:txBody>
      </p:sp>
      <p:sp>
        <p:nvSpPr>
          <p:cNvPr id="3" name="Content Placeholder 2"/>
          <p:cNvSpPr>
            <a:spLocks noGrp="1"/>
          </p:cNvSpPr>
          <p:nvPr>
            <p:ph idx="1"/>
          </p:nvPr>
        </p:nvSpPr>
        <p:spPr>
          <a:xfrm>
            <a:off x="617190" y="1138932"/>
            <a:ext cx="9893883" cy="1459418"/>
          </a:xfrm>
        </p:spPr>
        <p:txBody>
          <a:bodyPr/>
          <a:lstStyle/>
          <a:p>
            <a:r>
              <a:rPr lang="en-US" altLang="zh-CN" sz="2400" dirty="0">
                <a:ea typeface="SimSun" panose="02010600030101010101" pitchFamily="2" charset="-122"/>
              </a:rPr>
              <a:t>DIANA (Divisive Analysis</a:t>
            </a:r>
            <a:r>
              <a:rPr lang="en-US" altLang="zh-CN" sz="2400" dirty="0" smtClean="0">
                <a:ea typeface="SimSun" panose="02010600030101010101" pitchFamily="2" charset="-122"/>
              </a:rPr>
              <a:t>)  (Kaufmann </a:t>
            </a:r>
            <a:r>
              <a:rPr lang="en-US" altLang="zh-CN" sz="2400" dirty="0">
                <a:ea typeface="SimSun" panose="02010600030101010101" pitchFamily="2" charset="-122"/>
              </a:rPr>
              <a:t>and </a:t>
            </a:r>
            <a:r>
              <a:rPr lang="en-US" altLang="zh-CN" sz="2400" dirty="0" smtClean="0">
                <a:ea typeface="SimSun" panose="02010600030101010101" pitchFamily="2" charset="-122"/>
              </a:rPr>
              <a:t>Rousseeuw,1990)</a:t>
            </a:r>
          </a:p>
          <a:p>
            <a:pPr lvl="1"/>
            <a:r>
              <a:rPr lang="en-US" altLang="zh-CN" sz="2400" dirty="0" smtClean="0">
                <a:ea typeface="SimSun" panose="02010600030101010101" pitchFamily="2" charset="-122"/>
              </a:rPr>
              <a:t>Implemented </a:t>
            </a:r>
            <a:r>
              <a:rPr lang="en-US" altLang="zh-CN" sz="2400" dirty="0">
                <a:ea typeface="SimSun" panose="02010600030101010101" pitchFamily="2" charset="-122"/>
              </a:rPr>
              <a:t>in </a:t>
            </a:r>
            <a:r>
              <a:rPr lang="en-US" altLang="zh-CN" sz="2400" dirty="0" smtClean="0">
                <a:ea typeface="SimSun" panose="02010600030101010101" pitchFamily="2" charset="-122"/>
              </a:rPr>
              <a:t>some statistical </a:t>
            </a:r>
            <a:r>
              <a:rPr lang="en-US" altLang="zh-CN" sz="2400" dirty="0">
                <a:ea typeface="SimSun" panose="02010600030101010101" pitchFamily="2" charset="-122"/>
              </a:rPr>
              <a:t>analysis packages, e.g., </a:t>
            </a:r>
            <a:r>
              <a:rPr lang="en-US" altLang="zh-CN" sz="2400" dirty="0" err="1" smtClean="0">
                <a:ea typeface="SimSun" panose="02010600030101010101" pitchFamily="2" charset="-122"/>
              </a:rPr>
              <a:t>Splus</a:t>
            </a:r>
            <a:endParaRPr lang="en-US" altLang="zh-CN" sz="2400" dirty="0" smtClean="0">
              <a:ea typeface="SimSun" panose="02010600030101010101" pitchFamily="2" charset="-122"/>
            </a:endParaRPr>
          </a:p>
          <a:p>
            <a:r>
              <a:rPr lang="en-US" altLang="zh-CN" sz="2400" dirty="0" smtClean="0">
                <a:ea typeface="SimSun" panose="02010600030101010101" pitchFamily="2" charset="-122"/>
              </a:rPr>
              <a:t>Inverse </a:t>
            </a:r>
            <a:r>
              <a:rPr lang="en-US" altLang="zh-CN" sz="2400" dirty="0">
                <a:ea typeface="SimSun" panose="02010600030101010101" pitchFamily="2" charset="-122"/>
              </a:rPr>
              <a:t>order of </a:t>
            </a:r>
            <a:r>
              <a:rPr lang="en-US" altLang="zh-CN" sz="2400" dirty="0" smtClean="0">
                <a:ea typeface="SimSun" panose="02010600030101010101" pitchFamily="2" charset="-122"/>
              </a:rPr>
              <a:t>AGNES: Eventually </a:t>
            </a:r>
            <a:r>
              <a:rPr lang="en-US" altLang="zh-CN" sz="2400" dirty="0">
                <a:ea typeface="SimSun" panose="02010600030101010101" pitchFamily="2" charset="-122"/>
              </a:rPr>
              <a:t>each node forms a cluster on its </a:t>
            </a:r>
            <a:r>
              <a:rPr lang="en-US" altLang="zh-CN" sz="2400" dirty="0" smtClean="0">
                <a:ea typeface="SimSun" panose="02010600030101010101" pitchFamily="2" charset="-122"/>
              </a:rPr>
              <a:t>own</a:t>
            </a:r>
            <a:endParaRPr lang="en-US" altLang="zh-CN" sz="2400" dirty="0">
              <a:ea typeface="SimSun" panose="02010600030101010101" pitchFamily="2" charset="-122"/>
            </a:endParaRPr>
          </a:p>
        </p:txBody>
      </p:sp>
      <p:grpSp>
        <p:nvGrpSpPr>
          <p:cNvPr id="24" name="Group 23"/>
          <p:cNvGrpSpPr/>
          <p:nvPr/>
        </p:nvGrpSpPr>
        <p:grpSpPr>
          <a:xfrm>
            <a:off x="1554181" y="2431627"/>
            <a:ext cx="7620000" cy="2054224"/>
            <a:chOff x="2133600" y="4495801"/>
            <a:chExt cx="7620000" cy="2054224"/>
          </a:xfrm>
        </p:grpSpPr>
        <p:grpSp>
          <p:nvGrpSpPr>
            <p:cNvPr id="4" name="Group 4"/>
            <p:cNvGrpSpPr>
              <a:grpSpLocks/>
            </p:cNvGrpSpPr>
            <p:nvPr/>
          </p:nvGrpSpPr>
          <p:grpSpPr bwMode="auto">
            <a:xfrm>
              <a:off x="2133600" y="4495801"/>
              <a:ext cx="2209800" cy="2017713"/>
              <a:chOff x="3552" y="2496"/>
              <a:chExt cx="1392" cy="1271"/>
            </a:xfrm>
          </p:grpSpPr>
          <p:graphicFrame>
            <p:nvGraphicFramePr>
              <p:cNvPr id="5" name="Object 5"/>
              <p:cNvGraphicFramePr>
                <a:graphicFrameLocks noChangeAspect="1"/>
              </p:cNvGraphicFramePr>
              <p:nvPr/>
            </p:nvGraphicFramePr>
            <p:xfrm>
              <a:off x="3552" y="2496"/>
              <a:ext cx="1392" cy="1271"/>
            </p:xfrm>
            <a:graphic>
              <a:graphicData uri="http://schemas.openxmlformats.org/presentationml/2006/ole">
                <mc:AlternateContent xmlns:mc="http://schemas.openxmlformats.org/markup-compatibility/2006">
                  <mc:Choice xmlns:v="urn:schemas-microsoft-com:vml" Requires="v">
                    <p:oleObj spid="_x0000_s11305" name="Worksheet" r:id="rId4" imgW="2200656" imgH="2076907" progId="Excel.Sheet.8">
                      <p:embed/>
                    </p:oleObj>
                  </mc:Choice>
                  <mc:Fallback>
                    <p:oleObj name="Worksheet" r:id="rId4" imgW="2200656" imgH="2076907"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Oval 6"/>
              <p:cNvSpPr>
                <a:spLocks noChangeArrowheads="1"/>
              </p:cNvSpPr>
              <p:nvPr/>
            </p:nvSpPr>
            <p:spPr bwMode="auto">
              <a:xfrm>
                <a:off x="3888" y="2836"/>
                <a:ext cx="38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 name="Oval 7"/>
              <p:cNvSpPr>
                <a:spLocks noChangeArrowheads="1"/>
              </p:cNvSpPr>
              <p:nvPr/>
            </p:nvSpPr>
            <p:spPr bwMode="auto">
              <a:xfrm>
                <a:off x="4272" y="3100"/>
                <a:ext cx="480"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grpSp>
          <p:nvGrpSpPr>
            <p:cNvPr id="8" name="Group 8"/>
            <p:cNvGrpSpPr>
              <a:grpSpLocks/>
            </p:cNvGrpSpPr>
            <p:nvPr/>
          </p:nvGrpSpPr>
          <p:grpSpPr bwMode="auto">
            <a:xfrm>
              <a:off x="4800600" y="4532313"/>
              <a:ext cx="2209800" cy="2017712"/>
              <a:chOff x="1968" y="2496"/>
              <a:chExt cx="1392" cy="1271"/>
            </a:xfrm>
          </p:grpSpPr>
          <p:graphicFrame>
            <p:nvGraphicFramePr>
              <p:cNvPr id="9" name="Object 9"/>
              <p:cNvGraphicFramePr>
                <a:graphicFrameLocks noChangeAspect="1"/>
              </p:cNvGraphicFramePr>
              <p:nvPr/>
            </p:nvGraphicFramePr>
            <p:xfrm>
              <a:off x="1968" y="2496"/>
              <a:ext cx="1392" cy="1271"/>
            </p:xfrm>
            <a:graphic>
              <a:graphicData uri="http://schemas.openxmlformats.org/presentationml/2006/ole">
                <mc:AlternateContent xmlns:mc="http://schemas.openxmlformats.org/markup-compatibility/2006">
                  <mc:Choice xmlns:v="urn:schemas-microsoft-com:vml" Requires="v">
                    <p:oleObj spid="_x0000_s11306" name="Worksheet" r:id="rId7" imgW="2200656" imgH="2076907" progId="Excel.Sheet.8">
                      <p:embed/>
                    </p:oleObj>
                  </mc:Choice>
                  <mc:Fallback>
                    <p:oleObj name="Worksheet" r:id="rId7" imgW="2200656" imgH="2076907"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8"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Oval 10"/>
              <p:cNvSpPr>
                <a:spLocks noChangeArrowheads="1"/>
              </p:cNvSpPr>
              <p:nvPr/>
            </p:nvSpPr>
            <p:spPr bwMode="auto">
              <a:xfrm>
                <a:off x="2736" y="3244"/>
                <a:ext cx="16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1" name="Oval 11"/>
              <p:cNvSpPr>
                <a:spLocks noChangeArrowheads="1"/>
              </p:cNvSpPr>
              <p:nvPr/>
            </p:nvSpPr>
            <p:spPr bwMode="auto">
              <a:xfrm>
                <a:off x="2256" y="2716"/>
                <a:ext cx="38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2" name="Oval 12"/>
              <p:cNvSpPr>
                <a:spLocks noChangeArrowheads="1"/>
              </p:cNvSpPr>
              <p:nvPr/>
            </p:nvSpPr>
            <p:spPr bwMode="auto">
              <a:xfrm>
                <a:off x="2352" y="2980"/>
                <a:ext cx="38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3" name="Oval 13"/>
              <p:cNvSpPr>
                <a:spLocks noChangeArrowheads="1"/>
              </p:cNvSpPr>
              <p:nvPr/>
            </p:nvSpPr>
            <p:spPr bwMode="auto">
              <a:xfrm>
                <a:off x="2832" y="3004"/>
                <a:ext cx="288"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grpSp>
          <p:nvGrpSpPr>
            <p:cNvPr id="14" name="Group 14"/>
            <p:cNvGrpSpPr>
              <a:grpSpLocks/>
            </p:cNvGrpSpPr>
            <p:nvPr/>
          </p:nvGrpSpPr>
          <p:grpSpPr bwMode="auto">
            <a:xfrm>
              <a:off x="7543800" y="4495801"/>
              <a:ext cx="2209800" cy="2017713"/>
              <a:chOff x="3792" y="2473"/>
              <a:chExt cx="1392" cy="1271"/>
            </a:xfrm>
          </p:grpSpPr>
          <p:graphicFrame>
            <p:nvGraphicFramePr>
              <p:cNvPr id="15" name="Object 15"/>
              <p:cNvGraphicFramePr>
                <a:graphicFrameLocks noChangeAspect="1"/>
              </p:cNvGraphicFramePr>
              <p:nvPr/>
            </p:nvGraphicFramePr>
            <p:xfrm>
              <a:off x="3792" y="2473"/>
              <a:ext cx="1392" cy="1271"/>
            </p:xfrm>
            <a:graphic>
              <a:graphicData uri="http://schemas.openxmlformats.org/presentationml/2006/ole">
                <mc:AlternateContent xmlns:mc="http://schemas.openxmlformats.org/markup-compatibility/2006">
                  <mc:Choice xmlns:v="urn:schemas-microsoft-com:vml" Requires="v">
                    <p:oleObj spid="_x0000_s11307" name="Worksheet" r:id="rId9" imgW="2200656" imgH="2076907" progId="Excel.Sheet.8">
                      <p:embed/>
                    </p:oleObj>
                  </mc:Choice>
                  <mc:Fallback>
                    <p:oleObj name="Worksheet" r:id="rId9" imgW="2200656" imgH="2076907"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2" y="2473"/>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Oval 16"/>
              <p:cNvSpPr>
                <a:spLocks noChangeArrowheads="1"/>
              </p:cNvSpPr>
              <p:nvPr/>
            </p:nvSpPr>
            <p:spPr bwMode="auto">
              <a:xfrm>
                <a:off x="4224" y="2693"/>
                <a:ext cx="16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7" name="Oval 17"/>
              <p:cNvSpPr>
                <a:spLocks noChangeArrowheads="1"/>
              </p:cNvSpPr>
              <p:nvPr/>
            </p:nvSpPr>
            <p:spPr bwMode="auto">
              <a:xfrm>
                <a:off x="4224" y="2981"/>
                <a:ext cx="16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8" name="Oval 18"/>
              <p:cNvSpPr>
                <a:spLocks noChangeArrowheads="1"/>
              </p:cNvSpPr>
              <p:nvPr/>
            </p:nvSpPr>
            <p:spPr bwMode="auto">
              <a:xfrm>
                <a:off x="4800" y="2981"/>
                <a:ext cx="14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9" name="Oval 19"/>
              <p:cNvSpPr>
                <a:spLocks noChangeArrowheads="1"/>
              </p:cNvSpPr>
              <p:nvPr/>
            </p:nvSpPr>
            <p:spPr bwMode="auto">
              <a:xfrm>
                <a:off x="4128" y="2812"/>
                <a:ext cx="96"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0" name="Oval 20"/>
              <p:cNvSpPr>
                <a:spLocks noChangeArrowheads="1"/>
              </p:cNvSpPr>
              <p:nvPr/>
            </p:nvSpPr>
            <p:spPr bwMode="auto">
              <a:xfrm rot="16200000">
                <a:off x="4608" y="3196"/>
                <a:ext cx="14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 name="Oval 21"/>
              <p:cNvSpPr>
                <a:spLocks noChangeArrowheads="1"/>
              </p:cNvSpPr>
              <p:nvPr/>
            </p:nvSpPr>
            <p:spPr bwMode="auto">
              <a:xfrm rot="16200000">
                <a:off x="4704" y="3004"/>
                <a:ext cx="96"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sp>
          <p:nvSpPr>
            <p:cNvPr id="22" name="Line 22"/>
            <p:cNvSpPr>
              <a:spLocks noChangeShapeType="1"/>
            </p:cNvSpPr>
            <p:nvPr/>
          </p:nvSpPr>
          <p:spPr bwMode="auto">
            <a:xfrm>
              <a:off x="4419600" y="5446713"/>
              <a:ext cx="304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defTabSz="914400" fontAlgn="base">
                <a:spcBef>
                  <a:spcPct val="0"/>
                </a:spcBef>
                <a:spcAft>
                  <a:spcPct val="0"/>
                </a:spcAft>
              </a:pPr>
              <a:endParaRPr lang="en-US" sz="1800">
                <a:solidFill>
                  <a:srgbClr val="000000"/>
                </a:solidFill>
              </a:endParaRPr>
            </a:p>
          </p:txBody>
        </p:sp>
        <p:sp>
          <p:nvSpPr>
            <p:cNvPr id="23" name="Line 23"/>
            <p:cNvSpPr>
              <a:spLocks noChangeShapeType="1"/>
            </p:cNvSpPr>
            <p:nvPr/>
          </p:nvSpPr>
          <p:spPr bwMode="auto">
            <a:xfrm>
              <a:off x="7162800" y="5522913"/>
              <a:ext cx="304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defTabSz="914400" fontAlgn="base">
                <a:spcBef>
                  <a:spcPct val="0"/>
                </a:spcBef>
                <a:spcAft>
                  <a:spcPct val="0"/>
                </a:spcAft>
              </a:pPr>
              <a:endParaRPr lang="en-US" sz="1800">
                <a:solidFill>
                  <a:srgbClr val="000000"/>
                </a:solidFill>
              </a:endParaRPr>
            </a:p>
          </p:txBody>
        </p:sp>
      </p:grpSp>
      <p:sp>
        <p:nvSpPr>
          <p:cNvPr id="25" name="Content Placeholder 2"/>
          <p:cNvSpPr txBox="1">
            <a:spLocks/>
          </p:cNvSpPr>
          <p:nvPr/>
        </p:nvSpPr>
        <p:spPr>
          <a:xfrm>
            <a:off x="706680" y="4411962"/>
            <a:ext cx="9979793" cy="2275167"/>
          </a:xfrm>
          <a:prstGeom prst="rect">
            <a:avLst/>
          </a:prstGeom>
        </p:spPr>
        <p:txBody>
          <a:bodyPr vert="horz" lIns="91438" tIns="45719" rIns="91438" bIns="45719" rtlCol="0">
            <a:noAutofit/>
          </a:bodyPr>
          <a:lstStyle>
            <a:lvl1pPr marL="285744" indent="-285744"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zh-CN" sz="2400" dirty="0">
                <a:ea typeface="SimSun" panose="02010600030101010101" pitchFamily="2" charset="-122"/>
              </a:rPr>
              <a:t>Divisive </a:t>
            </a:r>
            <a:r>
              <a:rPr lang="en-US" altLang="zh-CN" sz="2400" dirty="0" smtClean="0">
                <a:ea typeface="SimSun" panose="02010600030101010101" pitchFamily="2" charset="-122"/>
              </a:rPr>
              <a:t>clustering is a top-down approach</a:t>
            </a:r>
          </a:p>
          <a:p>
            <a:pPr lvl="1"/>
            <a:r>
              <a:rPr lang="en-US" altLang="zh-CN" sz="2400" dirty="0" smtClean="0">
                <a:ea typeface="SimSun" panose="02010600030101010101" pitchFamily="2" charset="-122"/>
              </a:rPr>
              <a:t>The process starts at the root with all the points as one cluster</a:t>
            </a:r>
          </a:p>
          <a:p>
            <a:pPr lvl="1"/>
            <a:r>
              <a:rPr lang="en-US" altLang="zh-CN" sz="2400" dirty="0" smtClean="0">
                <a:ea typeface="SimSun" panose="02010600030101010101" pitchFamily="2" charset="-122"/>
              </a:rPr>
              <a:t>It recursively splits the higher level clusters to build the </a:t>
            </a:r>
            <a:r>
              <a:rPr lang="en-US" altLang="zh-CN" sz="2400" dirty="0" err="1" smtClean="0">
                <a:ea typeface="SimSun" panose="02010600030101010101" pitchFamily="2" charset="-122"/>
              </a:rPr>
              <a:t>dendrogram</a:t>
            </a:r>
            <a:endParaRPr lang="en-US" altLang="zh-CN" sz="2400" dirty="0" smtClean="0">
              <a:ea typeface="SimSun" panose="02010600030101010101" pitchFamily="2" charset="-122"/>
            </a:endParaRPr>
          </a:p>
          <a:p>
            <a:pPr lvl="1"/>
            <a:r>
              <a:rPr lang="en-US" altLang="zh-CN" sz="2400" dirty="0" smtClean="0">
                <a:ea typeface="SimSun" panose="02010600030101010101" pitchFamily="2" charset="-122"/>
              </a:rPr>
              <a:t>Can be considered as a global approach</a:t>
            </a:r>
          </a:p>
          <a:p>
            <a:pPr lvl="1"/>
            <a:r>
              <a:rPr lang="en-US" altLang="zh-CN" sz="2400" dirty="0" smtClean="0">
                <a:ea typeface="SimSun" panose="02010600030101010101" pitchFamily="2" charset="-122"/>
              </a:rPr>
              <a:t>More efficient when compared with agglomerative clustering</a:t>
            </a:r>
          </a:p>
        </p:txBody>
      </p:sp>
    </p:spTree>
    <p:extLst>
      <p:ext uri="{BB962C8B-B14F-4D97-AF65-F5344CB8AC3E}">
        <p14:creationId xmlns:p14="http://schemas.microsoft.com/office/powerpoint/2010/main" val="41524210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1674"/>
            <a:ext cx="12191999" cy="738909"/>
          </a:xfrm>
        </p:spPr>
        <p:txBody>
          <a:bodyPr>
            <a:noAutofit/>
          </a:bodyPr>
          <a:lstStyle/>
          <a:p>
            <a:pPr defTabSz="1219110"/>
            <a:r>
              <a:rPr lang="en-US" altLang="zh-CN" dirty="0" smtClean="0">
                <a:ea typeface="SimSun" panose="02010600030101010101" pitchFamily="2" charset="-122"/>
              </a:rPr>
              <a:t>More on Algorithm Design for Divisive Clustering</a:t>
            </a:r>
            <a:endParaRPr lang="en-US" dirty="0">
              <a:solidFill>
                <a:prstClr val="black"/>
              </a:solidFill>
            </a:endParaRPr>
          </a:p>
        </p:txBody>
      </p:sp>
      <p:sp>
        <p:nvSpPr>
          <p:cNvPr id="3" name="Content Placeholder 2"/>
          <p:cNvSpPr>
            <a:spLocks noGrp="1"/>
          </p:cNvSpPr>
          <p:nvPr>
            <p:ph idx="1"/>
          </p:nvPr>
        </p:nvSpPr>
        <p:spPr>
          <a:xfrm>
            <a:off x="617190" y="1240325"/>
            <a:ext cx="10799230" cy="5214795"/>
          </a:xfrm>
        </p:spPr>
        <p:txBody>
          <a:bodyPr/>
          <a:lstStyle/>
          <a:p>
            <a:pPr>
              <a:spcBef>
                <a:spcPts val="1200"/>
              </a:spcBef>
              <a:spcAft>
                <a:spcPts val="600"/>
              </a:spcAft>
            </a:pPr>
            <a:r>
              <a:rPr lang="en-US" altLang="zh-CN" sz="2400" dirty="0" smtClean="0">
                <a:ea typeface="SimSun" panose="02010600030101010101" pitchFamily="2" charset="-122"/>
              </a:rPr>
              <a:t>Choosing </a:t>
            </a:r>
            <a:r>
              <a:rPr lang="en-US" altLang="zh-CN" sz="2400" dirty="0">
                <a:ea typeface="SimSun" panose="02010600030101010101" pitchFamily="2" charset="-122"/>
              </a:rPr>
              <a:t>which cluster to split</a:t>
            </a:r>
          </a:p>
          <a:p>
            <a:pPr lvl="1">
              <a:spcBef>
                <a:spcPts val="1200"/>
              </a:spcBef>
              <a:spcAft>
                <a:spcPts val="600"/>
              </a:spcAft>
            </a:pPr>
            <a:r>
              <a:rPr lang="en-US" altLang="zh-CN" sz="2400" dirty="0">
                <a:ea typeface="SimSun" panose="02010600030101010101" pitchFamily="2" charset="-122"/>
              </a:rPr>
              <a:t>Check the sums of squared errors of the clusters and choose the one with the largest value</a:t>
            </a:r>
          </a:p>
          <a:p>
            <a:pPr>
              <a:spcBef>
                <a:spcPts val="1200"/>
              </a:spcBef>
              <a:spcAft>
                <a:spcPts val="600"/>
              </a:spcAft>
            </a:pPr>
            <a:r>
              <a:rPr lang="en-US" altLang="zh-CN" sz="2400" dirty="0" smtClean="0">
                <a:ea typeface="SimSun" panose="02010600030101010101" pitchFamily="2" charset="-122"/>
              </a:rPr>
              <a:t>Splitting criterion: Determining how to split</a:t>
            </a:r>
          </a:p>
          <a:p>
            <a:pPr lvl="1">
              <a:spcBef>
                <a:spcPts val="1200"/>
              </a:spcBef>
              <a:spcAft>
                <a:spcPts val="600"/>
              </a:spcAft>
            </a:pPr>
            <a:r>
              <a:rPr lang="en-US" altLang="zh-CN" sz="2400" dirty="0" smtClean="0">
                <a:ea typeface="SimSun" panose="02010600030101010101" pitchFamily="2" charset="-122"/>
              </a:rPr>
              <a:t>One may use Ward’s criterion to chase for greater reduction in the difference in the SSE criterion as a result of a split</a:t>
            </a:r>
          </a:p>
          <a:p>
            <a:pPr lvl="1">
              <a:spcBef>
                <a:spcPts val="1200"/>
              </a:spcBef>
              <a:spcAft>
                <a:spcPts val="600"/>
              </a:spcAft>
            </a:pPr>
            <a:r>
              <a:rPr lang="en-US" altLang="zh-CN" sz="2400" dirty="0" smtClean="0">
                <a:ea typeface="SimSun" panose="02010600030101010101" pitchFamily="2" charset="-122"/>
              </a:rPr>
              <a:t>For categorical data, Gini-index can be used</a:t>
            </a:r>
          </a:p>
          <a:p>
            <a:pPr>
              <a:spcBef>
                <a:spcPts val="1200"/>
              </a:spcBef>
              <a:spcAft>
                <a:spcPts val="600"/>
              </a:spcAft>
            </a:pPr>
            <a:r>
              <a:rPr lang="en-US" altLang="zh-CN" sz="2400" dirty="0" smtClean="0">
                <a:ea typeface="SimSun" panose="02010600030101010101" pitchFamily="2" charset="-122"/>
              </a:rPr>
              <a:t>Handling the noise</a:t>
            </a:r>
          </a:p>
          <a:p>
            <a:pPr lvl="1">
              <a:spcBef>
                <a:spcPts val="1200"/>
              </a:spcBef>
              <a:spcAft>
                <a:spcPts val="600"/>
              </a:spcAft>
            </a:pPr>
            <a:r>
              <a:rPr lang="en-US" altLang="zh-CN" sz="2400" dirty="0" smtClean="0">
                <a:ea typeface="SimSun" panose="02010600030101010101" pitchFamily="2" charset="-122"/>
              </a:rPr>
              <a:t>Use a threshold to determine </a:t>
            </a:r>
            <a:r>
              <a:rPr lang="en-US" altLang="zh-CN" sz="2400" dirty="0">
                <a:ea typeface="SimSun" panose="02010600030101010101" pitchFamily="2" charset="-122"/>
              </a:rPr>
              <a:t>the </a:t>
            </a:r>
            <a:r>
              <a:rPr lang="en-US" altLang="zh-CN" sz="2400" dirty="0" smtClean="0">
                <a:ea typeface="SimSun" panose="02010600030101010101" pitchFamily="2" charset="-122"/>
              </a:rPr>
              <a:t>termination criterion (do not generate clusters </a:t>
            </a:r>
            <a:r>
              <a:rPr lang="en-US" altLang="zh-CN" sz="2400" dirty="0">
                <a:ea typeface="SimSun" panose="02010600030101010101" pitchFamily="2" charset="-122"/>
              </a:rPr>
              <a:t>that are too </a:t>
            </a:r>
            <a:r>
              <a:rPr lang="en-US" altLang="zh-CN" sz="2400" dirty="0" smtClean="0">
                <a:ea typeface="SimSun" panose="02010600030101010101" pitchFamily="2" charset="-122"/>
              </a:rPr>
              <a:t>small because they contain mainly noises)</a:t>
            </a:r>
          </a:p>
        </p:txBody>
      </p:sp>
    </p:spTree>
    <p:extLst>
      <p:ext uri="{BB962C8B-B14F-4D97-AF65-F5344CB8AC3E}">
        <p14:creationId xmlns:p14="http://schemas.microsoft.com/office/powerpoint/2010/main" val="9625594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0" y="381001"/>
            <a:ext cx="12192000" cy="554039"/>
          </a:xfrm>
        </p:spPr>
        <p:txBody>
          <a:bodyPr>
            <a:noAutofit/>
          </a:bodyPr>
          <a:lstStyle/>
          <a:p>
            <a:r>
              <a:rPr lang="en-US" altLang="zh-CN" dirty="0">
                <a:ea typeface="SimSun" panose="02010600030101010101" pitchFamily="2" charset="-122"/>
              </a:rPr>
              <a:t>Extensions to Hierarchical Clustering</a:t>
            </a:r>
            <a:endParaRPr lang="en-US" altLang="en-US" dirty="0" smtClean="0"/>
          </a:p>
        </p:txBody>
      </p:sp>
      <p:sp>
        <p:nvSpPr>
          <p:cNvPr id="25604" name="Rectangle 3"/>
          <p:cNvSpPr>
            <a:spLocks noGrp="1" noChangeArrowheads="1"/>
          </p:cNvSpPr>
          <p:nvPr>
            <p:ph type="body" idx="1"/>
          </p:nvPr>
        </p:nvSpPr>
        <p:spPr>
          <a:xfrm>
            <a:off x="523089" y="1158503"/>
            <a:ext cx="11145822" cy="5432419"/>
          </a:xfrm>
        </p:spPr>
        <p:txBody>
          <a:bodyPr/>
          <a:lstStyle/>
          <a:p>
            <a:pPr>
              <a:spcBef>
                <a:spcPts val="1200"/>
              </a:spcBef>
              <a:spcAft>
                <a:spcPts val="600"/>
              </a:spcAft>
            </a:pPr>
            <a:r>
              <a:rPr lang="en-US" altLang="zh-CN" sz="2400" dirty="0" smtClean="0">
                <a:ea typeface="SimSun" panose="02010600030101010101" pitchFamily="2" charset="-122"/>
              </a:rPr>
              <a:t> Major weaknesses </a:t>
            </a:r>
            <a:r>
              <a:rPr lang="en-US" altLang="zh-CN" sz="2400" dirty="0">
                <a:ea typeface="SimSun" panose="02010600030101010101" pitchFamily="2" charset="-122"/>
              </a:rPr>
              <a:t>of </a:t>
            </a:r>
            <a:r>
              <a:rPr lang="en-US" altLang="zh-CN" sz="2400" dirty="0" smtClean="0">
                <a:ea typeface="SimSun" panose="02010600030101010101" pitchFamily="2" charset="-122"/>
              </a:rPr>
              <a:t>hierarchical </a:t>
            </a:r>
            <a:r>
              <a:rPr lang="en-US" altLang="zh-CN" sz="2400" dirty="0">
                <a:ea typeface="SimSun" panose="02010600030101010101" pitchFamily="2" charset="-122"/>
              </a:rPr>
              <a:t>clustering methods</a:t>
            </a:r>
          </a:p>
          <a:p>
            <a:pPr lvl="1">
              <a:spcBef>
                <a:spcPts val="1200"/>
              </a:spcBef>
              <a:spcAft>
                <a:spcPts val="600"/>
              </a:spcAft>
            </a:pPr>
            <a:r>
              <a:rPr lang="en-US" altLang="zh-CN" sz="2400" dirty="0">
                <a:ea typeface="SimSun" panose="02010600030101010101" pitchFamily="2" charset="-122"/>
              </a:rPr>
              <a:t>Can never undo what was done previously</a:t>
            </a:r>
          </a:p>
          <a:p>
            <a:pPr lvl="1">
              <a:spcBef>
                <a:spcPts val="1200"/>
              </a:spcBef>
              <a:spcAft>
                <a:spcPts val="600"/>
              </a:spcAft>
            </a:pPr>
            <a:r>
              <a:rPr lang="en-US" altLang="zh-CN" sz="2400" dirty="0">
                <a:ea typeface="SimSun" panose="02010600030101010101" pitchFamily="2" charset="-122"/>
              </a:rPr>
              <a:t>Do not scale </a:t>
            </a:r>
            <a:r>
              <a:rPr lang="en-US" altLang="zh-CN" sz="2400" dirty="0" smtClean="0">
                <a:ea typeface="SimSun" panose="02010600030101010101" pitchFamily="2" charset="-122"/>
              </a:rPr>
              <a:t>well</a:t>
            </a:r>
          </a:p>
          <a:p>
            <a:pPr lvl="2">
              <a:spcBef>
                <a:spcPts val="1200"/>
              </a:spcBef>
              <a:spcAft>
                <a:spcPts val="600"/>
              </a:spcAft>
            </a:pPr>
            <a:r>
              <a:rPr lang="en-US" altLang="zh-CN" sz="2400" dirty="0" smtClean="0">
                <a:ea typeface="SimSun" panose="02010600030101010101" pitchFamily="2" charset="-122"/>
              </a:rPr>
              <a:t>Time </a:t>
            </a:r>
            <a:r>
              <a:rPr lang="en-US" altLang="zh-CN" sz="2400" dirty="0">
                <a:ea typeface="SimSun" panose="02010600030101010101" pitchFamily="2" charset="-122"/>
              </a:rPr>
              <a:t>complexity of at least </a:t>
            </a:r>
            <a:r>
              <a:rPr lang="en-US" altLang="zh-CN" sz="2400" i="1" dirty="0">
                <a:ea typeface="SimSun" panose="02010600030101010101" pitchFamily="2" charset="-122"/>
              </a:rPr>
              <a:t>O</a:t>
            </a:r>
            <a:r>
              <a:rPr lang="en-US" altLang="zh-CN" sz="2400" dirty="0">
                <a:ea typeface="SimSun" panose="02010600030101010101" pitchFamily="2" charset="-122"/>
              </a:rPr>
              <a:t>(</a:t>
            </a:r>
            <a:r>
              <a:rPr lang="en-US" altLang="zh-CN" sz="2400" i="1" dirty="0">
                <a:ea typeface="SimSun" panose="02010600030101010101" pitchFamily="2" charset="-122"/>
              </a:rPr>
              <a:t>n</a:t>
            </a:r>
            <a:r>
              <a:rPr lang="en-US" altLang="zh-CN" sz="2400" i="1" baseline="30000" dirty="0">
                <a:ea typeface="SimSun" panose="02010600030101010101" pitchFamily="2" charset="-122"/>
              </a:rPr>
              <a:t>2</a:t>
            </a:r>
            <a:r>
              <a:rPr lang="en-US" altLang="zh-CN" sz="2400" dirty="0">
                <a:ea typeface="SimSun" panose="02010600030101010101" pitchFamily="2" charset="-122"/>
              </a:rPr>
              <a:t>), where </a:t>
            </a:r>
            <a:r>
              <a:rPr lang="en-US" altLang="zh-CN" sz="2400" i="1" dirty="0">
                <a:ea typeface="SimSun" panose="02010600030101010101" pitchFamily="2" charset="-122"/>
              </a:rPr>
              <a:t>n</a:t>
            </a:r>
            <a:r>
              <a:rPr lang="en-US" altLang="zh-CN" sz="2400" dirty="0">
                <a:ea typeface="SimSun" panose="02010600030101010101" pitchFamily="2" charset="-122"/>
              </a:rPr>
              <a:t> is the number of total objects</a:t>
            </a:r>
          </a:p>
          <a:p>
            <a:pPr>
              <a:spcBef>
                <a:spcPts val="1200"/>
              </a:spcBef>
              <a:spcAft>
                <a:spcPts val="600"/>
              </a:spcAft>
            </a:pPr>
            <a:r>
              <a:rPr lang="en-US" altLang="zh-CN" sz="2400" dirty="0" smtClean="0">
                <a:ea typeface="SimSun" panose="02010600030101010101" pitchFamily="2" charset="-122"/>
              </a:rPr>
              <a:t>Other hierarchical clustering algorithms</a:t>
            </a:r>
            <a:endParaRPr lang="en-US" altLang="zh-CN" sz="2400" dirty="0">
              <a:ea typeface="SimSun" panose="02010600030101010101" pitchFamily="2" charset="-122"/>
            </a:endParaRPr>
          </a:p>
          <a:p>
            <a:pPr lvl="1">
              <a:spcBef>
                <a:spcPts val="1200"/>
              </a:spcBef>
              <a:spcAft>
                <a:spcPts val="600"/>
              </a:spcAft>
            </a:pPr>
            <a:r>
              <a:rPr lang="en-US" altLang="zh-CN" sz="2400" u="sng" dirty="0">
                <a:ea typeface="SimSun" panose="02010600030101010101" pitchFamily="2" charset="-122"/>
              </a:rPr>
              <a:t>BIRCH (1996)</a:t>
            </a:r>
            <a:r>
              <a:rPr lang="en-US" altLang="zh-CN" sz="2400" dirty="0">
                <a:ea typeface="SimSun" panose="02010600030101010101" pitchFamily="2" charset="-122"/>
              </a:rPr>
              <a:t>: </a:t>
            </a:r>
            <a:r>
              <a:rPr lang="en-US" altLang="zh-CN" sz="2400" dirty="0" smtClean="0">
                <a:ea typeface="SimSun" panose="02010600030101010101" pitchFamily="2" charset="-122"/>
              </a:rPr>
              <a:t>Use </a:t>
            </a:r>
            <a:r>
              <a:rPr lang="en-US" altLang="zh-CN" sz="2400" dirty="0">
                <a:ea typeface="SimSun" panose="02010600030101010101" pitchFamily="2" charset="-122"/>
              </a:rPr>
              <a:t>CF-tree and incrementally </a:t>
            </a:r>
            <a:r>
              <a:rPr lang="en-US" altLang="zh-CN" sz="2400" dirty="0" smtClean="0">
                <a:ea typeface="SimSun" panose="02010600030101010101" pitchFamily="2" charset="-122"/>
              </a:rPr>
              <a:t>adjust </a:t>
            </a:r>
            <a:r>
              <a:rPr lang="en-US" altLang="zh-CN" sz="2400" dirty="0">
                <a:ea typeface="SimSun" panose="02010600030101010101" pitchFamily="2" charset="-122"/>
              </a:rPr>
              <a:t>the quality of </a:t>
            </a:r>
            <a:r>
              <a:rPr lang="en-US" altLang="zh-CN" sz="2400" dirty="0" smtClean="0">
                <a:ea typeface="SimSun" panose="02010600030101010101" pitchFamily="2" charset="-122"/>
              </a:rPr>
              <a:t>sub-clusters</a:t>
            </a:r>
            <a:endParaRPr lang="en-US" altLang="zh-CN" sz="2400" u="sng" dirty="0" smtClean="0">
              <a:ea typeface="SimSun" panose="02010600030101010101" pitchFamily="2" charset="-122"/>
            </a:endParaRPr>
          </a:p>
          <a:p>
            <a:pPr lvl="1">
              <a:spcBef>
                <a:spcPts val="1200"/>
              </a:spcBef>
              <a:spcAft>
                <a:spcPts val="600"/>
              </a:spcAft>
            </a:pPr>
            <a:r>
              <a:rPr lang="en-US" altLang="zh-CN" sz="2400" u="sng" dirty="0" smtClean="0">
                <a:ea typeface="SimSun" panose="02010600030101010101" pitchFamily="2" charset="-122"/>
              </a:rPr>
              <a:t>CURE (1998)</a:t>
            </a:r>
            <a:r>
              <a:rPr lang="en-US" altLang="zh-CN" sz="2400" dirty="0" smtClean="0">
                <a:ea typeface="SimSun" panose="02010600030101010101" pitchFamily="2" charset="-122"/>
              </a:rPr>
              <a:t>: Represent a cluster using a set of well-scattered representative points</a:t>
            </a:r>
          </a:p>
          <a:p>
            <a:pPr lvl="1">
              <a:spcBef>
                <a:spcPts val="1200"/>
              </a:spcBef>
              <a:spcAft>
                <a:spcPts val="600"/>
              </a:spcAft>
            </a:pPr>
            <a:r>
              <a:rPr lang="en-US" altLang="zh-CN" sz="2400" u="sng" dirty="0" smtClean="0">
                <a:ea typeface="SimSun" panose="02010600030101010101" pitchFamily="2" charset="-122"/>
              </a:rPr>
              <a:t>CHAMELEON </a:t>
            </a:r>
            <a:r>
              <a:rPr lang="en-US" altLang="zh-CN" sz="2400" u="sng" dirty="0">
                <a:ea typeface="SimSun" panose="02010600030101010101" pitchFamily="2" charset="-122"/>
              </a:rPr>
              <a:t>(1999</a:t>
            </a:r>
            <a:r>
              <a:rPr lang="en-US" altLang="zh-CN" sz="2400" u="sng" dirty="0" smtClean="0">
                <a:ea typeface="SimSun" panose="02010600030101010101" pitchFamily="2" charset="-122"/>
              </a:rPr>
              <a:t>)</a:t>
            </a:r>
            <a:r>
              <a:rPr lang="en-US" altLang="zh-CN" sz="2400" dirty="0" smtClean="0">
                <a:ea typeface="SimSun" panose="02010600030101010101" pitchFamily="2" charset="-122"/>
              </a:rPr>
              <a:t>: Use graph partitioning methods on the K-nearest neighbor graph of the data</a:t>
            </a:r>
            <a:endParaRPr lang="en-US" altLang="zh-CN" sz="2400" dirty="0">
              <a:ea typeface="SimSun" panose="02010600030101010101" pitchFamily="2" charset="-122"/>
            </a:endParaRPr>
          </a:p>
        </p:txBody>
      </p:sp>
    </p:spTree>
    <p:extLst>
      <p:ext uri="{BB962C8B-B14F-4D97-AF65-F5344CB8AC3E}">
        <p14:creationId xmlns:p14="http://schemas.microsoft.com/office/powerpoint/2010/main" val="16601803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0" y="-199181"/>
            <a:ext cx="12192000" cy="1412340"/>
          </a:xfrm>
        </p:spPr>
        <p:txBody>
          <a:bodyPr>
            <a:noAutofit/>
          </a:bodyPr>
          <a:lstStyle/>
          <a:p>
            <a:r>
              <a:rPr lang="en-US" altLang="zh-CN" dirty="0">
                <a:ea typeface="SimSun" panose="02010600030101010101" pitchFamily="2" charset="-122"/>
              </a:rPr>
              <a:t>BIRCH (Balanced Iterative Reducing and Clustering Using Hierarchies)</a:t>
            </a:r>
            <a:endParaRPr lang="en-US" altLang="en-US" dirty="0" smtClean="0"/>
          </a:p>
        </p:txBody>
      </p:sp>
      <p:sp>
        <p:nvSpPr>
          <p:cNvPr id="25604" name="Rectangle 3"/>
          <p:cNvSpPr>
            <a:spLocks noGrp="1" noChangeArrowheads="1"/>
          </p:cNvSpPr>
          <p:nvPr>
            <p:ph type="body" idx="1"/>
          </p:nvPr>
        </p:nvSpPr>
        <p:spPr>
          <a:xfrm>
            <a:off x="541195" y="1213159"/>
            <a:ext cx="10893829" cy="5438850"/>
          </a:xfrm>
        </p:spPr>
        <p:txBody>
          <a:bodyPr/>
          <a:lstStyle/>
          <a:p>
            <a:pPr>
              <a:spcAft>
                <a:spcPts val="600"/>
              </a:spcAft>
            </a:pPr>
            <a:r>
              <a:rPr lang="en-US" altLang="zh-CN" sz="2400" dirty="0">
                <a:ea typeface="SimSun" panose="02010600030101010101" pitchFamily="2" charset="-122"/>
              </a:rPr>
              <a:t>A multiphase clustering </a:t>
            </a:r>
            <a:r>
              <a:rPr lang="en-US" altLang="zh-CN" sz="2400" dirty="0" smtClean="0">
                <a:ea typeface="SimSun" panose="02010600030101010101" pitchFamily="2" charset="-122"/>
              </a:rPr>
              <a:t>algorithm (Zhang</a:t>
            </a:r>
            <a:r>
              <a:rPr lang="en-US" altLang="zh-CN" sz="2400" dirty="0">
                <a:ea typeface="SimSun" panose="02010600030101010101" pitchFamily="2" charset="-122"/>
              </a:rPr>
              <a:t>, </a:t>
            </a:r>
            <a:r>
              <a:rPr lang="en-US" altLang="zh-CN" sz="2400" dirty="0" err="1">
                <a:ea typeface="SimSun" panose="02010600030101010101" pitchFamily="2" charset="-122"/>
              </a:rPr>
              <a:t>Ramakrishnan</a:t>
            </a:r>
            <a:r>
              <a:rPr lang="en-US" altLang="zh-CN" sz="2400" dirty="0">
                <a:ea typeface="SimSun" panose="02010600030101010101" pitchFamily="2" charset="-122"/>
              </a:rPr>
              <a:t> &amp; </a:t>
            </a:r>
            <a:r>
              <a:rPr lang="en-US" altLang="zh-CN" sz="2400" dirty="0" err="1">
                <a:ea typeface="SimSun" panose="02010600030101010101" pitchFamily="2" charset="-122"/>
              </a:rPr>
              <a:t>Livny</a:t>
            </a:r>
            <a:r>
              <a:rPr lang="en-US" altLang="zh-CN" sz="2400" dirty="0">
                <a:ea typeface="SimSun" panose="02010600030101010101" pitchFamily="2" charset="-122"/>
              </a:rPr>
              <a:t>, </a:t>
            </a:r>
            <a:r>
              <a:rPr lang="en-US" altLang="zh-CN" sz="2400" dirty="0" smtClean="0">
                <a:ea typeface="SimSun" panose="02010600030101010101" pitchFamily="2" charset="-122"/>
              </a:rPr>
              <a:t>SIGMOD’96)</a:t>
            </a:r>
            <a:endParaRPr lang="en-US" altLang="zh-CN" sz="2400" dirty="0">
              <a:ea typeface="SimSun" panose="02010600030101010101" pitchFamily="2" charset="-122"/>
            </a:endParaRPr>
          </a:p>
          <a:p>
            <a:pPr>
              <a:spcAft>
                <a:spcPts val="600"/>
              </a:spcAft>
            </a:pPr>
            <a:r>
              <a:rPr lang="en-US" altLang="zh-CN" sz="2400" dirty="0">
                <a:ea typeface="SimSun" panose="02010600030101010101" pitchFamily="2" charset="-122"/>
              </a:rPr>
              <a:t>Incrementally construct a CF (Clustering Feature) tree, a hierarchical data structure for multiphase clustering</a:t>
            </a:r>
          </a:p>
          <a:p>
            <a:pPr lvl="1">
              <a:spcAft>
                <a:spcPts val="600"/>
              </a:spcAft>
            </a:pPr>
            <a:r>
              <a:rPr lang="en-US" altLang="zh-CN" sz="2400" dirty="0">
                <a:ea typeface="SimSun" panose="02010600030101010101" pitchFamily="2" charset="-122"/>
              </a:rPr>
              <a:t>Phase 1: </a:t>
            </a:r>
            <a:r>
              <a:rPr lang="en-US" altLang="zh-CN" sz="2400" dirty="0" smtClean="0">
                <a:ea typeface="SimSun" panose="02010600030101010101" pitchFamily="2" charset="-122"/>
              </a:rPr>
              <a:t>Scan </a:t>
            </a:r>
            <a:r>
              <a:rPr lang="en-US" altLang="zh-CN" sz="2400" dirty="0">
                <a:ea typeface="SimSun" panose="02010600030101010101" pitchFamily="2" charset="-122"/>
              </a:rPr>
              <a:t>DB to build an initial in-memory CF tree (a multi-level compression of the data that tries to preserve the inherent clustering structure of the data)  </a:t>
            </a:r>
          </a:p>
          <a:p>
            <a:pPr lvl="1">
              <a:spcAft>
                <a:spcPts val="600"/>
              </a:spcAft>
            </a:pPr>
            <a:r>
              <a:rPr lang="en-US" altLang="zh-CN" sz="2400" dirty="0">
                <a:ea typeface="SimSun" panose="02010600030101010101" pitchFamily="2" charset="-122"/>
              </a:rPr>
              <a:t>Phase 2: </a:t>
            </a:r>
            <a:r>
              <a:rPr lang="en-US" altLang="zh-CN" sz="2400" dirty="0" smtClean="0">
                <a:ea typeface="SimSun" panose="02010600030101010101" pitchFamily="2" charset="-122"/>
              </a:rPr>
              <a:t>Use </a:t>
            </a:r>
            <a:r>
              <a:rPr lang="en-US" altLang="zh-CN" sz="2400" dirty="0">
                <a:ea typeface="SimSun" panose="02010600030101010101" pitchFamily="2" charset="-122"/>
              </a:rPr>
              <a:t>an arbitrary clustering algorithm to cluster the leaf nodes of the </a:t>
            </a:r>
            <a:r>
              <a:rPr lang="en-US" altLang="zh-CN" sz="2400" dirty="0" smtClean="0">
                <a:ea typeface="SimSun" panose="02010600030101010101" pitchFamily="2" charset="-122"/>
              </a:rPr>
              <a:t>CF-tree</a:t>
            </a:r>
          </a:p>
          <a:p>
            <a:pPr>
              <a:spcAft>
                <a:spcPts val="600"/>
              </a:spcAft>
            </a:pPr>
            <a:r>
              <a:rPr lang="en-US" altLang="zh-CN" sz="2400" dirty="0" smtClean="0">
                <a:ea typeface="SimSun" panose="02010600030101010101" pitchFamily="2" charset="-122"/>
              </a:rPr>
              <a:t>Key idea: Multi-level clustering</a:t>
            </a:r>
          </a:p>
          <a:p>
            <a:pPr lvl="1">
              <a:spcAft>
                <a:spcPts val="600"/>
              </a:spcAft>
            </a:pPr>
            <a:r>
              <a:rPr lang="en-US" altLang="zh-CN" sz="2400" dirty="0" smtClean="0">
                <a:ea typeface="SimSun" panose="02010600030101010101" pitchFamily="2" charset="-122"/>
              </a:rPr>
              <a:t>Low-level micro-clustering: Reduce complexity and increase scalability</a:t>
            </a:r>
          </a:p>
          <a:p>
            <a:pPr lvl="1">
              <a:spcAft>
                <a:spcPts val="600"/>
              </a:spcAft>
            </a:pPr>
            <a:r>
              <a:rPr lang="en-US" altLang="zh-CN" sz="2400" dirty="0" smtClean="0">
                <a:ea typeface="SimSun" panose="02010600030101010101" pitchFamily="2" charset="-122"/>
              </a:rPr>
              <a:t>High-level macro-clustering: Leave enough flexibility for high-level clustering</a:t>
            </a:r>
            <a:endParaRPr lang="en-US" altLang="zh-CN" sz="2400" dirty="0">
              <a:ea typeface="SimSun" panose="02010600030101010101" pitchFamily="2" charset="-122"/>
            </a:endParaRPr>
          </a:p>
          <a:p>
            <a:pPr>
              <a:spcAft>
                <a:spcPts val="600"/>
              </a:spcAft>
            </a:pPr>
            <a:r>
              <a:rPr lang="en-US" altLang="zh-CN" sz="2400" i="1" dirty="0" smtClean="0">
                <a:ea typeface="SimSun" panose="02010600030101010101" pitchFamily="2" charset="-122"/>
              </a:rPr>
              <a:t>Scales </a:t>
            </a:r>
            <a:r>
              <a:rPr lang="en-US" altLang="zh-CN" sz="2400" i="1" dirty="0">
                <a:ea typeface="SimSun" panose="02010600030101010101" pitchFamily="2" charset="-122"/>
              </a:rPr>
              <a:t>linearly</a:t>
            </a:r>
            <a:r>
              <a:rPr lang="en-US" altLang="zh-CN" sz="2400" dirty="0">
                <a:ea typeface="SimSun" panose="02010600030101010101" pitchFamily="2" charset="-122"/>
              </a:rPr>
              <a:t>: </a:t>
            </a:r>
            <a:r>
              <a:rPr lang="en-US" altLang="zh-CN" sz="2400" dirty="0" smtClean="0">
                <a:ea typeface="SimSun" panose="02010600030101010101" pitchFamily="2" charset="-122"/>
              </a:rPr>
              <a:t> Find </a:t>
            </a:r>
            <a:r>
              <a:rPr lang="en-US" altLang="zh-CN" sz="2400" dirty="0">
                <a:ea typeface="SimSun" panose="02010600030101010101" pitchFamily="2" charset="-122"/>
              </a:rPr>
              <a:t>a good clustering with a single scan and </a:t>
            </a:r>
            <a:r>
              <a:rPr lang="en-US" altLang="zh-CN" sz="2400" dirty="0" smtClean="0">
                <a:ea typeface="SimSun" panose="02010600030101010101" pitchFamily="2" charset="-122"/>
              </a:rPr>
              <a:t>improve </a:t>
            </a:r>
            <a:r>
              <a:rPr lang="en-US" altLang="zh-CN" sz="2400" dirty="0">
                <a:ea typeface="SimSun" panose="02010600030101010101" pitchFamily="2" charset="-122"/>
              </a:rPr>
              <a:t>the quality with a few additional </a:t>
            </a:r>
            <a:r>
              <a:rPr lang="en-US" altLang="zh-CN" sz="2400" dirty="0" smtClean="0">
                <a:ea typeface="SimSun" panose="02010600030101010101" pitchFamily="2" charset="-122"/>
              </a:rPr>
              <a:t>scans</a:t>
            </a:r>
            <a:endParaRPr lang="en-US" altLang="zh-CN" sz="2400" dirty="0">
              <a:ea typeface="SimSun" panose="02010600030101010101" pitchFamily="2" charset="-122"/>
            </a:endParaRPr>
          </a:p>
        </p:txBody>
      </p:sp>
    </p:spTree>
    <p:extLst>
      <p:ext uri="{BB962C8B-B14F-4D97-AF65-F5344CB8AC3E}">
        <p14:creationId xmlns:p14="http://schemas.microsoft.com/office/powerpoint/2010/main" val="8167605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0" y="381001"/>
            <a:ext cx="12192000" cy="554039"/>
          </a:xfrm>
        </p:spPr>
        <p:txBody>
          <a:bodyPr>
            <a:noAutofit/>
          </a:bodyPr>
          <a:lstStyle/>
          <a:p>
            <a:pPr defTabSz="914400" fontAlgn="base">
              <a:spcAft>
                <a:spcPct val="0"/>
              </a:spcAft>
            </a:pPr>
            <a:r>
              <a:rPr lang="en-US" altLang="zh-CN" dirty="0">
                <a:ea typeface="SimSun" panose="02010600030101010101" pitchFamily="2" charset="-122"/>
              </a:rPr>
              <a:t>Clustering Feature Vector in BIRCH</a:t>
            </a:r>
            <a:endParaRPr lang="en-US" altLang="zh-CN" sz="3200" b="1" dirty="0">
              <a:ea typeface="SimSun" panose="02010600030101010101" pitchFamily="2" charset="-122"/>
            </a:endParaRPr>
          </a:p>
        </p:txBody>
      </p:sp>
      <p:sp>
        <p:nvSpPr>
          <p:cNvPr id="25604" name="Rectangle 3"/>
          <p:cNvSpPr>
            <a:spLocks noGrp="1" noChangeArrowheads="1"/>
          </p:cNvSpPr>
          <p:nvPr>
            <p:ph type="body" idx="1"/>
          </p:nvPr>
        </p:nvSpPr>
        <p:spPr>
          <a:xfrm>
            <a:off x="406400" y="1239985"/>
            <a:ext cx="11281624" cy="5133108"/>
          </a:xfrm>
        </p:spPr>
        <p:txBody>
          <a:bodyPr/>
          <a:lstStyle/>
          <a:p>
            <a:pPr>
              <a:lnSpc>
                <a:spcPct val="150000"/>
              </a:lnSpc>
            </a:pPr>
            <a:r>
              <a:rPr lang="en-US" altLang="zh-CN" sz="2400" dirty="0" smtClean="0">
                <a:solidFill>
                  <a:srgbClr val="000000"/>
                </a:solidFill>
                <a:ea typeface="SimSun" panose="02010600030101010101" pitchFamily="2" charset="-122"/>
              </a:rPr>
              <a:t>Clustering </a:t>
            </a:r>
            <a:r>
              <a:rPr lang="en-US" altLang="zh-CN" sz="2400" dirty="0">
                <a:solidFill>
                  <a:srgbClr val="000000"/>
                </a:solidFill>
                <a:ea typeface="SimSun" panose="02010600030101010101" pitchFamily="2" charset="-122"/>
              </a:rPr>
              <a:t>Feature (CF):  </a:t>
            </a:r>
            <a:r>
              <a:rPr lang="en-US" altLang="zh-CN" sz="2400" i="1" dirty="0">
                <a:solidFill>
                  <a:srgbClr val="000000"/>
                </a:solidFill>
                <a:ea typeface="SimSun" panose="02010600030101010101" pitchFamily="2" charset="-122"/>
              </a:rPr>
              <a:t>CF = (N, LS, </a:t>
            </a:r>
            <a:r>
              <a:rPr lang="en-US" altLang="zh-CN" sz="2400" i="1" dirty="0" smtClean="0">
                <a:solidFill>
                  <a:srgbClr val="000000"/>
                </a:solidFill>
                <a:ea typeface="SimSun" panose="02010600030101010101" pitchFamily="2" charset="-122"/>
              </a:rPr>
              <a:t>SS)</a:t>
            </a:r>
            <a:endParaRPr lang="en-US" altLang="zh-CN" sz="2400" dirty="0" smtClean="0">
              <a:solidFill>
                <a:srgbClr val="000000"/>
              </a:solidFill>
              <a:ea typeface="SimSun" panose="02010600030101010101" pitchFamily="2" charset="-122"/>
            </a:endParaRPr>
          </a:p>
          <a:p>
            <a:pPr lvl="1">
              <a:lnSpc>
                <a:spcPct val="150000"/>
              </a:lnSpc>
            </a:pPr>
            <a:r>
              <a:rPr lang="en-US" altLang="zh-CN" sz="2400" i="1" dirty="0" smtClean="0">
                <a:solidFill>
                  <a:srgbClr val="000000"/>
                </a:solidFill>
                <a:ea typeface="SimSun" panose="02010600030101010101" pitchFamily="2" charset="-122"/>
              </a:rPr>
              <a:t>N</a:t>
            </a:r>
            <a:r>
              <a:rPr lang="en-US" altLang="zh-CN" sz="2400" dirty="0">
                <a:solidFill>
                  <a:srgbClr val="000000"/>
                </a:solidFill>
                <a:ea typeface="SimSun" panose="02010600030101010101" pitchFamily="2" charset="-122"/>
              </a:rPr>
              <a:t>: Number of data </a:t>
            </a:r>
            <a:r>
              <a:rPr lang="en-US" altLang="zh-CN" sz="2400" dirty="0" smtClean="0">
                <a:solidFill>
                  <a:srgbClr val="000000"/>
                </a:solidFill>
                <a:ea typeface="SimSun" panose="02010600030101010101" pitchFamily="2" charset="-122"/>
              </a:rPr>
              <a:t>points</a:t>
            </a:r>
          </a:p>
          <a:p>
            <a:pPr lvl="1">
              <a:lnSpc>
                <a:spcPct val="150000"/>
              </a:lnSpc>
            </a:pPr>
            <a:r>
              <a:rPr lang="en-US" altLang="zh-CN" sz="2400" i="1" dirty="0" smtClean="0">
                <a:solidFill>
                  <a:srgbClr val="000000"/>
                </a:solidFill>
                <a:ea typeface="SimSun" panose="02010600030101010101" pitchFamily="2" charset="-122"/>
              </a:rPr>
              <a:t>LS</a:t>
            </a:r>
            <a:r>
              <a:rPr lang="en-US" altLang="zh-CN" sz="2400" i="1" dirty="0">
                <a:solidFill>
                  <a:srgbClr val="000000"/>
                </a:solidFill>
                <a:ea typeface="SimSun" panose="02010600030101010101" pitchFamily="2" charset="-122"/>
              </a:rPr>
              <a:t>: linear sum of N </a:t>
            </a:r>
            <a:r>
              <a:rPr lang="en-US" altLang="zh-CN" sz="2400" i="1" dirty="0" smtClean="0">
                <a:solidFill>
                  <a:srgbClr val="000000"/>
                </a:solidFill>
                <a:ea typeface="SimSun" panose="02010600030101010101" pitchFamily="2" charset="-122"/>
              </a:rPr>
              <a:t>points: </a:t>
            </a:r>
          </a:p>
          <a:p>
            <a:pPr lvl="1">
              <a:lnSpc>
                <a:spcPct val="150000"/>
              </a:lnSpc>
            </a:pPr>
            <a:r>
              <a:rPr lang="en-US" altLang="zh-CN" sz="2400" i="1" dirty="0" smtClean="0">
                <a:solidFill>
                  <a:srgbClr val="000000"/>
                </a:solidFill>
                <a:ea typeface="SimSun" panose="02010600030101010101" pitchFamily="2" charset="-122"/>
              </a:rPr>
              <a:t>SS</a:t>
            </a:r>
            <a:r>
              <a:rPr lang="en-US" altLang="zh-CN" sz="2400" i="1" dirty="0">
                <a:solidFill>
                  <a:srgbClr val="000000"/>
                </a:solidFill>
                <a:ea typeface="SimSun" panose="02010600030101010101" pitchFamily="2" charset="-122"/>
              </a:rPr>
              <a:t>: square sum of N </a:t>
            </a:r>
            <a:r>
              <a:rPr lang="en-US" altLang="zh-CN" sz="2400" i="1" dirty="0" smtClean="0">
                <a:solidFill>
                  <a:srgbClr val="000000"/>
                </a:solidFill>
                <a:ea typeface="SimSun" panose="02010600030101010101" pitchFamily="2" charset="-122"/>
              </a:rPr>
              <a:t>points: </a:t>
            </a:r>
          </a:p>
          <a:p>
            <a:pPr lvl="1">
              <a:lnSpc>
                <a:spcPct val="150000"/>
              </a:lnSpc>
            </a:pPr>
            <a:endParaRPr lang="en-US" altLang="zh-CN" sz="2400" i="1" baseline="-25000" dirty="0">
              <a:solidFill>
                <a:srgbClr val="000000"/>
              </a:solidFill>
              <a:ea typeface="SimSun" panose="02010600030101010101" pitchFamily="2" charset="-122"/>
              <a:sym typeface="Symbol" panose="05050102010706020507" pitchFamily="18" charset="2"/>
            </a:endParaRPr>
          </a:p>
          <a:p>
            <a:pPr>
              <a:spcAft>
                <a:spcPts val="600"/>
              </a:spcAft>
            </a:pPr>
            <a:r>
              <a:rPr lang="en-US" altLang="zh-CN" sz="2400" dirty="0">
                <a:latin typeface="Calibri" panose="020F0502020204030204" pitchFamily="34" charset="0"/>
                <a:ea typeface="SimSun" panose="02010600030101010101" pitchFamily="2" charset="-122"/>
              </a:rPr>
              <a:t>Clustering feature: </a:t>
            </a:r>
          </a:p>
          <a:p>
            <a:pPr lvl="1">
              <a:spcAft>
                <a:spcPts val="600"/>
              </a:spcAft>
            </a:pPr>
            <a:r>
              <a:rPr lang="en-US" altLang="zh-CN" sz="2400" dirty="0">
                <a:latin typeface="Calibri" panose="020F0502020204030204" pitchFamily="34" charset="0"/>
                <a:ea typeface="SimSun" panose="02010600030101010101" pitchFamily="2" charset="-122"/>
              </a:rPr>
              <a:t>Summary of the statistics for a given sub-cluster: the 0-th, 1st, and 2nd moments of the sub-cluster from the statistical point of view</a:t>
            </a:r>
          </a:p>
          <a:p>
            <a:pPr lvl="1">
              <a:spcAft>
                <a:spcPts val="600"/>
              </a:spcAft>
            </a:pPr>
            <a:r>
              <a:rPr lang="en-US" altLang="zh-CN" sz="2400" dirty="0">
                <a:latin typeface="Calibri" panose="020F0502020204030204" pitchFamily="34" charset="0"/>
                <a:ea typeface="SimSun" panose="02010600030101010101" pitchFamily="2" charset="-122"/>
              </a:rPr>
              <a:t>Registers crucial measurements for computing cluster and utilizes storage </a:t>
            </a:r>
            <a:r>
              <a:rPr lang="en-US" altLang="zh-CN" sz="2400" dirty="0" smtClean="0">
                <a:latin typeface="Calibri" panose="020F0502020204030204" pitchFamily="34" charset="0"/>
                <a:ea typeface="SimSun" panose="02010600030101010101" pitchFamily="2" charset="-122"/>
              </a:rPr>
              <a:t>efficiently</a:t>
            </a:r>
            <a:endParaRPr lang="en-US" altLang="zh-CN" sz="2400" dirty="0">
              <a:latin typeface="Calibri" panose="020F0502020204030204" pitchFamily="34" charset="0"/>
              <a:ea typeface="Gulim" panose="020B0600000101010101" pitchFamily="34" charset="-127"/>
            </a:endParaRPr>
          </a:p>
        </p:txBody>
      </p:sp>
      <p:graphicFrame>
        <p:nvGraphicFramePr>
          <p:cNvPr id="4" name="Object 1"/>
          <p:cNvGraphicFramePr>
            <a:graphicFrameLocks noChangeAspect="1"/>
          </p:cNvGraphicFramePr>
          <p:nvPr>
            <p:extLst/>
          </p:nvPr>
        </p:nvGraphicFramePr>
        <p:xfrm>
          <a:off x="4424315" y="2407467"/>
          <a:ext cx="1028700" cy="838200"/>
        </p:xfrm>
        <a:graphic>
          <a:graphicData uri="http://schemas.openxmlformats.org/presentationml/2006/ole">
            <mc:AlternateContent xmlns:mc="http://schemas.openxmlformats.org/markup-compatibility/2006">
              <mc:Choice xmlns:v="urn:schemas-microsoft-com:vml" Requires="v">
                <p:oleObj spid="_x0000_s12329" name="Equation" r:id="rId4" imgW="342751" imgH="380835" progId="Equation.3">
                  <p:embed/>
                </p:oleObj>
              </mc:Choice>
              <mc:Fallback>
                <p:oleObj name="Equation" r:id="rId4" imgW="342751" imgH="380835"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4315" y="2407467"/>
                        <a:ext cx="10287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2"/>
          <p:cNvGraphicFramePr>
            <a:graphicFrameLocks noChangeAspect="1"/>
          </p:cNvGraphicFramePr>
          <p:nvPr>
            <p:extLst/>
          </p:nvPr>
        </p:nvGraphicFramePr>
        <p:xfrm>
          <a:off x="4424315" y="3131512"/>
          <a:ext cx="1181100" cy="838200"/>
        </p:xfrm>
        <a:graphic>
          <a:graphicData uri="http://schemas.openxmlformats.org/presentationml/2006/ole">
            <mc:AlternateContent xmlns:mc="http://schemas.openxmlformats.org/markup-compatibility/2006">
              <mc:Choice xmlns:v="urn:schemas-microsoft-com:vml" Requires="v">
                <p:oleObj spid="_x0000_s12330" name="Equation" r:id="rId6" imgW="393529" imgH="380835" progId="Equation.3">
                  <p:embed/>
                </p:oleObj>
              </mc:Choice>
              <mc:Fallback>
                <p:oleObj name="Equation" r:id="rId6" imgW="393529" imgH="380835"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24315" y="3131512"/>
                        <a:ext cx="11811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6" name="Group 5"/>
          <p:cNvGrpSpPr/>
          <p:nvPr/>
        </p:nvGrpSpPr>
        <p:grpSpPr>
          <a:xfrm>
            <a:off x="6271128" y="1240800"/>
            <a:ext cx="5638800" cy="2728912"/>
            <a:chOff x="4876800" y="3367088"/>
            <a:chExt cx="5638800" cy="2728912"/>
          </a:xfrm>
        </p:grpSpPr>
        <p:graphicFrame>
          <p:nvGraphicFramePr>
            <p:cNvPr id="7" name="Object 0"/>
            <p:cNvGraphicFramePr>
              <a:graphicFrameLocks noChangeAspect="1"/>
            </p:cNvGraphicFramePr>
            <p:nvPr>
              <p:extLst/>
            </p:nvPr>
          </p:nvGraphicFramePr>
          <p:xfrm>
            <a:off x="4876800" y="4078288"/>
            <a:ext cx="2209800" cy="2017712"/>
          </p:xfrm>
          <a:graphic>
            <a:graphicData uri="http://schemas.openxmlformats.org/presentationml/2006/ole">
              <mc:AlternateContent xmlns:mc="http://schemas.openxmlformats.org/markup-compatibility/2006">
                <mc:Choice xmlns:v="urn:schemas-microsoft-com:vml" Requires="v">
                  <p:oleObj spid="_x0000_s12331" name="Worksheet" r:id="rId9" imgW="2200656" imgH="2076907" progId="Excel.Sheet.8">
                    <p:embed/>
                  </p:oleObj>
                </mc:Choice>
                <mc:Fallback>
                  <p:oleObj name="Worksheet" r:id="rId9" imgW="2200656" imgH="2076907" progId="Excel.Sheet.8">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76800" y="4078288"/>
                          <a:ext cx="2209800" cy="2017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Oval 9"/>
            <p:cNvSpPr>
              <a:spLocks noChangeArrowheads="1"/>
            </p:cNvSpPr>
            <p:nvPr/>
          </p:nvSpPr>
          <p:spPr bwMode="auto">
            <a:xfrm>
              <a:off x="5410200" y="4618713"/>
              <a:ext cx="609600" cy="519351"/>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9" name="Oval 10"/>
            <p:cNvSpPr>
              <a:spLocks noChangeArrowheads="1"/>
            </p:cNvSpPr>
            <p:nvPr/>
          </p:nvSpPr>
          <p:spPr bwMode="auto">
            <a:xfrm>
              <a:off x="6019800" y="5037813"/>
              <a:ext cx="762000" cy="519351"/>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0" name="AutoShape 11"/>
            <p:cNvSpPr>
              <a:spLocks/>
            </p:cNvSpPr>
            <p:nvPr/>
          </p:nvSpPr>
          <p:spPr bwMode="auto">
            <a:xfrm>
              <a:off x="7086600" y="3367088"/>
              <a:ext cx="3429000" cy="369332"/>
            </a:xfrm>
            <a:prstGeom prst="borderCallout2">
              <a:avLst>
                <a:gd name="adj1" fmla="val 23528"/>
                <a:gd name="adj2" fmla="val -2222"/>
                <a:gd name="adj3" fmla="val 23528"/>
                <a:gd name="adj4" fmla="val -20417"/>
                <a:gd name="adj5" fmla="val 212417"/>
                <a:gd name="adj6" fmla="val -39306"/>
              </a:avLst>
            </a:prstGeom>
            <a:noFill/>
            <a:ln w="28575">
              <a:solidFill>
                <a:schemeClr val="tx1"/>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CF = (5, (16,30),(54,190))</a:t>
              </a:r>
            </a:p>
          </p:txBody>
        </p:sp>
        <p:sp>
          <p:nvSpPr>
            <p:cNvPr id="11" name="Text Box 12"/>
            <p:cNvSpPr txBox="1">
              <a:spLocks noChangeArrowheads="1"/>
            </p:cNvSpPr>
            <p:nvPr/>
          </p:nvSpPr>
          <p:spPr bwMode="auto">
            <a:xfrm>
              <a:off x="8001000" y="4178300"/>
              <a:ext cx="9906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lnSpc>
                  <a:spcPct val="60000"/>
                </a:lnSpc>
                <a:spcBef>
                  <a:spcPct val="50000"/>
                </a:spcBef>
                <a:spcAft>
                  <a:spcPct val="0"/>
                </a:spcAft>
                <a:buClrTx/>
                <a:buSzTx/>
                <a:buNone/>
              </a:pPr>
              <a:r>
                <a:rPr lang="zh-CN" altLang="en-US" sz="1800">
                  <a:solidFill>
                    <a:srgbClr val="000000"/>
                  </a:solidFill>
                  <a:latin typeface="Times New Roman" panose="02020603050405020304" pitchFamily="18" charset="0"/>
                  <a:ea typeface="SimSun" panose="02010600030101010101" pitchFamily="2" charset="-122"/>
                </a:rPr>
                <a:t>(3,4)</a:t>
              </a:r>
            </a:p>
            <a:p>
              <a:pPr defTabSz="914400" fontAlgn="base">
                <a:lnSpc>
                  <a:spcPct val="60000"/>
                </a:lnSpc>
                <a:spcBef>
                  <a:spcPct val="50000"/>
                </a:spcBef>
                <a:spcAft>
                  <a:spcPct val="0"/>
                </a:spcAft>
                <a:buClrTx/>
                <a:buSzTx/>
                <a:buNone/>
              </a:pPr>
              <a:r>
                <a:rPr lang="zh-CN" altLang="en-US" sz="1800">
                  <a:solidFill>
                    <a:srgbClr val="000000"/>
                  </a:solidFill>
                  <a:latin typeface="Times New Roman" panose="02020603050405020304" pitchFamily="18" charset="0"/>
                  <a:ea typeface="SimSun" panose="02010600030101010101" pitchFamily="2" charset="-122"/>
                </a:rPr>
                <a:t>(2,6)</a:t>
              </a:r>
            </a:p>
            <a:p>
              <a:pPr defTabSz="914400" fontAlgn="base">
                <a:lnSpc>
                  <a:spcPct val="60000"/>
                </a:lnSpc>
                <a:spcBef>
                  <a:spcPct val="50000"/>
                </a:spcBef>
                <a:spcAft>
                  <a:spcPct val="0"/>
                </a:spcAft>
                <a:buClrTx/>
                <a:buSzTx/>
                <a:buNone/>
              </a:pPr>
              <a:r>
                <a:rPr lang="zh-CN" altLang="en-US" sz="1800">
                  <a:solidFill>
                    <a:srgbClr val="000000"/>
                  </a:solidFill>
                  <a:latin typeface="Times New Roman" panose="02020603050405020304" pitchFamily="18" charset="0"/>
                  <a:ea typeface="SimSun" panose="02010600030101010101" pitchFamily="2" charset="-122"/>
                </a:rPr>
                <a:t>(4,5)</a:t>
              </a:r>
            </a:p>
            <a:p>
              <a:pPr defTabSz="914400" fontAlgn="base">
                <a:lnSpc>
                  <a:spcPct val="60000"/>
                </a:lnSpc>
                <a:spcBef>
                  <a:spcPct val="50000"/>
                </a:spcBef>
                <a:spcAft>
                  <a:spcPct val="0"/>
                </a:spcAft>
                <a:buClrTx/>
                <a:buSzTx/>
                <a:buNone/>
              </a:pPr>
              <a:r>
                <a:rPr lang="zh-CN" altLang="en-US" sz="1800">
                  <a:solidFill>
                    <a:srgbClr val="000000"/>
                  </a:solidFill>
                  <a:latin typeface="Times New Roman" panose="02020603050405020304" pitchFamily="18" charset="0"/>
                  <a:ea typeface="SimSun" panose="02010600030101010101" pitchFamily="2" charset="-122"/>
                </a:rPr>
                <a:t>(4,7)</a:t>
              </a:r>
            </a:p>
            <a:p>
              <a:pPr defTabSz="914400" fontAlgn="base">
                <a:lnSpc>
                  <a:spcPct val="60000"/>
                </a:lnSpc>
                <a:spcBef>
                  <a:spcPct val="50000"/>
                </a:spcBef>
                <a:spcAft>
                  <a:spcPct val="0"/>
                </a:spcAft>
                <a:buClrTx/>
                <a:buSzTx/>
                <a:buNone/>
              </a:pPr>
              <a:r>
                <a:rPr lang="zh-CN" altLang="en-US" sz="1800">
                  <a:solidFill>
                    <a:srgbClr val="000000"/>
                  </a:solidFill>
                  <a:latin typeface="Times New Roman" panose="02020603050405020304" pitchFamily="18" charset="0"/>
                  <a:ea typeface="SimSun" panose="02010600030101010101" pitchFamily="2" charset="-122"/>
                </a:rPr>
                <a:t>(3,8)</a:t>
              </a:r>
            </a:p>
          </p:txBody>
        </p:sp>
      </p:grpSp>
    </p:spTree>
    <p:extLst>
      <p:ext uri="{BB962C8B-B14F-4D97-AF65-F5344CB8AC3E}">
        <p14:creationId xmlns:p14="http://schemas.microsoft.com/office/powerpoint/2010/main" val="15462629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238125" y="48129"/>
            <a:ext cx="12668250" cy="878304"/>
          </a:xfrm>
        </p:spPr>
        <p:txBody>
          <a:bodyPr>
            <a:noAutofit/>
          </a:bodyPr>
          <a:lstStyle/>
          <a:p>
            <a:r>
              <a:rPr lang="en-US" altLang="zh-CN" sz="4200" dirty="0" smtClean="0">
                <a:ea typeface="SimSun" panose="02010600030101010101" pitchFamily="2" charset="-122"/>
                <a:cs typeface="Tahoma" panose="020B0604030504040204" pitchFamily="34" charset="0"/>
                <a:sym typeface="Symbol" panose="05050102010706020507" pitchFamily="18" charset="2"/>
              </a:rPr>
              <a:t>Measures </a:t>
            </a:r>
            <a:r>
              <a:rPr lang="en-US" altLang="zh-CN" sz="4200" dirty="0">
                <a:ea typeface="SimSun" panose="02010600030101010101" pitchFamily="2" charset="-122"/>
                <a:cs typeface="Tahoma" panose="020B0604030504040204" pitchFamily="34" charset="0"/>
                <a:sym typeface="Symbol" panose="05050102010706020507" pitchFamily="18" charset="2"/>
              </a:rPr>
              <a:t>of </a:t>
            </a:r>
            <a:r>
              <a:rPr lang="en-US" altLang="zh-CN" sz="4200" dirty="0" smtClean="0">
                <a:ea typeface="SimSun" panose="02010600030101010101" pitchFamily="2" charset="-122"/>
                <a:cs typeface="Tahoma" panose="020B0604030504040204" pitchFamily="34" charset="0"/>
                <a:sym typeface="Symbol" panose="05050102010706020507" pitchFamily="18" charset="2"/>
              </a:rPr>
              <a:t>Cluster: Centroid</a:t>
            </a:r>
            <a:r>
              <a:rPr lang="en-US" altLang="zh-CN" sz="4200" dirty="0">
                <a:ea typeface="SimSun" panose="02010600030101010101" pitchFamily="2" charset="-122"/>
                <a:cs typeface="Tahoma" panose="020B0604030504040204" pitchFamily="34" charset="0"/>
                <a:sym typeface="Symbol" panose="05050102010706020507" pitchFamily="18" charset="2"/>
              </a:rPr>
              <a:t>, Radius and </a:t>
            </a:r>
            <a:r>
              <a:rPr lang="en-US" altLang="zh-CN" sz="4200" dirty="0" smtClean="0">
                <a:ea typeface="SimSun" panose="02010600030101010101" pitchFamily="2" charset="-122"/>
                <a:cs typeface="Tahoma" panose="020B0604030504040204" pitchFamily="34" charset="0"/>
                <a:sym typeface="Symbol" panose="05050102010706020507" pitchFamily="18" charset="2"/>
              </a:rPr>
              <a:t>Diameter</a:t>
            </a:r>
            <a:endParaRPr lang="en-US" altLang="en-US" sz="4200" dirty="0" smtClean="0"/>
          </a:p>
        </p:txBody>
      </p:sp>
      <p:sp>
        <p:nvSpPr>
          <p:cNvPr id="25604" name="Rectangle 3"/>
          <p:cNvSpPr>
            <a:spLocks noGrp="1" noChangeArrowheads="1"/>
          </p:cNvSpPr>
          <p:nvPr>
            <p:ph type="body" idx="1"/>
          </p:nvPr>
        </p:nvSpPr>
        <p:spPr>
          <a:xfrm>
            <a:off x="470583" y="1221878"/>
            <a:ext cx="8312410" cy="5133108"/>
          </a:xfrm>
        </p:spPr>
        <p:txBody>
          <a:bodyPr/>
          <a:lstStyle/>
          <a:p>
            <a:r>
              <a:rPr lang="en-US" altLang="zh-CN" sz="2400" dirty="0" smtClean="0">
                <a:ea typeface="SimSun" panose="02010600030101010101" pitchFamily="2" charset="-122"/>
                <a:cs typeface="Tahoma" panose="020B0604030504040204" pitchFamily="34" charset="0"/>
                <a:sym typeface="Symbol" panose="05050102010706020507" pitchFamily="18" charset="2"/>
              </a:rPr>
              <a:t>Centroid</a:t>
            </a:r>
            <a:r>
              <a:rPr lang="en-US" altLang="zh-CN" sz="2400" dirty="0">
                <a:ea typeface="SimSun" panose="02010600030101010101" pitchFamily="2" charset="-122"/>
                <a:cs typeface="Tahoma" panose="020B0604030504040204" pitchFamily="34" charset="0"/>
                <a:sym typeface="Symbol" panose="05050102010706020507" pitchFamily="18" charset="2"/>
              </a:rPr>
              <a:t>:  </a:t>
            </a:r>
            <a:r>
              <a:rPr lang="en-US" altLang="zh-CN" sz="2400" dirty="0" smtClean="0">
                <a:ea typeface="SimSun" panose="02010600030101010101" pitchFamily="2" charset="-122"/>
                <a:cs typeface="Tahoma" panose="020B0604030504040204" pitchFamily="34" charset="0"/>
                <a:sym typeface="Symbol" panose="05050102010706020507" pitchFamily="18" charset="2"/>
              </a:rPr>
              <a:t>    </a:t>
            </a:r>
          </a:p>
          <a:p>
            <a:pPr lvl="1"/>
            <a:r>
              <a:rPr lang="en-US" altLang="zh-CN" sz="2400" dirty="0" smtClean="0">
                <a:ea typeface="SimSun" panose="02010600030101010101" pitchFamily="2" charset="-122"/>
                <a:cs typeface="Tahoma" panose="020B0604030504040204" pitchFamily="34" charset="0"/>
                <a:sym typeface="Symbol" panose="05050102010706020507" pitchFamily="18" charset="2"/>
              </a:rPr>
              <a:t>the </a:t>
            </a:r>
            <a:r>
              <a:rPr lang="en-US" altLang="zh-CN" sz="2400" dirty="0">
                <a:ea typeface="SimSun" panose="02010600030101010101" pitchFamily="2" charset="-122"/>
                <a:cs typeface="Tahoma" panose="020B0604030504040204" pitchFamily="34" charset="0"/>
                <a:sym typeface="Symbol" panose="05050102010706020507" pitchFamily="18" charset="2"/>
              </a:rPr>
              <a:t>“middle” of a </a:t>
            </a:r>
            <a:r>
              <a:rPr lang="en-US" altLang="zh-CN" sz="2400" dirty="0" smtClean="0">
                <a:ea typeface="SimSun" panose="02010600030101010101" pitchFamily="2" charset="-122"/>
                <a:cs typeface="Tahoma" panose="020B0604030504040204" pitchFamily="34" charset="0"/>
                <a:sym typeface="Symbol" panose="05050102010706020507" pitchFamily="18" charset="2"/>
              </a:rPr>
              <a:t>cluster</a:t>
            </a:r>
          </a:p>
          <a:p>
            <a:pPr lvl="1"/>
            <a:r>
              <a:rPr lang="en-US" altLang="zh-CN" sz="2400" dirty="0" smtClean="0">
                <a:ea typeface="SimSun" panose="02010600030101010101" pitchFamily="2" charset="-122"/>
                <a:cs typeface="Tahoma" panose="020B0604030504040204" pitchFamily="34" charset="0"/>
                <a:sym typeface="Symbol" panose="05050102010706020507" pitchFamily="18" charset="2"/>
              </a:rPr>
              <a:t>n: number of points in a cluster</a:t>
            </a:r>
          </a:p>
          <a:p>
            <a:pPr lvl="1"/>
            <a:r>
              <a:rPr lang="en-US" altLang="zh-CN" sz="2400" dirty="0" smtClean="0">
                <a:ea typeface="SimSun" panose="02010600030101010101" pitchFamily="2" charset="-122"/>
                <a:cs typeface="Tahoma" panose="020B0604030504040204" pitchFamily="34" charset="0"/>
                <a:sym typeface="Symbol" panose="05050102010706020507" pitchFamily="18" charset="2"/>
              </a:rPr>
              <a:t>    is the </a:t>
            </a:r>
            <a:r>
              <a:rPr lang="en-US" altLang="zh-CN" sz="2400" i="1" dirty="0" err="1" smtClean="0">
                <a:ea typeface="SimSun" panose="02010600030101010101" pitchFamily="2" charset="-122"/>
                <a:cs typeface="Tahoma" panose="020B0604030504040204" pitchFamily="34" charset="0"/>
                <a:sym typeface="Symbol" panose="05050102010706020507" pitchFamily="18" charset="2"/>
              </a:rPr>
              <a:t>i</a:t>
            </a:r>
            <a:r>
              <a:rPr lang="en-US" altLang="zh-CN" sz="2400" dirty="0" err="1" smtClean="0">
                <a:ea typeface="SimSun" panose="02010600030101010101" pitchFamily="2" charset="-122"/>
                <a:cs typeface="Tahoma" panose="020B0604030504040204" pitchFamily="34" charset="0"/>
                <a:sym typeface="Symbol" panose="05050102010706020507" pitchFamily="18" charset="2"/>
              </a:rPr>
              <a:t>-th</a:t>
            </a:r>
            <a:r>
              <a:rPr lang="en-US" altLang="zh-CN" sz="2400" dirty="0" smtClean="0">
                <a:ea typeface="SimSun" panose="02010600030101010101" pitchFamily="2" charset="-122"/>
                <a:cs typeface="Tahoma" panose="020B0604030504040204" pitchFamily="34" charset="0"/>
                <a:sym typeface="Symbol" panose="05050102010706020507" pitchFamily="18" charset="2"/>
              </a:rPr>
              <a:t> point in the cluster</a:t>
            </a:r>
          </a:p>
          <a:p>
            <a:r>
              <a:rPr lang="en-US" altLang="zh-CN" sz="2400" dirty="0" smtClean="0">
                <a:ea typeface="SimSun" panose="02010600030101010101" pitchFamily="2" charset="-122"/>
                <a:cs typeface="Tahoma" panose="020B0604030504040204" pitchFamily="34" charset="0"/>
                <a:sym typeface="Symbol" panose="05050102010706020507" pitchFamily="18" charset="2"/>
              </a:rPr>
              <a:t>Radius</a:t>
            </a:r>
            <a:r>
              <a:rPr lang="en-US" altLang="zh-CN" sz="2400" dirty="0">
                <a:ea typeface="SimSun" panose="02010600030101010101" pitchFamily="2" charset="-122"/>
                <a:cs typeface="Tahoma" panose="020B0604030504040204" pitchFamily="34" charset="0"/>
                <a:sym typeface="Symbol" panose="05050102010706020507" pitchFamily="18" charset="2"/>
              </a:rPr>
              <a:t>: </a:t>
            </a:r>
            <a:r>
              <a:rPr lang="en-US" altLang="zh-CN" sz="2400" dirty="0" smtClean="0">
                <a:ea typeface="SimSun" panose="02010600030101010101" pitchFamily="2" charset="-122"/>
                <a:cs typeface="Tahoma" panose="020B0604030504040204" pitchFamily="34" charset="0"/>
                <a:sym typeface="Symbol" panose="05050102010706020507" pitchFamily="18" charset="2"/>
              </a:rPr>
              <a:t>R</a:t>
            </a:r>
          </a:p>
          <a:p>
            <a:pPr lvl="1"/>
            <a:r>
              <a:rPr lang="en-US" altLang="zh-CN" sz="2400" dirty="0" smtClean="0">
                <a:ea typeface="SimSun" panose="02010600030101010101" pitchFamily="2" charset="-122"/>
                <a:cs typeface="Tahoma" panose="020B0604030504040204" pitchFamily="34" charset="0"/>
                <a:sym typeface="Symbol" panose="05050102010706020507" pitchFamily="18" charset="2"/>
              </a:rPr>
              <a:t>Average distance from member objects to the centroid</a:t>
            </a:r>
          </a:p>
          <a:p>
            <a:pPr lvl="1"/>
            <a:r>
              <a:rPr lang="en-US" altLang="zh-CN" sz="2400" dirty="0" smtClean="0">
                <a:ea typeface="SimSun" panose="02010600030101010101" pitchFamily="2" charset="-122"/>
                <a:cs typeface="Tahoma" panose="020B0604030504040204" pitchFamily="34" charset="0"/>
                <a:sym typeface="Symbol" panose="05050102010706020507" pitchFamily="18" charset="2"/>
              </a:rPr>
              <a:t>The square </a:t>
            </a:r>
            <a:r>
              <a:rPr lang="en-US" altLang="zh-CN" sz="2400" dirty="0">
                <a:ea typeface="SimSun" panose="02010600030101010101" pitchFamily="2" charset="-122"/>
                <a:cs typeface="Tahoma" panose="020B0604030504040204" pitchFamily="34" charset="0"/>
                <a:sym typeface="Symbol" panose="05050102010706020507" pitchFamily="18" charset="2"/>
              </a:rPr>
              <a:t>root of average distance from any point of the cluster to its </a:t>
            </a:r>
            <a:r>
              <a:rPr lang="en-US" altLang="zh-CN" sz="2400" dirty="0" smtClean="0">
                <a:ea typeface="SimSun" panose="02010600030101010101" pitchFamily="2" charset="-122"/>
                <a:cs typeface="Tahoma" panose="020B0604030504040204" pitchFamily="34" charset="0"/>
                <a:sym typeface="Symbol" panose="05050102010706020507" pitchFamily="18" charset="2"/>
              </a:rPr>
              <a:t>centroid</a:t>
            </a:r>
          </a:p>
          <a:p>
            <a:r>
              <a:rPr lang="en-US" altLang="zh-CN" sz="2400" dirty="0" smtClean="0">
                <a:ea typeface="SimSun" panose="02010600030101010101" pitchFamily="2" charset="-122"/>
                <a:cs typeface="Tahoma" panose="020B0604030504040204" pitchFamily="34" charset="0"/>
                <a:sym typeface="Symbol" panose="05050102010706020507" pitchFamily="18" charset="2"/>
              </a:rPr>
              <a:t>Diameter: D</a:t>
            </a:r>
          </a:p>
          <a:p>
            <a:pPr lvl="1"/>
            <a:r>
              <a:rPr lang="en-US" altLang="zh-CN" sz="2400" dirty="0" smtClean="0">
                <a:ea typeface="SimSun" panose="02010600030101010101" pitchFamily="2" charset="-122"/>
                <a:cs typeface="Tahoma" panose="020B0604030504040204" pitchFamily="34" charset="0"/>
                <a:sym typeface="Symbol" panose="05050102010706020507" pitchFamily="18" charset="2"/>
              </a:rPr>
              <a:t>Average pairwise distance within a cluster</a:t>
            </a:r>
          </a:p>
          <a:p>
            <a:pPr lvl="1"/>
            <a:r>
              <a:rPr lang="en-US" altLang="zh-CN" sz="2400" dirty="0" smtClean="0">
                <a:ea typeface="SimSun" panose="02010600030101010101" pitchFamily="2" charset="-122"/>
                <a:cs typeface="Tahoma" panose="020B0604030504040204" pitchFamily="34" charset="0"/>
                <a:sym typeface="Symbol" panose="05050102010706020507" pitchFamily="18" charset="2"/>
              </a:rPr>
              <a:t>The square </a:t>
            </a:r>
            <a:r>
              <a:rPr lang="en-US" altLang="zh-CN" sz="2400" dirty="0">
                <a:ea typeface="SimSun" panose="02010600030101010101" pitchFamily="2" charset="-122"/>
                <a:cs typeface="Tahoma" panose="020B0604030504040204" pitchFamily="34" charset="0"/>
                <a:sym typeface="Symbol" panose="05050102010706020507" pitchFamily="18" charset="2"/>
              </a:rPr>
              <a:t>root of average mean squared distance between all pairs of points in the cluster</a:t>
            </a:r>
          </a:p>
        </p:txBody>
      </p:sp>
      <p:grpSp>
        <p:nvGrpSpPr>
          <p:cNvPr id="4" name="Group 46"/>
          <p:cNvGrpSpPr>
            <a:grpSpLocks/>
          </p:cNvGrpSpPr>
          <p:nvPr/>
        </p:nvGrpSpPr>
        <p:grpSpPr bwMode="auto">
          <a:xfrm>
            <a:off x="6096000" y="1221878"/>
            <a:ext cx="1066800" cy="838200"/>
            <a:chOff x="7924800" y="304800"/>
            <a:chExt cx="1066800" cy="838200"/>
          </a:xfrm>
        </p:grpSpPr>
        <p:grpSp>
          <p:nvGrpSpPr>
            <p:cNvPr id="5" name="Group 39"/>
            <p:cNvGrpSpPr>
              <a:grpSpLocks/>
            </p:cNvGrpSpPr>
            <p:nvPr/>
          </p:nvGrpSpPr>
          <p:grpSpPr bwMode="auto">
            <a:xfrm>
              <a:off x="7924800" y="304800"/>
              <a:ext cx="1066800" cy="838200"/>
              <a:chOff x="7924800" y="304800"/>
              <a:chExt cx="1066800" cy="838200"/>
            </a:xfrm>
          </p:grpSpPr>
          <p:sp>
            <p:nvSpPr>
              <p:cNvPr id="7" name="Oval 6"/>
              <p:cNvSpPr/>
              <p:nvPr/>
            </p:nvSpPr>
            <p:spPr bwMode="auto">
              <a:xfrm>
                <a:off x="7924800" y="304800"/>
                <a:ext cx="1066800" cy="838200"/>
              </a:xfrm>
              <a:prstGeom prst="ellipse">
                <a:avLst/>
              </a:prstGeom>
              <a:ln>
                <a:solidFill>
                  <a:schemeClr val="tx2">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wrap="none" anchor="ctr"/>
              <a:lstStyle/>
              <a:p>
                <a:pPr defTabSz="914400" fontAlgn="base">
                  <a:spcBef>
                    <a:spcPct val="0"/>
                  </a:spcBef>
                  <a:spcAft>
                    <a:spcPct val="0"/>
                  </a:spcAft>
                  <a:defRPr/>
                </a:pPr>
                <a:endParaRPr lang="zh-CN" altLang="zh-CN" sz="1800" b="1">
                  <a:solidFill>
                    <a:srgbClr val="000000"/>
                  </a:solidFill>
                  <a:effectLst>
                    <a:outerShdw blurRad="38100" dist="38100" dir="2700000" algn="tl">
                      <a:srgbClr val="C0C0C0"/>
                    </a:outerShdw>
                  </a:effectLst>
                </a:endParaRPr>
              </a:p>
            </p:txBody>
          </p:sp>
          <p:sp>
            <p:nvSpPr>
              <p:cNvPr id="8" name="Oval 15"/>
              <p:cNvSpPr>
                <a:spLocks noChangeArrowheads="1"/>
              </p:cNvSpPr>
              <p:nvPr/>
            </p:nvSpPr>
            <p:spPr bwMode="auto">
              <a:xfrm>
                <a:off x="83058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9" name="Oval 19"/>
              <p:cNvSpPr>
                <a:spLocks noChangeArrowheads="1"/>
              </p:cNvSpPr>
              <p:nvPr/>
            </p:nvSpPr>
            <p:spPr bwMode="auto">
              <a:xfrm>
                <a:off x="84582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10" name="Oval 20"/>
              <p:cNvSpPr>
                <a:spLocks noChangeArrowheads="1"/>
              </p:cNvSpPr>
              <p:nvPr/>
            </p:nvSpPr>
            <p:spPr bwMode="auto">
              <a:xfrm>
                <a:off x="86106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11" name="Oval 21"/>
              <p:cNvSpPr>
                <a:spLocks noChangeArrowheads="1"/>
              </p:cNvSpPr>
              <p:nvPr/>
            </p:nvSpPr>
            <p:spPr bwMode="auto">
              <a:xfrm>
                <a:off x="8458200" y="762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12" name="Oval 22"/>
              <p:cNvSpPr>
                <a:spLocks noChangeArrowheads="1"/>
              </p:cNvSpPr>
              <p:nvPr/>
            </p:nvSpPr>
            <p:spPr bwMode="auto">
              <a:xfrm>
                <a:off x="86106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13" name="Oval 23"/>
              <p:cNvSpPr>
                <a:spLocks noChangeArrowheads="1"/>
              </p:cNvSpPr>
              <p:nvPr/>
            </p:nvSpPr>
            <p:spPr bwMode="auto">
              <a:xfrm>
                <a:off x="81534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14" name="Oval 24"/>
              <p:cNvSpPr>
                <a:spLocks noChangeArrowheads="1"/>
              </p:cNvSpPr>
              <p:nvPr/>
            </p:nvSpPr>
            <p:spPr bwMode="auto">
              <a:xfrm>
                <a:off x="83058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15" name="Oval 25"/>
              <p:cNvSpPr>
                <a:spLocks noChangeArrowheads="1"/>
              </p:cNvSpPr>
              <p:nvPr/>
            </p:nvSpPr>
            <p:spPr bwMode="auto">
              <a:xfrm>
                <a:off x="80010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16" name="Oval 26"/>
              <p:cNvSpPr>
                <a:spLocks noChangeArrowheads="1"/>
              </p:cNvSpPr>
              <p:nvPr/>
            </p:nvSpPr>
            <p:spPr bwMode="auto">
              <a:xfrm>
                <a:off x="84582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b="1">
                  <a:solidFill>
                    <a:srgbClr val="0000FF"/>
                  </a:solidFill>
                  <a:ea typeface="SimSun" panose="02010600030101010101" pitchFamily="2" charset="-122"/>
                </a:endParaRPr>
              </a:p>
            </p:txBody>
          </p:sp>
          <p:sp>
            <p:nvSpPr>
              <p:cNvPr id="17" name="Oval 27"/>
              <p:cNvSpPr>
                <a:spLocks noChangeArrowheads="1"/>
              </p:cNvSpPr>
              <p:nvPr/>
            </p:nvSpPr>
            <p:spPr bwMode="auto">
              <a:xfrm>
                <a:off x="81534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18" name="Oval 28"/>
              <p:cNvSpPr>
                <a:spLocks noChangeArrowheads="1"/>
              </p:cNvSpPr>
              <p:nvPr/>
            </p:nvSpPr>
            <p:spPr bwMode="auto">
              <a:xfrm>
                <a:off x="83058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19" name="Oval 29"/>
              <p:cNvSpPr>
                <a:spLocks noChangeArrowheads="1"/>
              </p:cNvSpPr>
              <p:nvPr/>
            </p:nvSpPr>
            <p:spPr bwMode="auto">
              <a:xfrm>
                <a:off x="86106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0" name="Oval 30"/>
              <p:cNvSpPr>
                <a:spLocks noChangeArrowheads="1"/>
              </p:cNvSpPr>
              <p:nvPr/>
            </p:nvSpPr>
            <p:spPr bwMode="auto">
              <a:xfrm>
                <a:off x="87630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1" name="Oval 31"/>
              <p:cNvSpPr>
                <a:spLocks noChangeArrowheads="1"/>
              </p:cNvSpPr>
              <p:nvPr/>
            </p:nvSpPr>
            <p:spPr bwMode="auto">
              <a:xfrm>
                <a:off x="88392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2" name="Oval 32"/>
              <p:cNvSpPr>
                <a:spLocks noChangeArrowheads="1"/>
              </p:cNvSpPr>
              <p:nvPr/>
            </p:nvSpPr>
            <p:spPr bwMode="auto">
              <a:xfrm>
                <a:off x="86868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3" name="Oval 37"/>
              <p:cNvSpPr>
                <a:spLocks noChangeArrowheads="1"/>
              </p:cNvSpPr>
              <p:nvPr/>
            </p:nvSpPr>
            <p:spPr bwMode="auto">
              <a:xfrm>
                <a:off x="8229600" y="990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grpSp>
        <p:sp>
          <p:nvSpPr>
            <p:cNvPr id="6" name="TextBox 44"/>
            <p:cNvSpPr txBox="1">
              <a:spLocks noChangeArrowheads="1"/>
            </p:cNvSpPr>
            <p:nvPr/>
          </p:nvSpPr>
          <p:spPr bwMode="auto">
            <a:xfrm flipH="1">
              <a:off x="8435340" y="591979"/>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000" dirty="0">
                  <a:solidFill>
                    <a:srgbClr val="000000"/>
                  </a:solidFill>
                  <a:ea typeface="SimSun" panose="02010600030101010101" pitchFamily="2" charset="-122"/>
                </a:rPr>
                <a:t>X</a:t>
              </a:r>
            </a:p>
          </p:txBody>
        </p:sp>
      </p:grpSp>
      <p:graphicFrame>
        <p:nvGraphicFramePr>
          <p:cNvPr id="28" name="Object 27"/>
          <p:cNvGraphicFramePr>
            <a:graphicFrameLocks noChangeAspect="1"/>
          </p:cNvGraphicFramePr>
          <p:nvPr>
            <p:extLst/>
          </p:nvPr>
        </p:nvGraphicFramePr>
        <p:xfrm>
          <a:off x="8797108" y="1564778"/>
          <a:ext cx="1365250" cy="1038225"/>
        </p:xfrm>
        <a:graphic>
          <a:graphicData uri="http://schemas.openxmlformats.org/presentationml/2006/ole">
            <mc:AlternateContent xmlns:mc="http://schemas.openxmlformats.org/markup-compatibility/2006">
              <mc:Choice xmlns:v="urn:schemas-microsoft-com:vml" Requires="v">
                <p:oleObj spid="_x0000_s13379" name="Equation" r:id="rId4" imgW="672840" imgH="609480" progId="Equation.DSMT4">
                  <p:embed/>
                </p:oleObj>
              </mc:Choice>
              <mc:Fallback>
                <p:oleObj name="Equation" r:id="rId4" imgW="672840" imgH="609480" progId="Equation.DSMT4">
                  <p:embed/>
                  <p:pic>
                    <p:nvPicPr>
                      <p:cNvPr id="0" name=""/>
                      <p:cNvPicPr/>
                      <p:nvPr/>
                    </p:nvPicPr>
                    <p:blipFill>
                      <a:blip r:embed="rId5"/>
                      <a:stretch>
                        <a:fillRect/>
                      </a:stretch>
                    </p:blipFill>
                    <p:spPr>
                      <a:xfrm>
                        <a:off x="8797108" y="1564778"/>
                        <a:ext cx="1365250" cy="1038225"/>
                      </a:xfrm>
                      <a:prstGeom prst="rect">
                        <a:avLst/>
                      </a:prstGeom>
                    </p:spPr>
                  </p:pic>
                </p:oleObj>
              </mc:Fallback>
            </mc:AlternateContent>
          </a:graphicData>
        </a:graphic>
      </p:graphicFrame>
      <p:graphicFrame>
        <p:nvGraphicFramePr>
          <p:cNvPr id="29" name="Object 28"/>
          <p:cNvGraphicFramePr>
            <a:graphicFrameLocks noChangeAspect="1"/>
          </p:cNvGraphicFramePr>
          <p:nvPr>
            <p:extLst/>
          </p:nvPr>
        </p:nvGraphicFramePr>
        <p:xfrm>
          <a:off x="1043888" y="2623619"/>
          <a:ext cx="334963" cy="341014"/>
        </p:xfrm>
        <a:graphic>
          <a:graphicData uri="http://schemas.openxmlformats.org/presentationml/2006/ole">
            <mc:AlternateContent xmlns:mc="http://schemas.openxmlformats.org/markup-compatibility/2006">
              <mc:Choice xmlns:v="urn:schemas-microsoft-com:vml" Requires="v">
                <p:oleObj spid="_x0000_s13380" name="Equation" r:id="rId6" imgW="164880" imgH="253800" progId="Equation.DSMT4">
                  <p:embed/>
                </p:oleObj>
              </mc:Choice>
              <mc:Fallback>
                <p:oleObj name="Equation" r:id="rId6" imgW="164880" imgH="253800" progId="Equation.DSMT4">
                  <p:embed/>
                  <p:pic>
                    <p:nvPicPr>
                      <p:cNvPr id="0" name=""/>
                      <p:cNvPicPr/>
                      <p:nvPr/>
                    </p:nvPicPr>
                    <p:blipFill>
                      <a:blip r:embed="rId7"/>
                      <a:stretch>
                        <a:fillRect/>
                      </a:stretch>
                    </p:blipFill>
                    <p:spPr>
                      <a:xfrm>
                        <a:off x="1043888" y="2623619"/>
                        <a:ext cx="334963" cy="341014"/>
                      </a:xfrm>
                      <a:prstGeom prst="rect">
                        <a:avLst/>
                      </a:prstGeom>
                    </p:spPr>
                  </p:pic>
                </p:oleObj>
              </mc:Fallback>
            </mc:AlternateContent>
          </a:graphicData>
        </a:graphic>
      </p:graphicFrame>
      <p:graphicFrame>
        <p:nvGraphicFramePr>
          <p:cNvPr id="30" name="Object 29"/>
          <p:cNvGraphicFramePr>
            <a:graphicFrameLocks noChangeAspect="1"/>
          </p:cNvGraphicFramePr>
          <p:nvPr>
            <p:extLst/>
          </p:nvPr>
        </p:nvGraphicFramePr>
        <p:xfrm>
          <a:off x="8760736" y="3340237"/>
          <a:ext cx="2424112" cy="1125537"/>
        </p:xfrm>
        <a:graphic>
          <a:graphicData uri="http://schemas.openxmlformats.org/presentationml/2006/ole">
            <mc:AlternateContent xmlns:mc="http://schemas.openxmlformats.org/markup-compatibility/2006">
              <mc:Choice xmlns:v="urn:schemas-microsoft-com:vml" Requires="v">
                <p:oleObj spid="_x0000_s13381" name="Equation" r:id="rId8" imgW="1193760" imgH="660240" progId="Equation.DSMT4">
                  <p:embed/>
                </p:oleObj>
              </mc:Choice>
              <mc:Fallback>
                <p:oleObj name="Equation" r:id="rId8" imgW="1193760" imgH="660240" progId="Equation.DSMT4">
                  <p:embed/>
                  <p:pic>
                    <p:nvPicPr>
                      <p:cNvPr id="0" name=""/>
                      <p:cNvPicPr/>
                      <p:nvPr/>
                    </p:nvPicPr>
                    <p:blipFill>
                      <a:blip r:embed="rId9"/>
                      <a:stretch>
                        <a:fillRect/>
                      </a:stretch>
                    </p:blipFill>
                    <p:spPr>
                      <a:xfrm>
                        <a:off x="8760736" y="3340237"/>
                        <a:ext cx="2424112" cy="1125537"/>
                      </a:xfrm>
                      <a:prstGeom prst="rect">
                        <a:avLst/>
                      </a:prstGeom>
                    </p:spPr>
                  </p:pic>
                </p:oleObj>
              </mc:Fallback>
            </mc:AlternateContent>
          </a:graphicData>
        </a:graphic>
      </p:graphicFrame>
      <p:graphicFrame>
        <p:nvGraphicFramePr>
          <p:cNvPr id="31" name="Object 30"/>
          <p:cNvGraphicFramePr>
            <a:graphicFrameLocks noChangeAspect="1"/>
          </p:cNvGraphicFramePr>
          <p:nvPr>
            <p:extLst/>
          </p:nvPr>
        </p:nvGraphicFramePr>
        <p:xfrm>
          <a:off x="2137964" y="1242280"/>
          <a:ext cx="360363" cy="368300"/>
        </p:xfrm>
        <a:graphic>
          <a:graphicData uri="http://schemas.openxmlformats.org/presentationml/2006/ole">
            <mc:AlternateContent xmlns:mc="http://schemas.openxmlformats.org/markup-compatibility/2006">
              <mc:Choice xmlns:v="urn:schemas-microsoft-com:vml" Requires="v">
                <p:oleObj spid="_x0000_s13382" name="Equation" r:id="rId10" imgW="177480" imgH="215640" progId="Equation.DSMT4">
                  <p:embed/>
                </p:oleObj>
              </mc:Choice>
              <mc:Fallback>
                <p:oleObj name="Equation" r:id="rId10" imgW="177480" imgH="215640" progId="Equation.DSMT4">
                  <p:embed/>
                  <p:pic>
                    <p:nvPicPr>
                      <p:cNvPr id="0" name=""/>
                      <p:cNvPicPr/>
                      <p:nvPr/>
                    </p:nvPicPr>
                    <p:blipFill>
                      <a:blip r:embed="rId11"/>
                      <a:stretch>
                        <a:fillRect/>
                      </a:stretch>
                    </p:blipFill>
                    <p:spPr>
                      <a:xfrm>
                        <a:off x="2137964" y="1242280"/>
                        <a:ext cx="360363" cy="368300"/>
                      </a:xfrm>
                      <a:prstGeom prst="rect">
                        <a:avLst/>
                      </a:prstGeom>
                    </p:spPr>
                  </p:pic>
                </p:oleObj>
              </mc:Fallback>
            </mc:AlternateContent>
          </a:graphicData>
        </a:graphic>
      </p:graphicFrame>
      <p:graphicFrame>
        <p:nvGraphicFramePr>
          <p:cNvPr id="32" name="Object 31"/>
          <p:cNvGraphicFramePr>
            <a:graphicFrameLocks noChangeAspect="1"/>
          </p:cNvGraphicFramePr>
          <p:nvPr>
            <p:extLst/>
          </p:nvPr>
        </p:nvGraphicFramePr>
        <p:xfrm>
          <a:off x="8783747" y="5151574"/>
          <a:ext cx="2439484" cy="1044499"/>
        </p:xfrm>
        <a:graphic>
          <a:graphicData uri="http://schemas.openxmlformats.org/presentationml/2006/ole">
            <mc:AlternateContent xmlns:mc="http://schemas.openxmlformats.org/markup-compatibility/2006">
              <mc:Choice xmlns:v="urn:schemas-microsoft-com:vml" Requires="v">
                <p:oleObj spid="_x0000_s13383" name="Equation" r:id="rId12" imgW="1371600" imgH="698400" progId="Equation.DSMT4">
                  <p:embed/>
                </p:oleObj>
              </mc:Choice>
              <mc:Fallback>
                <p:oleObj name="Equation" r:id="rId12" imgW="1371600" imgH="698400" progId="Equation.DSMT4">
                  <p:embed/>
                  <p:pic>
                    <p:nvPicPr>
                      <p:cNvPr id="0" name=""/>
                      <p:cNvPicPr/>
                      <p:nvPr/>
                    </p:nvPicPr>
                    <p:blipFill>
                      <a:blip r:embed="rId13"/>
                      <a:stretch>
                        <a:fillRect/>
                      </a:stretch>
                    </p:blipFill>
                    <p:spPr>
                      <a:xfrm>
                        <a:off x="8783747" y="5151574"/>
                        <a:ext cx="2439484" cy="1044499"/>
                      </a:xfrm>
                      <a:prstGeom prst="rect">
                        <a:avLst/>
                      </a:prstGeom>
                    </p:spPr>
                  </p:pic>
                </p:oleObj>
              </mc:Fallback>
            </mc:AlternateContent>
          </a:graphicData>
        </a:graphic>
      </p:graphicFrame>
    </p:spTree>
    <p:extLst>
      <p:ext uri="{BB962C8B-B14F-4D97-AF65-F5344CB8AC3E}">
        <p14:creationId xmlns:p14="http://schemas.microsoft.com/office/powerpoint/2010/main" val="10096453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0" y="179595"/>
            <a:ext cx="12192000" cy="747707"/>
          </a:xfrm>
        </p:spPr>
        <p:txBody>
          <a:bodyPr>
            <a:noAutofit/>
          </a:bodyPr>
          <a:lstStyle/>
          <a:p>
            <a:r>
              <a:rPr lang="en-US" altLang="zh-CN" dirty="0">
                <a:ea typeface="SimSun" panose="02010600030101010101" pitchFamily="2" charset="-122"/>
              </a:rPr>
              <a:t>The CF Tree </a:t>
            </a:r>
            <a:r>
              <a:rPr lang="en-US" altLang="zh-CN" dirty="0" smtClean="0">
                <a:ea typeface="SimSun" panose="02010600030101010101" pitchFamily="2" charset="-122"/>
              </a:rPr>
              <a:t>Structure in </a:t>
            </a:r>
            <a:r>
              <a:rPr lang="en-US" altLang="zh-CN" dirty="0">
                <a:ea typeface="SimSun" panose="02010600030101010101" pitchFamily="2" charset="-122"/>
              </a:rPr>
              <a:t>BIRCH</a:t>
            </a:r>
            <a:endParaRPr lang="en-US" altLang="en-US" dirty="0" smtClean="0"/>
          </a:p>
        </p:txBody>
      </p:sp>
      <p:grpSp>
        <p:nvGrpSpPr>
          <p:cNvPr id="4" name="Group 3"/>
          <p:cNvGrpSpPr/>
          <p:nvPr/>
        </p:nvGrpSpPr>
        <p:grpSpPr>
          <a:xfrm>
            <a:off x="4859495" y="1118631"/>
            <a:ext cx="7185055" cy="4760032"/>
            <a:chOff x="1752602" y="918074"/>
            <a:chExt cx="8686798" cy="5781176"/>
          </a:xfrm>
        </p:grpSpPr>
        <p:grpSp>
          <p:nvGrpSpPr>
            <p:cNvPr id="5" name="Group 3"/>
            <p:cNvGrpSpPr>
              <a:grpSpLocks/>
            </p:cNvGrpSpPr>
            <p:nvPr/>
          </p:nvGrpSpPr>
          <p:grpSpPr bwMode="auto">
            <a:xfrm>
              <a:off x="3352800" y="1295400"/>
              <a:ext cx="4953000" cy="914400"/>
              <a:chOff x="1152" y="816"/>
              <a:chExt cx="3120" cy="576"/>
            </a:xfrm>
          </p:grpSpPr>
          <p:sp>
            <p:nvSpPr>
              <p:cNvPr id="72" name="Line 4"/>
              <p:cNvSpPr>
                <a:spLocks noChangeShapeType="1"/>
              </p:cNvSpPr>
              <p:nvPr/>
            </p:nvSpPr>
            <p:spPr bwMode="auto">
              <a:xfrm>
                <a:off x="2187" y="816"/>
                <a:ext cx="0" cy="57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73" name="Rectangle 5"/>
              <p:cNvSpPr>
                <a:spLocks noChangeArrowheads="1"/>
              </p:cNvSpPr>
              <p:nvPr/>
            </p:nvSpPr>
            <p:spPr bwMode="auto">
              <a:xfrm>
                <a:off x="1156" y="820"/>
                <a:ext cx="3016" cy="5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4" name="Line 6"/>
              <p:cNvSpPr>
                <a:spLocks noChangeShapeType="1"/>
              </p:cNvSpPr>
              <p:nvPr/>
            </p:nvSpPr>
            <p:spPr bwMode="auto">
              <a:xfrm>
                <a:off x="1670" y="816"/>
                <a:ext cx="0" cy="57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75" name="Line 7"/>
              <p:cNvSpPr>
                <a:spLocks noChangeShapeType="1"/>
              </p:cNvSpPr>
              <p:nvPr/>
            </p:nvSpPr>
            <p:spPr bwMode="auto">
              <a:xfrm>
                <a:off x="3570" y="816"/>
                <a:ext cx="0" cy="57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76" name="Line 8"/>
              <p:cNvSpPr>
                <a:spLocks noChangeShapeType="1"/>
              </p:cNvSpPr>
              <p:nvPr/>
            </p:nvSpPr>
            <p:spPr bwMode="auto">
              <a:xfrm>
                <a:off x="2708" y="816"/>
                <a:ext cx="0" cy="57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77" name="Line 9"/>
              <p:cNvSpPr>
                <a:spLocks noChangeShapeType="1"/>
              </p:cNvSpPr>
              <p:nvPr/>
            </p:nvSpPr>
            <p:spPr bwMode="auto">
              <a:xfrm>
                <a:off x="1152" y="1104"/>
                <a:ext cx="1728" cy="0"/>
              </a:xfrm>
              <a:prstGeom prst="line">
                <a:avLst/>
              </a:prstGeom>
              <a:noFill/>
              <a:ln w="12700">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78" name="Line 10"/>
              <p:cNvSpPr>
                <a:spLocks noChangeShapeType="1"/>
              </p:cNvSpPr>
              <p:nvPr/>
            </p:nvSpPr>
            <p:spPr bwMode="auto">
              <a:xfrm>
                <a:off x="3408" y="1104"/>
                <a:ext cx="768" cy="0"/>
              </a:xfrm>
              <a:prstGeom prst="line">
                <a:avLst/>
              </a:prstGeom>
              <a:noFill/>
              <a:ln w="12700">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79" name="Rectangle 11"/>
              <p:cNvSpPr>
                <a:spLocks noChangeArrowheads="1"/>
              </p:cNvSpPr>
              <p:nvPr/>
            </p:nvSpPr>
            <p:spPr bwMode="auto">
              <a:xfrm>
                <a:off x="1200" y="816"/>
                <a:ext cx="43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CF</a:t>
                </a:r>
                <a:r>
                  <a:rPr lang="en-US" altLang="zh-CN" sz="1800" baseline="-25000">
                    <a:solidFill>
                      <a:srgbClr val="000000"/>
                    </a:solidFill>
                    <a:latin typeface="Times New Roman" panose="02020603050405020304" pitchFamily="18" charset="0"/>
                    <a:ea typeface="SimSun" panose="02010600030101010101" pitchFamily="2" charset="-122"/>
                  </a:rPr>
                  <a:t>1</a:t>
                </a:r>
              </a:p>
            </p:txBody>
          </p:sp>
          <p:sp>
            <p:nvSpPr>
              <p:cNvPr id="80" name="Rectangle 12"/>
              <p:cNvSpPr>
                <a:spLocks noChangeArrowheads="1"/>
              </p:cNvSpPr>
              <p:nvPr/>
            </p:nvSpPr>
            <p:spPr bwMode="auto">
              <a:xfrm>
                <a:off x="1200" y="1152"/>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child</a:t>
                </a:r>
                <a:r>
                  <a:rPr lang="en-US" altLang="zh-CN" sz="1800" baseline="-25000">
                    <a:solidFill>
                      <a:srgbClr val="000000"/>
                    </a:solidFill>
                    <a:latin typeface="Times New Roman" panose="02020603050405020304" pitchFamily="18" charset="0"/>
                    <a:ea typeface="SimSun" panose="02010600030101010101" pitchFamily="2" charset="-122"/>
                  </a:rPr>
                  <a:t>1</a:t>
                </a:r>
              </a:p>
            </p:txBody>
          </p:sp>
          <p:sp>
            <p:nvSpPr>
              <p:cNvPr id="81" name="Rectangle 13"/>
              <p:cNvSpPr>
                <a:spLocks noChangeArrowheads="1"/>
              </p:cNvSpPr>
              <p:nvPr/>
            </p:nvSpPr>
            <p:spPr bwMode="auto">
              <a:xfrm>
                <a:off x="2208" y="816"/>
                <a:ext cx="43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CF</a:t>
                </a:r>
                <a:r>
                  <a:rPr lang="en-US" altLang="zh-CN" sz="1800" baseline="-25000">
                    <a:solidFill>
                      <a:srgbClr val="000000"/>
                    </a:solidFill>
                    <a:latin typeface="Times New Roman" panose="02020603050405020304" pitchFamily="18" charset="0"/>
                    <a:ea typeface="SimSun" panose="02010600030101010101" pitchFamily="2" charset="-122"/>
                  </a:rPr>
                  <a:t>3</a:t>
                </a:r>
              </a:p>
            </p:txBody>
          </p:sp>
          <p:sp>
            <p:nvSpPr>
              <p:cNvPr id="82" name="Rectangle 14"/>
              <p:cNvSpPr>
                <a:spLocks noChangeArrowheads="1"/>
              </p:cNvSpPr>
              <p:nvPr/>
            </p:nvSpPr>
            <p:spPr bwMode="auto">
              <a:xfrm>
                <a:off x="2208" y="1152"/>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child</a:t>
                </a:r>
                <a:r>
                  <a:rPr lang="en-US" altLang="zh-CN" sz="1800" baseline="-25000">
                    <a:solidFill>
                      <a:srgbClr val="000000"/>
                    </a:solidFill>
                    <a:latin typeface="Times New Roman" panose="02020603050405020304" pitchFamily="18" charset="0"/>
                    <a:ea typeface="SimSun" panose="02010600030101010101" pitchFamily="2" charset="-122"/>
                  </a:rPr>
                  <a:t>3</a:t>
                </a:r>
              </a:p>
            </p:txBody>
          </p:sp>
          <p:sp>
            <p:nvSpPr>
              <p:cNvPr id="83" name="Rectangle 15"/>
              <p:cNvSpPr>
                <a:spLocks noChangeArrowheads="1"/>
              </p:cNvSpPr>
              <p:nvPr/>
            </p:nvSpPr>
            <p:spPr bwMode="auto">
              <a:xfrm>
                <a:off x="1728" y="816"/>
                <a:ext cx="43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CF</a:t>
                </a:r>
                <a:r>
                  <a:rPr lang="en-US" altLang="zh-CN" sz="1800" baseline="-25000">
                    <a:solidFill>
                      <a:srgbClr val="000000"/>
                    </a:solidFill>
                    <a:latin typeface="Times New Roman" panose="02020603050405020304" pitchFamily="18" charset="0"/>
                    <a:ea typeface="SimSun" panose="02010600030101010101" pitchFamily="2" charset="-122"/>
                  </a:rPr>
                  <a:t>2</a:t>
                </a:r>
              </a:p>
            </p:txBody>
          </p:sp>
          <p:sp>
            <p:nvSpPr>
              <p:cNvPr id="84" name="Rectangle 16"/>
              <p:cNvSpPr>
                <a:spLocks noChangeArrowheads="1"/>
              </p:cNvSpPr>
              <p:nvPr/>
            </p:nvSpPr>
            <p:spPr bwMode="auto">
              <a:xfrm>
                <a:off x="1728" y="1152"/>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child</a:t>
                </a:r>
                <a:r>
                  <a:rPr lang="en-US" altLang="zh-CN" sz="1800" baseline="-25000">
                    <a:solidFill>
                      <a:srgbClr val="000000"/>
                    </a:solidFill>
                    <a:latin typeface="Times New Roman" panose="02020603050405020304" pitchFamily="18" charset="0"/>
                    <a:ea typeface="SimSun" panose="02010600030101010101" pitchFamily="2" charset="-122"/>
                  </a:rPr>
                  <a:t>2</a:t>
                </a:r>
              </a:p>
            </p:txBody>
          </p:sp>
          <p:sp>
            <p:nvSpPr>
              <p:cNvPr id="85" name="Rectangle 17"/>
              <p:cNvSpPr>
                <a:spLocks noChangeArrowheads="1"/>
              </p:cNvSpPr>
              <p:nvPr/>
            </p:nvSpPr>
            <p:spPr bwMode="auto">
              <a:xfrm>
                <a:off x="3696" y="816"/>
                <a:ext cx="43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CF</a:t>
                </a:r>
                <a:r>
                  <a:rPr lang="en-US" altLang="zh-CN" sz="1800" baseline="-25000">
                    <a:solidFill>
                      <a:srgbClr val="000000"/>
                    </a:solidFill>
                    <a:latin typeface="Times New Roman" panose="02020603050405020304" pitchFamily="18" charset="0"/>
                    <a:ea typeface="SimSun" panose="02010600030101010101" pitchFamily="2" charset="-122"/>
                  </a:rPr>
                  <a:t>6</a:t>
                </a:r>
              </a:p>
            </p:txBody>
          </p:sp>
          <p:sp>
            <p:nvSpPr>
              <p:cNvPr id="86" name="Rectangle 18"/>
              <p:cNvSpPr>
                <a:spLocks noChangeArrowheads="1"/>
              </p:cNvSpPr>
              <p:nvPr/>
            </p:nvSpPr>
            <p:spPr bwMode="auto">
              <a:xfrm>
                <a:off x="3696" y="1152"/>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child</a:t>
                </a:r>
                <a:r>
                  <a:rPr lang="en-US" altLang="zh-CN" sz="1800" baseline="-25000">
                    <a:solidFill>
                      <a:srgbClr val="000000"/>
                    </a:solidFill>
                    <a:latin typeface="Times New Roman" panose="02020603050405020304" pitchFamily="18" charset="0"/>
                    <a:ea typeface="SimSun" panose="02010600030101010101" pitchFamily="2" charset="-122"/>
                  </a:rPr>
                  <a:t>6</a:t>
                </a:r>
              </a:p>
            </p:txBody>
          </p:sp>
        </p:grpSp>
        <p:sp>
          <p:nvSpPr>
            <p:cNvPr id="6" name="Line 19"/>
            <p:cNvSpPr>
              <a:spLocks noChangeShapeType="1"/>
            </p:cNvSpPr>
            <p:nvPr/>
          </p:nvSpPr>
          <p:spPr bwMode="auto">
            <a:xfrm>
              <a:off x="4081463" y="32766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7" name="Rectangle 20"/>
            <p:cNvSpPr>
              <a:spLocks noChangeArrowheads="1"/>
            </p:cNvSpPr>
            <p:nvPr/>
          </p:nvSpPr>
          <p:spPr bwMode="auto">
            <a:xfrm>
              <a:off x="2444750" y="3282950"/>
              <a:ext cx="4787900" cy="901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8" name="Line 21"/>
            <p:cNvSpPr>
              <a:spLocks noChangeShapeType="1"/>
            </p:cNvSpPr>
            <p:nvPr/>
          </p:nvSpPr>
          <p:spPr bwMode="auto">
            <a:xfrm>
              <a:off x="3260725" y="32766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9" name="Line 22"/>
            <p:cNvSpPr>
              <a:spLocks noChangeShapeType="1"/>
            </p:cNvSpPr>
            <p:nvPr/>
          </p:nvSpPr>
          <p:spPr bwMode="auto">
            <a:xfrm>
              <a:off x="6276975" y="32766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0" name="Line 23"/>
            <p:cNvSpPr>
              <a:spLocks noChangeShapeType="1"/>
            </p:cNvSpPr>
            <p:nvPr/>
          </p:nvSpPr>
          <p:spPr bwMode="auto">
            <a:xfrm>
              <a:off x="4908550" y="32766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1" name="Line 24"/>
            <p:cNvSpPr>
              <a:spLocks noChangeShapeType="1"/>
            </p:cNvSpPr>
            <p:nvPr/>
          </p:nvSpPr>
          <p:spPr bwMode="auto">
            <a:xfrm>
              <a:off x="2438400" y="3733800"/>
              <a:ext cx="2743200" cy="0"/>
            </a:xfrm>
            <a:prstGeom prst="line">
              <a:avLst/>
            </a:prstGeom>
            <a:noFill/>
            <a:ln w="12700">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2" name="Line 25"/>
            <p:cNvSpPr>
              <a:spLocks noChangeShapeType="1"/>
            </p:cNvSpPr>
            <p:nvPr/>
          </p:nvSpPr>
          <p:spPr bwMode="auto">
            <a:xfrm>
              <a:off x="6019800" y="3733800"/>
              <a:ext cx="1219200" cy="0"/>
            </a:xfrm>
            <a:prstGeom prst="line">
              <a:avLst/>
            </a:prstGeom>
            <a:noFill/>
            <a:ln w="12700">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3" name="Rectangle 26"/>
            <p:cNvSpPr>
              <a:spLocks noChangeArrowheads="1"/>
            </p:cNvSpPr>
            <p:nvPr/>
          </p:nvSpPr>
          <p:spPr bwMode="auto">
            <a:xfrm>
              <a:off x="2514600" y="3276600"/>
              <a:ext cx="6858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CF</a:t>
              </a:r>
              <a:r>
                <a:rPr lang="en-US" altLang="zh-CN" sz="1800" baseline="-25000" dirty="0">
                  <a:solidFill>
                    <a:srgbClr val="000000"/>
                  </a:solidFill>
                  <a:latin typeface="Times New Roman" panose="02020603050405020304" pitchFamily="18" charset="0"/>
                  <a:ea typeface="SimSun" panose="02010600030101010101" pitchFamily="2" charset="-122"/>
                </a:rPr>
                <a:t>1</a:t>
              </a:r>
            </a:p>
          </p:txBody>
        </p:sp>
        <p:sp>
          <p:nvSpPr>
            <p:cNvPr id="14" name="Rectangle 27"/>
            <p:cNvSpPr>
              <a:spLocks noChangeArrowheads="1"/>
            </p:cNvSpPr>
            <p:nvPr/>
          </p:nvSpPr>
          <p:spPr bwMode="auto">
            <a:xfrm>
              <a:off x="2514600" y="3810001"/>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child</a:t>
              </a:r>
              <a:r>
                <a:rPr lang="en-US" altLang="zh-CN" sz="1800" baseline="-25000">
                  <a:solidFill>
                    <a:srgbClr val="000000"/>
                  </a:solidFill>
                  <a:latin typeface="Times New Roman" panose="02020603050405020304" pitchFamily="18" charset="0"/>
                  <a:ea typeface="SimSun" panose="02010600030101010101" pitchFamily="2" charset="-122"/>
                </a:rPr>
                <a:t>1</a:t>
              </a:r>
            </a:p>
          </p:txBody>
        </p:sp>
        <p:sp>
          <p:nvSpPr>
            <p:cNvPr id="15" name="Rectangle 28"/>
            <p:cNvSpPr>
              <a:spLocks noChangeArrowheads="1"/>
            </p:cNvSpPr>
            <p:nvPr/>
          </p:nvSpPr>
          <p:spPr bwMode="auto">
            <a:xfrm>
              <a:off x="4114800" y="3276600"/>
              <a:ext cx="6858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CF</a:t>
              </a:r>
              <a:r>
                <a:rPr lang="en-US" altLang="zh-CN" sz="1800" baseline="-25000">
                  <a:solidFill>
                    <a:srgbClr val="000000"/>
                  </a:solidFill>
                  <a:latin typeface="Times New Roman" panose="02020603050405020304" pitchFamily="18" charset="0"/>
                  <a:ea typeface="SimSun" panose="02010600030101010101" pitchFamily="2" charset="-122"/>
                </a:rPr>
                <a:t>3</a:t>
              </a:r>
            </a:p>
          </p:txBody>
        </p:sp>
        <p:sp>
          <p:nvSpPr>
            <p:cNvPr id="16" name="Rectangle 29"/>
            <p:cNvSpPr>
              <a:spLocks noChangeArrowheads="1"/>
            </p:cNvSpPr>
            <p:nvPr/>
          </p:nvSpPr>
          <p:spPr bwMode="auto">
            <a:xfrm>
              <a:off x="4114800" y="3810001"/>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child</a:t>
              </a:r>
              <a:r>
                <a:rPr lang="en-US" altLang="zh-CN" sz="1800" baseline="-25000">
                  <a:solidFill>
                    <a:srgbClr val="000000"/>
                  </a:solidFill>
                  <a:latin typeface="Times New Roman" panose="02020603050405020304" pitchFamily="18" charset="0"/>
                  <a:ea typeface="SimSun" panose="02010600030101010101" pitchFamily="2" charset="-122"/>
                </a:rPr>
                <a:t>3</a:t>
              </a:r>
            </a:p>
          </p:txBody>
        </p:sp>
        <p:sp>
          <p:nvSpPr>
            <p:cNvPr id="17" name="Rectangle 30"/>
            <p:cNvSpPr>
              <a:spLocks noChangeArrowheads="1"/>
            </p:cNvSpPr>
            <p:nvPr/>
          </p:nvSpPr>
          <p:spPr bwMode="auto">
            <a:xfrm>
              <a:off x="3352800" y="3276600"/>
              <a:ext cx="6858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CF</a:t>
              </a:r>
              <a:r>
                <a:rPr lang="en-US" altLang="zh-CN" sz="1800" baseline="-25000">
                  <a:solidFill>
                    <a:srgbClr val="000000"/>
                  </a:solidFill>
                  <a:latin typeface="Times New Roman" panose="02020603050405020304" pitchFamily="18" charset="0"/>
                  <a:ea typeface="SimSun" panose="02010600030101010101" pitchFamily="2" charset="-122"/>
                </a:rPr>
                <a:t>2</a:t>
              </a:r>
            </a:p>
          </p:txBody>
        </p:sp>
        <p:sp>
          <p:nvSpPr>
            <p:cNvPr id="18" name="Rectangle 31"/>
            <p:cNvSpPr>
              <a:spLocks noChangeArrowheads="1"/>
            </p:cNvSpPr>
            <p:nvPr/>
          </p:nvSpPr>
          <p:spPr bwMode="auto">
            <a:xfrm>
              <a:off x="3352800" y="3810001"/>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child</a:t>
              </a:r>
              <a:r>
                <a:rPr lang="en-US" altLang="zh-CN" sz="1800" baseline="-25000">
                  <a:solidFill>
                    <a:srgbClr val="000000"/>
                  </a:solidFill>
                  <a:latin typeface="Times New Roman" panose="02020603050405020304" pitchFamily="18" charset="0"/>
                  <a:ea typeface="SimSun" panose="02010600030101010101" pitchFamily="2" charset="-122"/>
                </a:rPr>
                <a:t>2</a:t>
              </a:r>
            </a:p>
          </p:txBody>
        </p:sp>
        <p:sp>
          <p:nvSpPr>
            <p:cNvPr id="19" name="Rectangle 32"/>
            <p:cNvSpPr>
              <a:spLocks noChangeArrowheads="1"/>
            </p:cNvSpPr>
            <p:nvPr/>
          </p:nvSpPr>
          <p:spPr bwMode="auto">
            <a:xfrm>
              <a:off x="6477000" y="3276600"/>
              <a:ext cx="6858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CF</a:t>
              </a:r>
              <a:r>
                <a:rPr lang="en-US" altLang="zh-CN" sz="1800" baseline="-25000">
                  <a:solidFill>
                    <a:srgbClr val="000000"/>
                  </a:solidFill>
                  <a:latin typeface="Times New Roman" panose="02020603050405020304" pitchFamily="18" charset="0"/>
                  <a:ea typeface="SimSun" panose="02010600030101010101" pitchFamily="2" charset="-122"/>
                </a:rPr>
                <a:t>5</a:t>
              </a:r>
            </a:p>
          </p:txBody>
        </p:sp>
        <p:sp>
          <p:nvSpPr>
            <p:cNvPr id="20" name="Rectangle 33"/>
            <p:cNvSpPr>
              <a:spLocks noChangeArrowheads="1"/>
            </p:cNvSpPr>
            <p:nvPr/>
          </p:nvSpPr>
          <p:spPr bwMode="auto">
            <a:xfrm>
              <a:off x="6477000" y="3810001"/>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child</a:t>
              </a:r>
              <a:r>
                <a:rPr lang="en-US" altLang="zh-CN" sz="1800" baseline="-25000">
                  <a:solidFill>
                    <a:srgbClr val="000000"/>
                  </a:solidFill>
                  <a:latin typeface="Times New Roman" panose="02020603050405020304" pitchFamily="18" charset="0"/>
                  <a:ea typeface="SimSun" panose="02010600030101010101" pitchFamily="2" charset="-122"/>
                </a:rPr>
                <a:t>5</a:t>
              </a:r>
            </a:p>
          </p:txBody>
        </p:sp>
        <p:sp>
          <p:nvSpPr>
            <p:cNvPr id="21" name="Line 34"/>
            <p:cNvSpPr>
              <a:spLocks noChangeShapeType="1"/>
            </p:cNvSpPr>
            <p:nvPr/>
          </p:nvSpPr>
          <p:spPr bwMode="auto">
            <a:xfrm flipH="1">
              <a:off x="2819400" y="2209800"/>
              <a:ext cx="990600" cy="10668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2" name="Line 35"/>
            <p:cNvSpPr>
              <a:spLocks noChangeShapeType="1"/>
            </p:cNvSpPr>
            <p:nvPr/>
          </p:nvSpPr>
          <p:spPr bwMode="auto">
            <a:xfrm>
              <a:off x="4572000" y="2209800"/>
              <a:ext cx="4191000" cy="9906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3" name="Line 36"/>
            <p:cNvSpPr>
              <a:spLocks noChangeShapeType="1"/>
            </p:cNvSpPr>
            <p:nvPr/>
          </p:nvSpPr>
          <p:spPr bwMode="auto">
            <a:xfrm>
              <a:off x="5257800" y="2209800"/>
              <a:ext cx="5029200" cy="9906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4" name="Rectangle 37"/>
            <p:cNvSpPr>
              <a:spLocks noChangeArrowheads="1"/>
            </p:cNvSpPr>
            <p:nvPr/>
          </p:nvSpPr>
          <p:spPr bwMode="auto">
            <a:xfrm>
              <a:off x="1835150" y="5035550"/>
              <a:ext cx="3797300" cy="596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5" name="Rectangle 38"/>
            <p:cNvSpPr>
              <a:spLocks noChangeArrowheads="1"/>
            </p:cNvSpPr>
            <p:nvPr/>
          </p:nvSpPr>
          <p:spPr bwMode="auto">
            <a:xfrm>
              <a:off x="2514600" y="5105400"/>
              <a:ext cx="6858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CF</a:t>
              </a:r>
              <a:r>
                <a:rPr lang="en-US" altLang="zh-CN" sz="1800" baseline="-25000">
                  <a:solidFill>
                    <a:srgbClr val="000000"/>
                  </a:solidFill>
                  <a:latin typeface="Times New Roman" panose="02020603050405020304" pitchFamily="18" charset="0"/>
                  <a:ea typeface="SimSun" panose="02010600030101010101" pitchFamily="2" charset="-122"/>
                </a:rPr>
                <a:t>1</a:t>
              </a:r>
            </a:p>
          </p:txBody>
        </p:sp>
        <p:sp>
          <p:nvSpPr>
            <p:cNvPr id="26" name="Line 39"/>
            <p:cNvSpPr>
              <a:spLocks noChangeShapeType="1"/>
            </p:cNvSpPr>
            <p:nvPr/>
          </p:nvSpPr>
          <p:spPr bwMode="auto">
            <a:xfrm>
              <a:off x="25146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7" name="Rectangle 40"/>
            <p:cNvSpPr>
              <a:spLocks noChangeArrowheads="1"/>
            </p:cNvSpPr>
            <p:nvPr/>
          </p:nvSpPr>
          <p:spPr bwMode="auto">
            <a:xfrm>
              <a:off x="3124200" y="5105400"/>
              <a:ext cx="6858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CF</a:t>
              </a:r>
              <a:r>
                <a:rPr lang="en-US" altLang="zh-CN" sz="1800" baseline="-25000">
                  <a:solidFill>
                    <a:srgbClr val="000000"/>
                  </a:solidFill>
                  <a:latin typeface="Times New Roman" panose="02020603050405020304" pitchFamily="18" charset="0"/>
                  <a:ea typeface="SimSun" panose="02010600030101010101" pitchFamily="2" charset="-122"/>
                </a:rPr>
                <a:t>2</a:t>
              </a:r>
            </a:p>
          </p:txBody>
        </p:sp>
        <p:sp>
          <p:nvSpPr>
            <p:cNvPr id="28" name="Line 41"/>
            <p:cNvSpPr>
              <a:spLocks noChangeShapeType="1"/>
            </p:cNvSpPr>
            <p:nvPr/>
          </p:nvSpPr>
          <p:spPr bwMode="auto">
            <a:xfrm>
              <a:off x="31242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9" name="Rectangle 42"/>
            <p:cNvSpPr>
              <a:spLocks noChangeArrowheads="1"/>
            </p:cNvSpPr>
            <p:nvPr/>
          </p:nvSpPr>
          <p:spPr bwMode="auto">
            <a:xfrm>
              <a:off x="4343400" y="5105400"/>
              <a:ext cx="6858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CF</a:t>
              </a:r>
              <a:r>
                <a:rPr lang="en-US" altLang="zh-CN" sz="1800" baseline="-25000">
                  <a:solidFill>
                    <a:srgbClr val="000000"/>
                  </a:solidFill>
                  <a:latin typeface="Times New Roman" panose="02020603050405020304" pitchFamily="18" charset="0"/>
                  <a:ea typeface="SimSun" panose="02010600030101010101" pitchFamily="2" charset="-122"/>
                </a:rPr>
                <a:t>6</a:t>
              </a:r>
            </a:p>
          </p:txBody>
        </p:sp>
        <p:sp>
          <p:nvSpPr>
            <p:cNvPr id="30" name="Line 43"/>
            <p:cNvSpPr>
              <a:spLocks noChangeShapeType="1"/>
            </p:cNvSpPr>
            <p:nvPr/>
          </p:nvSpPr>
          <p:spPr bwMode="auto">
            <a:xfrm>
              <a:off x="43434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1" name="Line 44"/>
            <p:cNvSpPr>
              <a:spLocks noChangeShapeType="1"/>
            </p:cNvSpPr>
            <p:nvPr/>
          </p:nvSpPr>
          <p:spPr bwMode="auto">
            <a:xfrm>
              <a:off x="37338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2" name="Line 45"/>
            <p:cNvSpPr>
              <a:spLocks noChangeShapeType="1"/>
            </p:cNvSpPr>
            <p:nvPr/>
          </p:nvSpPr>
          <p:spPr bwMode="auto">
            <a:xfrm>
              <a:off x="49530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3" name="Line 46"/>
            <p:cNvSpPr>
              <a:spLocks noChangeShapeType="1"/>
            </p:cNvSpPr>
            <p:nvPr/>
          </p:nvSpPr>
          <p:spPr bwMode="auto">
            <a:xfrm>
              <a:off x="3886200" y="5334000"/>
              <a:ext cx="3048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4" name="Rectangle 47"/>
            <p:cNvSpPr>
              <a:spLocks noChangeArrowheads="1"/>
            </p:cNvSpPr>
            <p:nvPr/>
          </p:nvSpPr>
          <p:spPr bwMode="auto">
            <a:xfrm>
              <a:off x="1752602" y="5105400"/>
              <a:ext cx="838199" cy="486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2000" dirty="0" err="1">
                  <a:solidFill>
                    <a:srgbClr val="000000"/>
                  </a:solidFill>
                  <a:latin typeface="Times New Roman" panose="02020603050405020304" pitchFamily="18" charset="0"/>
                  <a:ea typeface="SimSun" panose="02010600030101010101" pitchFamily="2" charset="-122"/>
                </a:rPr>
                <a:t>prev</a:t>
              </a:r>
              <a:endParaRPr lang="en-US" altLang="zh-CN" sz="2000" dirty="0">
                <a:solidFill>
                  <a:srgbClr val="000000"/>
                </a:solidFill>
                <a:latin typeface="Times New Roman" panose="02020603050405020304" pitchFamily="18" charset="0"/>
                <a:ea typeface="SimSun" panose="02010600030101010101" pitchFamily="2" charset="-122"/>
              </a:endParaRPr>
            </a:p>
          </p:txBody>
        </p:sp>
        <p:sp>
          <p:nvSpPr>
            <p:cNvPr id="35" name="Rectangle 48"/>
            <p:cNvSpPr>
              <a:spLocks noChangeArrowheads="1"/>
            </p:cNvSpPr>
            <p:nvPr/>
          </p:nvSpPr>
          <p:spPr bwMode="auto">
            <a:xfrm>
              <a:off x="4870451" y="5105400"/>
              <a:ext cx="768350" cy="486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2000" dirty="0">
                  <a:solidFill>
                    <a:srgbClr val="000000"/>
                  </a:solidFill>
                  <a:latin typeface="Times New Roman" panose="02020603050405020304" pitchFamily="18" charset="0"/>
                  <a:ea typeface="SimSun" panose="02010600030101010101" pitchFamily="2" charset="-122"/>
                </a:rPr>
                <a:t>next</a:t>
              </a:r>
            </a:p>
          </p:txBody>
        </p:sp>
        <p:sp>
          <p:nvSpPr>
            <p:cNvPr id="36" name="Line 49"/>
            <p:cNvSpPr>
              <a:spLocks noChangeShapeType="1"/>
            </p:cNvSpPr>
            <p:nvPr/>
          </p:nvSpPr>
          <p:spPr bwMode="auto">
            <a:xfrm flipH="1">
              <a:off x="2438400" y="4191000"/>
              <a:ext cx="381000" cy="8382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7" name="Rectangle 50"/>
            <p:cNvSpPr>
              <a:spLocks noChangeArrowheads="1"/>
            </p:cNvSpPr>
            <p:nvPr/>
          </p:nvSpPr>
          <p:spPr bwMode="auto">
            <a:xfrm>
              <a:off x="6254750" y="5035550"/>
              <a:ext cx="3797300" cy="596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8" name="Rectangle 51"/>
            <p:cNvSpPr>
              <a:spLocks noChangeArrowheads="1"/>
            </p:cNvSpPr>
            <p:nvPr/>
          </p:nvSpPr>
          <p:spPr bwMode="auto">
            <a:xfrm>
              <a:off x="6934200" y="5105400"/>
              <a:ext cx="6858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CF</a:t>
              </a:r>
              <a:r>
                <a:rPr lang="en-US" altLang="zh-CN" sz="1800" baseline="-25000">
                  <a:solidFill>
                    <a:srgbClr val="000000"/>
                  </a:solidFill>
                  <a:latin typeface="Times New Roman" panose="02020603050405020304" pitchFamily="18" charset="0"/>
                  <a:ea typeface="SimSun" panose="02010600030101010101" pitchFamily="2" charset="-122"/>
                </a:rPr>
                <a:t>1</a:t>
              </a:r>
            </a:p>
          </p:txBody>
        </p:sp>
        <p:sp>
          <p:nvSpPr>
            <p:cNvPr id="39" name="Line 52"/>
            <p:cNvSpPr>
              <a:spLocks noChangeShapeType="1"/>
            </p:cNvSpPr>
            <p:nvPr/>
          </p:nvSpPr>
          <p:spPr bwMode="auto">
            <a:xfrm>
              <a:off x="69342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0" name="Rectangle 53"/>
            <p:cNvSpPr>
              <a:spLocks noChangeArrowheads="1"/>
            </p:cNvSpPr>
            <p:nvPr/>
          </p:nvSpPr>
          <p:spPr bwMode="auto">
            <a:xfrm>
              <a:off x="7543800" y="5105400"/>
              <a:ext cx="6858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CF</a:t>
              </a:r>
              <a:r>
                <a:rPr lang="en-US" altLang="zh-CN" sz="1800" baseline="-25000">
                  <a:solidFill>
                    <a:srgbClr val="000000"/>
                  </a:solidFill>
                  <a:latin typeface="Times New Roman" panose="02020603050405020304" pitchFamily="18" charset="0"/>
                  <a:ea typeface="SimSun" panose="02010600030101010101" pitchFamily="2" charset="-122"/>
                </a:rPr>
                <a:t>2</a:t>
              </a:r>
            </a:p>
          </p:txBody>
        </p:sp>
        <p:sp>
          <p:nvSpPr>
            <p:cNvPr id="41" name="Line 54"/>
            <p:cNvSpPr>
              <a:spLocks noChangeShapeType="1"/>
            </p:cNvSpPr>
            <p:nvPr/>
          </p:nvSpPr>
          <p:spPr bwMode="auto">
            <a:xfrm>
              <a:off x="75438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2" name="Rectangle 55"/>
            <p:cNvSpPr>
              <a:spLocks noChangeArrowheads="1"/>
            </p:cNvSpPr>
            <p:nvPr/>
          </p:nvSpPr>
          <p:spPr bwMode="auto">
            <a:xfrm>
              <a:off x="8763000" y="5105400"/>
              <a:ext cx="6858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CF</a:t>
              </a:r>
              <a:r>
                <a:rPr lang="en-US" altLang="zh-CN" sz="1800" baseline="-25000">
                  <a:solidFill>
                    <a:srgbClr val="000000"/>
                  </a:solidFill>
                  <a:latin typeface="Times New Roman" panose="02020603050405020304" pitchFamily="18" charset="0"/>
                  <a:ea typeface="SimSun" panose="02010600030101010101" pitchFamily="2" charset="-122"/>
                </a:rPr>
                <a:t>4</a:t>
              </a:r>
            </a:p>
          </p:txBody>
        </p:sp>
        <p:sp>
          <p:nvSpPr>
            <p:cNvPr id="43" name="Line 56"/>
            <p:cNvSpPr>
              <a:spLocks noChangeShapeType="1"/>
            </p:cNvSpPr>
            <p:nvPr/>
          </p:nvSpPr>
          <p:spPr bwMode="auto">
            <a:xfrm>
              <a:off x="87630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4" name="Line 57"/>
            <p:cNvSpPr>
              <a:spLocks noChangeShapeType="1"/>
            </p:cNvSpPr>
            <p:nvPr/>
          </p:nvSpPr>
          <p:spPr bwMode="auto">
            <a:xfrm>
              <a:off x="81534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5" name="Line 58"/>
            <p:cNvSpPr>
              <a:spLocks noChangeShapeType="1"/>
            </p:cNvSpPr>
            <p:nvPr/>
          </p:nvSpPr>
          <p:spPr bwMode="auto">
            <a:xfrm>
              <a:off x="93726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6" name="Line 59"/>
            <p:cNvSpPr>
              <a:spLocks noChangeShapeType="1"/>
            </p:cNvSpPr>
            <p:nvPr/>
          </p:nvSpPr>
          <p:spPr bwMode="auto">
            <a:xfrm>
              <a:off x="8305800" y="5334000"/>
              <a:ext cx="3048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7" name="Rectangle 60"/>
            <p:cNvSpPr>
              <a:spLocks noChangeArrowheads="1"/>
            </p:cNvSpPr>
            <p:nvPr/>
          </p:nvSpPr>
          <p:spPr bwMode="auto">
            <a:xfrm>
              <a:off x="6242049" y="5105400"/>
              <a:ext cx="768352" cy="486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2000">
                  <a:solidFill>
                    <a:srgbClr val="000000"/>
                  </a:solidFill>
                  <a:latin typeface="Times New Roman" panose="02020603050405020304" pitchFamily="18" charset="0"/>
                  <a:ea typeface="SimSun" panose="02010600030101010101" pitchFamily="2" charset="-122"/>
                </a:rPr>
                <a:t>prev</a:t>
              </a:r>
            </a:p>
          </p:txBody>
        </p:sp>
        <p:sp>
          <p:nvSpPr>
            <p:cNvPr id="48" name="Rectangle 61"/>
            <p:cNvSpPr>
              <a:spLocks noChangeArrowheads="1"/>
            </p:cNvSpPr>
            <p:nvPr/>
          </p:nvSpPr>
          <p:spPr bwMode="auto">
            <a:xfrm>
              <a:off x="9296401" y="5105400"/>
              <a:ext cx="761999" cy="486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2000" dirty="0">
                  <a:solidFill>
                    <a:srgbClr val="000000"/>
                  </a:solidFill>
                  <a:latin typeface="Times New Roman" panose="02020603050405020304" pitchFamily="18" charset="0"/>
                  <a:ea typeface="SimSun" panose="02010600030101010101" pitchFamily="2" charset="-122"/>
                </a:rPr>
                <a:t>next</a:t>
              </a:r>
            </a:p>
          </p:txBody>
        </p:sp>
        <p:sp>
          <p:nvSpPr>
            <p:cNvPr id="49" name="Line 62"/>
            <p:cNvSpPr>
              <a:spLocks noChangeShapeType="1"/>
            </p:cNvSpPr>
            <p:nvPr/>
          </p:nvSpPr>
          <p:spPr bwMode="auto">
            <a:xfrm>
              <a:off x="3657600" y="4191000"/>
              <a:ext cx="4800600" cy="8382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0" name="Line 63"/>
            <p:cNvSpPr>
              <a:spLocks noChangeShapeType="1"/>
            </p:cNvSpPr>
            <p:nvPr/>
          </p:nvSpPr>
          <p:spPr bwMode="auto">
            <a:xfrm flipH="1">
              <a:off x="5638800" y="5181600"/>
              <a:ext cx="609600"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1" name="Line 64"/>
            <p:cNvSpPr>
              <a:spLocks noChangeShapeType="1"/>
            </p:cNvSpPr>
            <p:nvPr/>
          </p:nvSpPr>
          <p:spPr bwMode="auto">
            <a:xfrm>
              <a:off x="5638800" y="5486400"/>
              <a:ext cx="609600"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2" name="Line 65"/>
            <p:cNvSpPr>
              <a:spLocks noChangeShapeType="1"/>
            </p:cNvSpPr>
            <p:nvPr/>
          </p:nvSpPr>
          <p:spPr bwMode="auto">
            <a:xfrm>
              <a:off x="10058400" y="5562600"/>
              <a:ext cx="381000"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3" name="Line 66"/>
            <p:cNvSpPr>
              <a:spLocks noChangeShapeType="1"/>
            </p:cNvSpPr>
            <p:nvPr/>
          </p:nvSpPr>
          <p:spPr bwMode="auto">
            <a:xfrm flipH="1">
              <a:off x="10058400" y="5334000"/>
              <a:ext cx="381000"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4" name="Rectangle 67"/>
            <p:cNvSpPr>
              <a:spLocks noChangeArrowheads="1"/>
            </p:cNvSpPr>
            <p:nvPr/>
          </p:nvSpPr>
          <p:spPr bwMode="auto">
            <a:xfrm>
              <a:off x="2156015" y="1335428"/>
              <a:ext cx="1066800" cy="785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B = 7</a:t>
              </a:r>
            </a:p>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L = 6</a:t>
              </a:r>
            </a:p>
          </p:txBody>
        </p:sp>
        <p:sp>
          <p:nvSpPr>
            <p:cNvPr id="55" name="Line 68"/>
            <p:cNvSpPr>
              <a:spLocks noChangeShapeType="1"/>
            </p:cNvSpPr>
            <p:nvPr/>
          </p:nvSpPr>
          <p:spPr bwMode="auto">
            <a:xfrm>
              <a:off x="5486400" y="3733800"/>
              <a:ext cx="3048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6" name="Line 69"/>
            <p:cNvSpPr>
              <a:spLocks noChangeShapeType="1"/>
            </p:cNvSpPr>
            <p:nvPr/>
          </p:nvSpPr>
          <p:spPr bwMode="auto">
            <a:xfrm>
              <a:off x="6400800" y="1752600"/>
              <a:ext cx="3048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7" name="Line 70"/>
            <p:cNvSpPr>
              <a:spLocks noChangeShapeType="1"/>
            </p:cNvSpPr>
            <p:nvPr/>
          </p:nvSpPr>
          <p:spPr bwMode="auto">
            <a:xfrm>
              <a:off x="8915400" y="3733800"/>
              <a:ext cx="8382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8" name="Rectangle 71"/>
            <p:cNvSpPr>
              <a:spLocks noChangeArrowheads="1"/>
            </p:cNvSpPr>
            <p:nvPr/>
          </p:nvSpPr>
          <p:spPr bwMode="auto">
            <a:xfrm>
              <a:off x="3275913" y="918074"/>
              <a:ext cx="990600" cy="3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Root</a:t>
              </a:r>
            </a:p>
          </p:txBody>
        </p:sp>
        <p:sp>
          <p:nvSpPr>
            <p:cNvPr id="59" name="Rectangle 72"/>
            <p:cNvSpPr>
              <a:spLocks noChangeArrowheads="1"/>
            </p:cNvSpPr>
            <p:nvPr/>
          </p:nvSpPr>
          <p:spPr bwMode="auto">
            <a:xfrm>
              <a:off x="3330677" y="2868214"/>
              <a:ext cx="1981200" cy="3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Non-leaf node</a:t>
              </a:r>
            </a:p>
          </p:txBody>
        </p:sp>
        <p:sp>
          <p:nvSpPr>
            <p:cNvPr id="60" name="Rectangle 73"/>
            <p:cNvSpPr>
              <a:spLocks noChangeArrowheads="1"/>
            </p:cNvSpPr>
            <p:nvPr/>
          </p:nvSpPr>
          <p:spPr bwMode="auto">
            <a:xfrm>
              <a:off x="3351669" y="4608611"/>
              <a:ext cx="1447801" cy="3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Leaf node</a:t>
              </a:r>
            </a:p>
          </p:txBody>
        </p:sp>
        <p:sp>
          <p:nvSpPr>
            <p:cNvPr id="61" name="Rectangle 74"/>
            <p:cNvSpPr>
              <a:spLocks noChangeArrowheads="1"/>
            </p:cNvSpPr>
            <p:nvPr/>
          </p:nvSpPr>
          <p:spPr bwMode="auto">
            <a:xfrm>
              <a:off x="8254994" y="4620815"/>
              <a:ext cx="1447801" cy="3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Leaf node</a:t>
              </a:r>
            </a:p>
          </p:txBody>
        </p:sp>
        <p:grpSp>
          <p:nvGrpSpPr>
            <p:cNvPr id="62" name="Group 75"/>
            <p:cNvGrpSpPr>
              <a:grpSpLocks/>
            </p:cNvGrpSpPr>
            <p:nvPr/>
          </p:nvGrpSpPr>
          <p:grpSpPr bwMode="auto">
            <a:xfrm>
              <a:off x="2444750" y="5949950"/>
              <a:ext cx="749300" cy="749300"/>
              <a:chOff x="580" y="3748"/>
              <a:chExt cx="472" cy="472"/>
            </a:xfrm>
          </p:grpSpPr>
          <p:sp>
            <p:nvSpPr>
              <p:cNvPr id="64" name="Oval 76"/>
              <p:cNvSpPr>
                <a:spLocks noChangeArrowheads="1"/>
              </p:cNvSpPr>
              <p:nvPr/>
            </p:nvSpPr>
            <p:spPr bwMode="auto">
              <a:xfrm>
                <a:off x="724" y="3892"/>
                <a:ext cx="40" cy="40"/>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5" name="Oval 77"/>
              <p:cNvSpPr>
                <a:spLocks noChangeArrowheads="1"/>
              </p:cNvSpPr>
              <p:nvPr/>
            </p:nvSpPr>
            <p:spPr bwMode="auto">
              <a:xfrm>
                <a:off x="820" y="3988"/>
                <a:ext cx="40" cy="40"/>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6" name="Oval 78"/>
              <p:cNvSpPr>
                <a:spLocks noChangeArrowheads="1"/>
              </p:cNvSpPr>
              <p:nvPr/>
            </p:nvSpPr>
            <p:spPr bwMode="auto">
              <a:xfrm>
                <a:off x="820" y="3892"/>
                <a:ext cx="40" cy="40"/>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7" name="Oval 79"/>
              <p:cNvSpPr>
                <a:spLocks noChangeArrowheads="1"/>
              </p:cNvSpPr>
              <p:nvPr/>
            </p:nvSpPr>
            <p:spPr bwMode="auto">
              <a:xfrm>
                <a:off x="676" y="4084"/>
                <a:ext cx="40" cy="40"/>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8" name="Oval 80"/>
              <p:cNvSpPr>
                <a:spLocks noChangeArrowheads="1"/>
              </p:cNvSpPr>
              <p:nvPr/>
            </p:nvSpPr>
            <p:spPr bwMode="auto">
              <a:xfrm>
                <a:off x="676" y="3988"/>
                <a:ext cx="40" cy="40"/>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9" name="Oval 81"/>
              <p:cNvSpPr>
                <a:spLocks noChangeArrowheads="1"/>
              </p:cNvSpPr>
              <p:nvPr/>
            </p:nvSpPr>
            <p:spPr bwMode="auto">
              <a:xfrm>
                <a:off x="772" y="4036"/>
                <a:ext cx="40" cy="40"/>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0" name="Oval 82"/>
              <p:cNvSpPr>
                <a:spLocks noChangeArrowheads="1"/>
              </p:cNvSpPr>
              <p:nvPr/>
            </p:nvSpPr>
            <p:spPr bwMode="auto">
              <a:xfrm>
                <a:off x="916" y="4084"/>
                <a:ext cx="40" cy="40"/>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1" name="Oval 83"/>
              <p:cNvSpPr>
                <a:spLocks noChangeArrowheads="1"/>
              </p:cNvSpPr>
              <p:nvPr/>
            </p:nvSpPr>
            <p:spPr bwMode="auto">
              <a:xfrm>
                <a:off x="580" y="3748"/>
                <a:ext cx="472" cy="47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sp>
          <p:nvSpPr>
            <p:cNvPr id="63" name="Line 84"/>
            <p:cNvSpPr>
              <a:spLocks noChangeShapeType="1"/>
            </p:cNvSpPr>
            <p:nvPr/>
          </p:nvSpPr>
          <p:spPr bwMode="auto">
            <a:xfrm>
              <a:off x="2819400" y="5715000"/>
              <a:ext cx="0" cy="152400"/>
            </a:xfrm>
            <a:prstGeom prst="line">
              <a:avLst/>
            </a:prstGeom>
            <a:noFill/>
            <a:ln w="38100" cmpd="dbl">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grpSp>
      <p:sp>
        <p:nvSpPr>
          <p:cNvPr id="87" name="Rectangle 3"/>
          <p:cNvSpPr txBox="1">
            <a:spLocks noChangeArrowheads="1"/>
          </p:cNvSpPr>
          <p:nvPr/>
        </p:nvSpPr>
        <p:spPr>
          <a:xfrm>
            <a:off x="421182" y="1244062"/>
            <a:ext cx="4950346" cy="5445131"/>
          </a:xfrm>
          <a:prstGeom prst="rect">
            <a:avLst/>
          </a:prstGeom>
        </p:spPr>
        <p:txBody>
          <a:bodyPr vert="horz" lIns="91438" tIns="45719" rIns="91438" bIns="45719" rtlCol="0">
            <a:noAutofit/>
          </a:bodyPr>
          <a:lstStyle>
            <a:lvl1pPr marL="285744" indent="-285744"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17512" indent="-317492"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858817" indent="-29209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025500" indent="-27621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zh-CN" sz="2400" dirty="0" smtClean="0">
                <a:ea typeface="SimSun" panose="02010600030101010101" pitchFamily="2" charset="-122"/>
              </a:rPr>
              <a:t>Incremental insertion of new points (similar to B+-tree)</a:t>
            </a:r>
          </a:p>
          <a:p>
            <a:r>
              <a:rPr lang="en-US" altLang="zh-CN" sz="2400" dirty="0" smtClean="0">
                <a:ea typeface="SimSun" panose="02010600030101010101" pitchFamily="2" charset="-122"/>
              </a:rPr>
              <a:t>For each point in the input</a:t>
            </a:r>
          </a:p>
          <a:p>
            <a:pPr lvl="1"/>
            <a:r>
              <a:rPr lang="en-US" altLang="zh-CN" sz="2400" dirty="0" smtClean="0">
                <a:ea typeface="SimSun" panose="02010600030101010101" pitchFamily="2" charset="-122"/>
              </a:rPr>
              <a:t>Find closest leaf entry</a:t>
            </a:r>
          </a:p>
          <a:p>
            <a:pPr lvl="1"/>
            <a:r>
              <a:rPr lang="en-US" altLang="zh-CN" sz="2400" dirty="0" smtClean="0">
                <a:ea typeface="SimSun" panose="02010600030101010101" pitchFamily="2" charset="-122"/>
              </a:rPr>
              <a:t>Add point to leaf entry and update CF </a:t>
            </a:r>
          </a:p>
          <a:p>
            <a:pPr lvl="1"/>
            <a:r>
              <a:rPr lang="en-US" altLang="zh-CN" sz="2400" dirty="0" smtClean="0">
                <a:ea typeface="SimSun" panose="02010600030101010101" pitchFamily="2" charset="-122"/>
              </a:rPr>
              <a:t>If entry diameter &gt; </a:t>
            </a:r>
            <a:r>
              <a:rPr lang="en-US" altLang="zh-CN" sz="2400" dirty="0" err="1" smtClean="0">
                <a:ea typeface="SimSun" panose="02010600030101010101" pitchFamily="2" charset="-122"/>
              </a:rPr>
              <a:t>max_diameter</a:t>
            </a:r>
            <a:endParaRPr lang="en-US" altLang="zh-CN" sz="2400" dirty="0" smtClean="0">
              <a:ea typeface="SimSun" panose="02010600030101010101" pitchFamily="2" charset="-122"/>
            </a:endParaRPr>
          </a:p>
          <a:p>
            <a:pPr lvl="2"/>
            <a:r>
              <a:rPr lang="en-US" altLang="zh-CN" sz="2400" dirty="0" smtClean="0">
                <a:ea typeface="SimSun" panose="02010600030101010101" pitchFamily="2" charset="-122"/>
              </a:rPr>
              <a:t>split leaf, and possibly parents</a:t>
            </a:r>
          </a:p>
          <a:p>
            <a:r>
              <a:rPr lang="en-US" altLang="ko-KR" sz="2400" dirty="0" smtClean="0">
                <a:ea typeface="Gulim" panose="020B0600000101010101" pitchFamily="34" charset="-127"/>
              </a:rPr>
              <a:t>A </a:t>
            </a:r>
            <a:r>
              <a:rPr lang="en-US" altLang="ko-KR" sz="2400" dirty="0">
                <a:ea typeface="Gulim" panose="020B0600000101010101" pitchFamily="34" charset="-127"/>
              </a:rPr>
              <a:t>CF tree has two parameters</a:t>
            </a:r>
          </a:p>
          <a:p>
            <a:pPr lvl="1"/>
            <a:r>
              <a:rPr lang="en-US" altLang="ko-KR" sz="2400" dirty="0">
                <a:ea typeface="Gulim" panose="020B0600000101010101" pitchFamily="34" charset="-127"/>
              </a:rPr>
              <a:t>Branching factor: </a:t>
            </a:r>
            <a:r>
              <a:rPr lang="en-US" altLang="ko-KR" sz="2400" dirty="0" smtClean="0">
                <a:ea typeface="Gulim" panose="020B0600000101010101" pitchFamily="34" charset="-127"/>
              </a:rPr>
              <a:t>Maximum number of </a:t>
            </a:r>
            <a:r>
              <a:rPr lang="en-US" altLang="ko-KR" sz="2400" dirty="0">
                <a:ea typeface="Gulim" panose="020B0600000101010101" pitchFamily="34" charset="-127"/>
              </a:rPr>
              <a:t>children</a:t>
            </a:r>
          </a:p>
          <a:p>
            <a:pPr lvl="1"/>
            <a:r>
              <a:rPr lang="en-US" altLang="ko-KR" sz="2400" dirty="0" smtClean="0">
                <a:ea typeface="Gulim" panose="020B0600000101010101" pitchFamily="34" charset="-127"/>
              </a:rPr>
              <a:t>Maximum </a:t>
            </a:r>
            <a:r>
              <a:rPr lang="en-US" altLang="ko-KR" sz="2400" dirty="0">
                <a:ea typeface="Gulim" panose="020B0600000101010101" pitchFamily="34" charset="-127"/>
              </a:rPr>
              <a:t>diameter of sub-clusters stored at the leaf </a:t>
            </a:r>
            <a:r>
              <a:rPr lang="en-US" altLang="ko-KR" sz="2400" dirty="0" smtClean="0">
                <a:ea typeface="Gulim" panose="020B0600000101010101" pitchFamily="34" charset="-127"/>
              </a:rPr>
              <a:t>nodes</a:t>
            </a:r>
            <a:endParaRPr lang="en-US" altLang="ko-KR" sz="2400" dirty="0">
              <a:ea typeface="Gulim" panose="020B0600000101010101" pitchFamily="34" charset="-127"/>
            </a:endParaRPr>
          </a:p>
        </p:txBody>
      </p:sp>
      <p:sp>
        <p:nvSpPr>
          <p:cNvPr id="88" name="Rectangle 3"/>
          <p:cNvSpPr txBox="1">
            <a:spLocks noChangeArrowheads="1"/>
          </p:cNvSpPr>
          <p:nvPr/>
        </p:nvSpPr>
        <p:spPr>
          <a:xfrm>
            <a:off x="6277595" y="5205415"/>
            <a:ext cx="5640902" cy="1579476"/>
          </a:xfrm>
          <a:prstGeom prst="rect">
            <a:avLst/>
          </a:prstGeom>
        </p:spPr>
        <p:txBody>
          <a:bodyPr vert="horz" lIns="91438" tIns="45719" rIns="91438" bIns="45719" rtlCol="0">
            <a:noAutofit/>
          </a:bodyPr>
          <a:lstStyle>
            <a:lvl1pPr marL="285744" indent="-285744"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17512" indent="-317492"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858817" indent="-29209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025500" indent="-27621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ko-KR" sz="2400" dirty="0" smtClean="0">
                <a:latin typeface="Calibri" panose="020F0502020204030204" pitchFamily="34" charset="0"/>
                <a:ea typeface="Gulim" panose="020B0600000101010101" pitchFamily="34" charset="-127"/>
              </a:rPr>
              <a:t>A </a:t>
            </a:r>
            <a:r>
              <a:rPr lang="en-US" altLang="ko-KR" sz="2400" dirty="0">
                <a:latin typeface="Calibri" panose="020F0502020204030204" pitchFamily="34" charset="0"/>
                <a:ea typeface="Gulim" panose="020B0600000101010101" pitchFamily="34" charset="-127"/>
              </a:rPr>
              <a:t>CF </a:t>
            </a:r>
            <a:r>
              <a:rPr lang="en-US" altLang="ko-KR" sz="2400" dirty="0" smtClean="0">
                <a:latin typeface="Calibri" panose="020F0502020204030204" pitchFamily="34" charset="0"/>
                <a:ea typeface="Gulim" panose="020B0600000101010101" pitchFamily="34" charset="-127"/>
              </a:rPr>
              <a:t>tree: A </a:t>
            </a:r>
            <a:r>
              <a:rPr lang="en-US" altLang="ko-KR" sz="2400" dirty="0">
                <a:latin typeface="Calibri" panose="020F0502020204030204" pitchFamily="34" charset="0"/>
                <a:ea typeface="Gulim" panose="020B0600000101010101" pitchFamily="34" charset="-127"/>
              </a:rPr>
              <a:t>height-balanced tree that stores the clustering </a:t>
            </a:r>
            <a:r>
              <a:rPr lang="en-US" altLang="ko-KR" sz="2400" dirty="0" smtClean="0">
                <a:latin typeface="Calibri" panose="020F0502020204030204" pitchFamily="34" charset="0"/>
                <a:ea typeface="Gulim" panose="020B0600000101010101" pitchFamily="34" charset="-127"/>
              </a:rPr>
              <a:t>features (CFs) </a:t>
            </a:r>
          </a:p>
          <a:p>
            <a:r>
              <a:rPr lang="en-US" altLang="ko-KR" sz="2400" dirty="0" smtClean="0">
                <a:latin typeface="Calibri" panose="020F0502020204030204" pitchFamily="34" charset="0"/>
                <a:ea typeface="Gulim" panose="020B0600000101010101" pitchFamily="34" charset="-127"/>
              </a:rPr>
              <a:t>The </a:t>
            </a:r>
            <a:r>
              <a:rPr lang="en-US" altLang="ko-KR" sz="2400" dirty="0">
                <a:latin typeface="Calibri" panose="020F0502020204030204" pitchFamily="34" charset="0"/>
                <a:ea typeface="Gulim" panose="020B0600000101010101" pitchFamily="34" charset="-127"/>
              </a:rPr>
              <a:t>non-leaf nodes store sums of the CFs of their children</a:t>
            </a:r>
          </a:p>
        </p:txBody>
      </p:sp>
    </p:spTree>
    <p:extLst>
      <p:ext uri="{BB962C8B-B14F-4D97-AF65-F5344CB8AC3E}">
        <p14:creationId xmlns:p14="http://schemas.microsoft.com/office/powerpoint/2010/main" val="8965532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 y="57150"/>
            <a:ext cx="12382500" cy="1009650"/>
          </a:xfrm>
        </p:spPr>
        <p:txBody>
          <a:bodyPr>
            <a:noAutofit/>
          </a:bodyPr>
          <a:lstStyle/>
          <a:p>
            <a:r>
              <a:rPr lang="en-US" dirty="0" smtClean="0"/>
              <a:t>BIRCH: A Scalable and Flexible Clustering Method</a:t>
            </a:r>
            <a:endParaRPr lang="en-US" dirty="0"/>
          </a:p>
        </p:txBody>
      </p:sp>
      <p:sp>
        <p:nvSpPr>
          <p:cNvPr id="3" name="Content Placeholder 2"/>
          <p:cNvSpPr>
            <a:spLocks noGrp="1"/>
          </p:cNvSpPr>
          <p:nvPr>
            <p:ph idx="1"/>
          </p:nvPr>
        </p:nvSpPr>
        <p:spPr>
          <a:xfrm>
            <a:off x="602901" y="1219200"/>
            <a:ext cx="10912510" cy="5384800"/>
          </a:xfrm>
        </p:spPr>
        <p:txBody>
          <a:bodyPr/>
          <a:lstStyle/>
          <a:p>
            <a:pPr>
              <a:spcAft>
                <a:spcPts val="300"/>
              </a:spcAft>
            </a:pPr>
            <a:r>
              <a:rPr lang="en-US" altLang="zh-CN" sz="2400" dirty="0" smtClean="0">
                <a:ea typeface="SimSun" panose="02010600030101010101" pitchFamily="2" charset="-122"/>
              </a:rPr>
              <a:t>An integration of agglomerative clustering with other (flexible) clustering methods</a:t>
            </a:r>
          </a:p>
          <a:p>
            <a:pPr lvl="1">
              <a:spcAft>
                <a:spcPts val="300"/>
              </a:spcAft>
            </a:pPr>
            <a:r>
              <a:rPr lang="en-US" altLang="zh-CN" sz="2400" dirty="0" smtClean="0">
                <a:ea typeface="SimSun" panose="02010600030101010101" pitchFamily="2" charset="-122"/>
              </a:rPr>
              <a:t>Low-level micro-clustering </a:t>
            </a:r>
            <a:endParaRPr lang="en-US" altLang="zh-CN" sz="2400" dirty="0">
              <a:ea typeface="SimSun" panose="02010600030101010101" pitchFamily="2" charset="-122"/>
            </a:endParaRPr>
          </a:p>
          <a:p>
            <a:pPr lvl="2">
              <a:spcAft>
                <a:spcPts val="300"/>
              </a:spcAft>
            </a:pPr>
            <a:r>
              <a:rPr lang="en-US" altLang="zh-CN" sz="2400" dirty="0" smtClean="0">
                <a:ea typeface="SimSun" panose="02010600030101010101" pitchFamily="2" charset="-122"/>
              </a:rPr>
              <a:t>Exploring CP-feature and BIRCH tree structure</a:t>
            </a:r>
          </a:p>
          <a:p>
            <a:pPr lvl="2">
              <a:spcAft>
                <a:spcPts val="300"/>
              </a:spcAft>
            </a:pPr>
            <a:r>
              <a:rPr lang="en-US" altLang="zh-CN" sz="2400" dirty="0" smtClean="0">
                <a:ea typeface="SimSun" panose="02010600030101010101" pitchFamily="2" charset="-122"/>
              </a:rPr>
              <a:t>Preserving </a:t>
            </a:r>
            <a:r>
              <a:rPr lang="en-US" altLang="zh-CN" sz="2400" dirty="0">
                <a:ea typeface="SimSun" panose="02010600030101010101" pitchFamily="2" charset="-122"/>
              </a:rPr>
              <a:t>the inherent clustering structure of the data</a:t>
            </a:r>
            <a:endParaRPr lang="en-US" altLang="zh-CN" sz="2400" dirty="0" smtClean="0">
              <a:ea typeface="SimSun" panose="02010600030101010101" pitchFamily="2" charset="-122"/>
            </a:endParaRPr>
          </a:p>
          <a:p>
            <a:pPr lvl="1">
              <a:spcAft>
                <a:spcPts val="300"/>
              </a:spcAft>
            </a:pPr>
            <a:r>
              <a:rPr lang="en-US" altLang="zh-CN" sz="2400" dirty="0" smtClean="0">
                <a:ea typeface="SimSun" panose="02010600030101010101" pitchFamily="2" charset="-122"/>
              </a:rPr>
              <a:t>Higher-level macro-clustering</a:t>
            </a:r>
          </a:p>
          <a:p>
            <a:pPr lvl="2">
              <a:spcAft>
                <a:spcPts val="300"/>
              </a:spcAft>
            </a:pPr>
            <a:r>
              <a:rPr lang="en-US" altLang="zh-CN" sz="2400" dirty="0" smtClean="0">
                <a:ea typeface="SimSun" panose="02010600030101010101" pitchFamily="2" charset="-122"/>
              </a:rPr>
              <a:t>Provide sufficient flexibility for integration with other clustering methods</a:t>
            </a:r>
          </a:p>
          <a:p>
            <a:pPr>
              <a:spcAft>
                <a:spcPts val="300"/>
              </a:spcAft>
            </a:pPr>
            <a:r>
              <a:rPr lang="en-US" altLang="zh-CN" sz="2400" dirty="0" smtClean="0">
                <a:ea typeface="SimSun" panose="02010600030101010101" pitchFamily="2" charset="-122"/>
              </a:rPr>
              <a:t>Impact to many other clustering methods and applications</a:t>
            </a:r>
          </a:p>
          <a:p>
            <a:pPr>
              <a:spcAft>
                <a:spcPts val="300"/>
              </a:spcAft>
            </a:pPr>
            <a:r>
              <a:rPr lang="en-US" altLang="zh-CN" sz="2400" dirty="0" smtClean="0">
                <a:ea typeface="SimSun" panose="02010600030101010101" pitchFamily="2" charset="-122"/>
              </a:rPr>
              <a:t>Concerns</a:t>
            </a:r>
            <a:endParaRPr lang="en-US" altLang="zh-CN" sz="2400" dirty="0">
              <a:ea typeface="SimSun" panose="02010600030101010101" pitchFamily="2" charset="-122"/>
            </a:endParaRPr>
          </a:p>
          <a:p>
            <a:pPr lvl="1">
              <a:spcAft>
                <a:spcPts val="300"/>
              </a:spcAft>
            </a:pPr>
            <a:r>
              <a:rPr lang="en-US" altLang="zh-CN" sz="2400" dirty="0">
                <a:ea typeface="SimSun" panose="02010600030101010101" pitchFamily="2" charset="-122"/>
              </a:rPr>
              <a:t>Sensitive to insertion order of data points</a:t>
            </a:r>
          </a:p>
          <a:p>
            <a:pPr lvl="1">
              <a:spcAft>
                <a:spcPts val="300"/>
              </a:spcAft>
            </a:pPr>
            <a:r>
              <a:rPr lang="en-US" altLang="zh-CN" sz="2400" dirty="0">
                <a:ea typeface="SimSun" panose="02010600030101010101" pitchFamily="2" charset="-122"/>
              </a:rPr>
              <a:t>Due to the fixed size of leaf nodes, clusters may not be so natural</a:t>
            </a:r>
          </a:p>
          <a:p>
            <a:pPr lvl="1">
              <a:spcAft>
                <a:spcPts val="300"/>
              </a:spcAft>
            </a:pPr>
            <a:r>
              <a:rPr lang="en-US" altLang="zh-CN" sz="2400" dirty="0">
                <a:ea typeface="SimSun" panose="02010600030101010101" pitchFamily="2" charset="-122"/>
              </a:rPr>
              <a:t>Clusters tend to be spherical given the radius and diameter </a:t>
            </a:r>
            <a:r>
              <a:rPr lang="en-US" altLang="zh-CN" sz="2400" dirty="0" smtClean="0">
                <a:ea typeface="SimSun" panose="02010600030101010101" pitchFamily="2" charset="-122"/>
              </a:rPr>
              <a:t>measures</a:t>
            </a:r>
            <a:endParaRPr lang="en-US" altLang="zh-CN" sz="2400" dirty="0">
              <a:ea typeface="SimSun" panose="02010600030101010101" pitchFamily="2" charset="-122"/>
            </a:endParaRPr>
          </a:p>
        </p:txBody>
      </p:sp>
    </p:spTree>
    <p:extLst>
      <p:ext uri="{BB962C8B-B14F-4D97-AF65-F5344CB8AC3E}">
        <p14:creationId xmlns:p14="http://schemas.microsoft.com/office/powerpoint/2010/main" val="41245593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lstStyle/>
          <a:p>
            <a:r>
              <a:rPr lang="en-US" altLang="en-US" dirty="0" smtClean="0"/>
              <a:t>What Is </a:t>
            </a:r>
            <a:r>
              <a:rPr lang="en-US" altLang="zh-CN" dirty="0">
                <a:ea typeface="SimSun" panose="02010600030101010101" pitchFamily="2" charset="-122"/>
              </a:rPr>
              <a:t>Cluster </a:t>
            </a:r>
            <a:r>
              <a:rPr lang="en-US" altLang="zh-CN" dirty="0" smtClean="0">
                <a:ea typeface="SimSun" panose="02010600030101010101" pitchFamily="2" charset="-122"/>
              </a:rPr>
              <a:t>Analysis</a:t>
            </a:r>
            <a:r>
              <a:rPr lang="en-US" altLang="en-US" dirty="0" smtClean="0"/>
              <a:t>?</a:t>
            </a:r>
          </a:p>
        </p:txBody>
      </p:sp>
      <p:sp>
        <p:nvSpPr>
          <p:cNvPr id="4100" name="Rectangle 3"/>
          <p:cNvSpPr>
            <a:spLocks noGrp="1" noChangeArrowheads="1"/>
          </p:cNvSpPr>
          <p:nvPr>
            <p:ph type="body" idx="1"/>
          </p:nvPr>
        </p:nvSpPr>
        <p:spPr>
          <a:xfrm>
            <a:off x="551258" y="1179088"/>
            <a:ext cx="9670106" cy="5450312"/>
          </a:xfrm>
        </p:spPr>
        <p:txBody>
          <a:bodyPr/>
          <a:lstStyle/>
          <a:p>
            <a:r>
              <a:rPr lang="en-US" altLang="zh-CN" sz="2400" b="1" dirty="0" smtClean="0">
                <a:ea typeface="SimSun" panose="02010600030101010101" pitchFamily="2" charset="-122"/>
              </a:rPr>
              <a:t>What is a cluster?  </a:t>
            </a:r>
          </a:p>
          <a:p>
            <a:pPr lvl="1"/>
            <a:r>
              <a:rPr lang="en-US" altLang="zh-CN" sz="2400" dirty="0" smtClean="0">
                <a:ea typeface="SimSun" panose="02010600030101010101" pitchFamily="2" charset="-122"/>
              </a:rPr>
              <a:t>A cluster is a </a:t>
            </a:r>
            <a:r>
              <a:rPr lang="en-US" altLang="zh-CN" sz="2400" dirty="0">
                <a:ea typeface="SimSun" panose="02010600030101010101" pitchFamily="2" charset="-122"/>
              </a:rPr>
              <a:t>collection of data </a:t>
            </a:r>
            <a:r>
              <a:rPr lang="en-US" altLang="zh-CN" sz="2400" dirty="0" smtClean="0">
                <a:ea typeface="SimSun" panose="02010600030101010101" pitchFamily="2" charset="-122"/>
              </a:rPr>
              <a:t>objects which are</a:t>
            </a:r>
            <a:endParaRPr lang="en-US" altLang="zh-CN" sz="2400" dirty="0">
              <a:ea typeface="SimSun" panose="02010600030101010101" pitchFamily="2" charset="-122"/>
            </a:endParaRPr>
          </a:p>
          <a:p>
            <a:pPr lvl="2"/>
            <a:r>
              <a:rPr lang="en-US" altLang="zh-CN" sz="2400" dirty="0" smtClean="0">
                <a:ea typeface="SimSun" panose="02010600030101010101" pitchFamily="2" charset="-122"/>
              </a:rPr>
              <a:t>Similar </a:t>
            </a:r>
            <a:r>
              <a:rPr lang="en-US" altLang="zh-CN" sz="2400" dirty="0">
                <a:ea typeface="SimSun" panose="02010600030101010101" pitchFamily="2" charset="-122"/>
              </a:rPr>
              <a:t>(or related) to one another within the same </a:t>
            </a:r>
            <a:r>
              <a:rPr lang="en-US" altLang="zh-CN" sz="2400" dirty="0" smtClean="0">
                <a:ea typeface="SimSun" panose="02010600030101010101" pitchFamily="2" charset="-122"/>
              </a:rPr>
              <a:t>group (i.e., cluster)</a:t>
            </a:r>
            <a:endParaRPr lang="en-US" altLang="zh-CN" sz="2400" dirty="0">
              <a:ea typeface="SimSun" panose="02010600030101010101" pitchFamily="2" charset="-122"/>
            </a:endParaRPr>
          </a:p>
          <a:p>
            <a:pPr lvl="2"/>
            <a:r>
              <a:rPr lang="en-US" altLang="zh-CN" sz="2400" dirty="0" smtClean="0">
                <a:ea typeface="SimSun" panose="02010600030101010101" pitchFamily="2" charset="-122"/>
              </a:rPr>
              <a:t>Dissimilar </a:t>
            </a:r>
            <a:r>
              <a:rPr lang="en-US" altLang="zh-CN" sz="2400" dirty="0">
                <a:ea typeface="SimSun" panose="02010600030101010101" pitchFamily="2" charset="-122"/>
              </a:rPr>
              <a:t>(or unrelated) to the objects in other </a:t>
            </a:r>
            <a:r>
              <a:rPr lang="en-US" altLang="zh-CN" sz="2400" dirty="0" smtClean="0">
                <a:ea typeface="SimSun" panose="02010600030101010101" pitchFamily="2" charset="-122"/>
              </a:rPr>
              <a:t>groups (i.e., clusters)</a:t>
            </a:r>
            <a:endParaRPr lang="en-US" altLang="zh-CN" sz="2400" dirty="0">
              <a:ea typeface="SimSun" panose="02010600030101010101" pitchFamily="2" charset="-122"/>
            </a:endParaRPr>
          </a:p>
          <a:p>
            <a:r>
              <a:rPr lang="en-US" altLang="zh-CN" sz="2400" b="1" dirty="0">
                <a:ea typeface="SimSun" panose="02010600030101010101" pitchFamily="2" charset="-122"/>
              </a:rPr>
              <a:t>Cluster analysis </a:t>
            </a:r>
            <a:r>
              <a:rPr lang="en-US" altLang="zh-CN" sz="2400" dirty="0">
                <a:ea typeface="SimSun" panose="02010600030101010101" pitchFamily="2" charset="-122"/>
              </a:rPr>
              <a:t>(or </a:t>
            </a:r>
            <a:r>
              <a:rPr lang="en-US" altLang="zh-CN" sz="2400" b="1" i="1" dirty="0">
                <a:ea typeface="SimSun" panose="02010600030101010101" pitchFamily="2" charset="-122"/>
              </a:rPr>
              <a:t>clustering</a:t>
            </a:r>
            <a:r>
              <a:rPr lang="en-US" altLang="zh-CN" sz="2400" b="1" dirty="0">
                <a:ea typeface="SimSun" panose="02010600030101010101" pitchFamily="2" charset="-122"/>
              </a:rPr>
              <a:t>, </a:t>
            </a:r>
            <a:r>
              <a:rPr lang="en-US" altLang="zh-CN" sz="2400" b="1" i="1" dirty="0">
                <a:ea typeface="SimSun" panose="02010600030101010101" pitchFamily="2" charset="-122"/>
              </a:rPr>
              <a:t>data segmentation</a:t>
            </a:r>
            <a:r>
              <a:rPr lang="en-US" altLang="zh-CN" sz="2400" i="1" dirty="0">
                <a:ea typeface="SimSun" panose="02010600030101010101" pitchFamily="2" charset="-122"/>
              </a:rPr>
              <a:t>, …</a:t>
            </a:r>
            <a:r>
              <a:rPr lang="en-US" altLang="zh-CN" sz="2400" dirty="0">
                <a:ea typeface="SimSun" panose="02010600030101010101" pitchFamily="2" charset="-122"/>
              </a:rPr>
              <a:t>)</a:t>
            </a:r>
          </a:p>
          <a:p>
            <a:pPr lvl="1"/>
            <a:r>
              <a:rPr lang="en-US" altLang="zh-CN" sz="2400" dirty="0" smtClean="0">
                <a:ea typeface="SimSun" panose="02010600030101010101" pitchFamily="2" charset="-122"/>
              </a:rPr>
              <a:t>Given a set of data points, partition them into a set of groups (i.e., clusters) which are as similar as possible</a:t>
            </a:r>
          </a:p>
          <a:p>
            <a:r>
              <a:rPr lang="en-US" altLang="zh-CN" sz="2400" dirty="0" smtClean="0">
                <a:ea typeface="SimSun" panose="02010600030101010101" pitchFamily="2" charset="-122"/>
              </a:rPr>
              <a:t>Cluster analysis is </a:t>
            </a:r>
            <a:r>
              <a:rPr lang="en-US" altLang="zh-CN" sz="2400" b="1" dirty="0" smtClean="0">
                <a:solidFill>
                  <a:srgbClr val="FF0000"/>
                </a:solidFill>
                <a:ea typeface="SimSun" panose="02010600030101010101" pitchFamily="2" charset="-122"/>
              </a:rPr>
              <a:t>unsupervised learning </a:t>
            </a:r>
            <a:r>
              <a:rPr lang="en-US" altLang="zh-CN" sz="2400" dirty="0" smtClean="0">
                <a:ea typeface="SimSun" panose="02010600030101010101" pitchFamily="2" charset="-122"/>
              </a:rPr>
              <a:t>(i.e., no </a:t>
            </a:r>
            <a:r>
              <a:rPr lang="en-US" altLang="zh-CN" sz="2400" dirty="0">
                <a:ea typeface="SimSun" panose="02010600030101010101" pitchFamily="2" charset="-122"/>
              </a:rPr>
              <a:t>predefined </a:t>
            </a:r>
            <a:r>
              <a:rPr lang="en-US" altLang="zh-CN" sz="2400" dirty="0" smtClean="0">
                <a:ea typeface="SimSun" panose="02010600030101010101" pitchFamily="2" charset="-122"/>
              </a:rPr>
              <a:t>classes)</a:t>
            </a:r>
          </a:p>
          <a:p>
            <a:pPr lvl="1"/>
            <a:r>
              <a:rPr lang="en-US" altLang="zh-CN" sz="2400" dirty="0" smtClean="0">
                <a:ea typeface="SimSun" panose="02010600030101010101" pitchFamily="2" charset="-122"/>
              </a:rPr>
              <a:t>This contrasts with </a:t>
            </a:r>
            <a:r>
              <a:rPr lang="en-US" altLang="zh-CN" sz="2400" i="1" dirty="0" smtClean="0">
                <a:ea typeface="SimSun" panose="02010600030101010101" pitchFamily="2" charset="-122"/>
              </a:rPr>
              <a:t>classification</a:t>
            </a:r>
            <a:r>
              <a:rPr lang="en-US" altLang="zh-CN" sz="2400" dirty="0" smtClean="0">
                <a:ea typeface="SimSun" panose="02010600030101010101" pitchFamily="2" charset="-122"/>
              </a:rPr>
              <a:t> (i.e., </a:t>
            </a:r>
            <a:r>
              <a:rPr lang="en-US" altLang="zh-CN" sz="2400" i="1" dirty="0" smtClean="0">
                <a:ea typeface="SimSun" panose="02010600030101010101" pitchFamily="2" charset="-122"/>
              </a:rPr>
              <a:t>supervised learning</a:t>
            </a:r>
            <a:r>
              <a:rPr lang="en-US" altLang="zh-CN" sz="2400" dirty="0" smtClean="0">
                <a:ea typeface="SimSun" panose="02010600030101010101" pitchFamily="2" charset="-122"/>
              </a:rPr>
              <a:t>) </a:t>
            </a:r>
            <a:endParaRPr lang="en-US" altLang="zh-CN" sz="2400" dirty="0">
              <a:ea typeface="SimSun" panose="02010600030101010101" pitchFamily="2" charset="-122"/>
            </a:endParaRPr>
          </a:p>
          <a:p>
            <a:r>
              <a:rPr lang="en-US" altLang="zh-CN" sz="2400" dirty="0">
                <a:ea typeface="SimSun" panose="02010600030101010101" pitchFamily="2" charset="-122"/>
              </a:rPr>
              <a:t>Typical </a:t>
            </a:r>
            <a:r>
              <a:rPr lang="en-US" altLang="zh-CN" sz="2400" dirty="0" smtClean="0">
                <a:ea typeface="SimSun" panose="02010600030101010101" pitchFamily="2" charset="-122"/>
              </a:rPr>
              <a:t>ways to use/apply cluster analysis</a:t>
            </a:r>
            <a:endParaRPr lang="en-US" altLang="zh-CN" sz="2400" dirty="0">
              <a:ea typeface="SimSun" panose="02010600030101010101" pitchFamily="2" charset="-122"/>
            </a:endParaRPr>
          </a:p>
          <a:p>
            <a:pPr lvl="1"/>
            <a:r>
              <a:rPr lang="en-US" altLang="zh-CN" sz="2400" dirty="0">
                <a:ea typeface="SimSun" panose="02010600030101010101" pitchFamily="2" charset="-122"/>
              </a:rPr>
              <a:t>As a stand-alone tool to get insight into data </a:t>
            </a:r>
            <a:r>
              <a:rPr lang="en-US" altLang="zh-CN" sz="2400" dirty="0" smtClean="0">
                <a:ea typeface="SimSun" panose="02010600030101010101" pitchFamily="2" charset="-122"/>
              </a:rPr>
              <a:t>distribution, or </a:t>
            </a:r>
            <a:endParaRPr lang="en-US" altLang="zh-CN" sz="2400" dirty="0">
              <a:ea typeface="SimSun" panose="02010600030101010101" pitchFamily="2" charset="-122"/>
            </a:endParaRPr>
          </a:p>
          <a:p>
            <a:pPr lvl="1"/>
            <a:r>
              <a:rPr lang="en-US" altLang="zh-CN" sz="2400" dirty="0">
                <a:ea typeface="SimSun" panose="02010600030101010101" pitchFamily="2" charset="-122"/>
              </a:rPr>
              <a:t>As a preprocessing </a:t>
            </a:r>
            <a:r>
              <a:rPr lang="en-US" altLang="zh-CN" sz="2400" dirty="0" smtClean="0">
                <a:ea typeface="SimSun" panose="02010600030101010101" pitchFamily="2" charset="-122"/>
              </a:rPr>
              <a:t>(or intermediate) step </a:t>
            </a:r>
            <a:r>
              <a:rPr lang="en-US" altLang="zh-CN" sz="2400" dirty="0">
                <a:ea typeface="SimSun" panose="02010600030101010101" pitchFamily="2" charset="-122"/>
              </a:rPr>
              <a:t>for other algorithms</a:t>
            </a:r>
          </a:p>
        </p:txBody>
      </p:sp>
    </p:spTree>
    <p:extLst>
      <p:ext uri="{BB962C8B-B14F-4D97-AF65-F5344CB8AC3E}">
        <p14:creationId xmlns:p14="http://schemas.microsoft.com/office/powerpoint/2010/main" val="3662623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157019" y="1"/>
            <a:ext cx="12478327" cy="932872"/>
          </a:xfrm>
        </p:spPr>
        <p:txBody>
          <a:bodyPr>
            <a:noAutofit/>
          </a:bodyPr>
          <a:lstStyle/>
          <a:p>
            <a:pPr lvl="1" algn="ctr" defTabSz="914377" rtl="0">
              <a:lnSpc>
                <a:spcPct val="85000"/>
              </a:lnSpc>
              <a:spcBef>
                <a:spcPct val="0"/>
              </a:spcBef>
            </a:pPr>
            <a:r>
              <a:rPr lang="en-US" altLang="zh-CN" sz="4400" dirty="0" smtClean="0">
                <a:solidFill>
                  <a:prstClr val="black"/>
                </a:solidFill>
                <a:latin typeface="Berlin Sans FB Demi" panose="020E0802020502020306" pitchFamily="34" charset="0"/>
              </a:rPr>
              <a:t>CURE: </a:t>
            </a:r>
            <a:r>
              <a:rPr lang="en-US" altLang="zh-CN" sz="4400" dirty="0" smtClean="0">
                <a:latin typeface="Berlin Sans FB Demi" panose="020E0802020502020306" pitchFamily="34" charset="0"/>
                <a:ea typeface="SimSun" panose="02010600030101010101" pitchFamily="2" charset="-122"/>
              </a:rPr>
              <a:t>Clustering Using Representatives</a:t>
            </a:r>
            <a:endParaRPr lang="en-US" altLang="en-US" sz="4400" dirty="0" smtClean="0"/>
          </a:p>
        </p:txBody>
      </p:sp>
      <p:sp>
        <p:nvSpPr>
          <p:cNvPr id="25604" name="Rectangle 3"/>
          <p:cNvSpPr>
            <a:spLocks noGrp="1" noChangeArrowheads="1"/>
          </p:cNvSpPr>
          <p:nvPr>
            <p:ph type="body" idx="1"/>
          </p:nvPr>
        </p:nvSpPr>
        <p:spPr>
          <a:xfrm>
            <a:off x="578416" y="1211911"/>
            <a:ext cx="10902384" cy="5429035"/>
          </a:xfrm>
        </p:spPr>
        <p:txBody>
          <a:bodyPr/>
          <a:lstStyle/>
          <a:p>
            <a:pPr>
              <a:spcBef>
                <a:spcPts val="300"/>
              </a:spcBef>
            </a:pPr>
            <a:r>
              <a:rPr lang="en-US" sz="2400" b="1" dirty="0" smtClean="0"/>
              <a:t>CURE </a:t>
            </a:r>
            <a:r>
              <a:rPr lang="en-US" sz="2400" dirty="0"/>
              <a:t>(Clustering Using </a:t>
            </a:r>
            <a:r>
              <a:rPr lang="en-US" sz="2400" dirty="0" err="1" smtClean="0"/>
              <a:t>REpresentatives</a:t>
            </a:r>
            <a:r>
              <a:rPr lang="en-US" sz="2400" dirty="0" smtClean="0"/>
              <a:t>) (S</a:t>
            </a:r>
            <a:r>
              <a:rPr lang="en-US" sz="2400" dirty="0"/>
              <a:t>. </a:t>
            </a:r>
            <a:r>
              <a:rPr lang="en-US" sz="2400" dirty="0" err="1"/>
              <a:t>Guha</a:t>
            </a:r>
            <a:r>
              <a:rPr lang="en-US" sz="2400" dirty="0"/>
              <a:t>, R. </a:t>
            </a:r>
            <a:r>
              <a:rPr lang="en-US" sz="2400" dirty="0" err="1"/>
              <a:t>Rastogi</a:t>
            </a:r>
            <a:r>
              <a:rPr lang="en-US" sz="2400" dirty="0"/>
              <a:t>, and K. </a:t>
            </a:r>
            <a:r>
              <a:rPr lang="en-US" sz="2400" dirty="0" smtClean="0"/>
              <a:t>Shim, 1998)</a:t>
            </a:r>
            <a:endParaRPr lang="en-US" sz="2400" dirty="0"/>
          </a:p>
          <a:p>
            <a:pPr lvl="1">
              <a:spcBef>
                <a:spcPts val="300"/>
              </a:spcBef>
            </a:pPr>
            <a:r>
              <a:rPr lang="en-US" sz="2400" dirty="0" smtClean="0"/>
              <a:t>Represent </a:t>
            </a:r>
            <a:r>
              <a:rPr lang="en-US" sz="2400" dirty="0"/>
              <a:t>a cluster using a set of </a:t>
            </a:r>
            <a:r>
              <a:rPr lang="en-US" sz="2400" dirty="0" smtClean="0"/>
              <a:t>well-scattered </a:t>
            </a:r>
            <a:r>
              <a:rPr lang="en-US" sz="2400" dirty="0"/>
              <a:t>representative </a:t>
            </a:r>
            <a:r>
              <a:rPr lang="en-US" sz="2400" dirty="0" smtClean="0"/>
              <a:t>points</a:t>
            </a:r>
          </a:p>
          <a:p>
            <a:pPr>
              <a:spcBef>
                <a:spcPts val="300"/>
              </a:spcBef>
            </a:pPr>
            <a:r>
              <a:rPr lang="en-US" sz="2400" dirty="0" smtClean="0"/>
              <a:t>Cluster distance: Minimum </a:t>
            </a:r>
            <a:r>
              <a:rPr lang="en-US" sz="2400" dirty="0"/>
              <a:t>distance between </a:t>
            </a:r>
            <a:r>
              <a:rPr lang="en-US" sz="2400" dirty="0" smtClean="0"/>
              <a:t>the representative </a:t>
            </a:r>
            <a:r>
              <a:rPr lang="en-US" sz="2400" dirty="0"/>
              <a:t>points </a:t>
            </a:r>
            <a:r>
              <a:rPr lang="en-US" sz="2400" dirty="0" smtClean="0"/>
              <a:t>chosen</a:t>
            </a:r>
          </a:p>
          <a:p>
            <a:pPr lvl="1">
              <a:spcBef>
                <a:spcPts val="300"/>
              </a:spcBef>
            </a:pPr>
            <a:r>
              <a:rPr lang="en-US" sz="2400" dirty="0" smtClean="0"/>
              <a:t> This incorporates </a:t>
            </a:r>
            <a:r>
              <a:rPr lang="en-US" sz="2400" dirty="0"/>
              <a:t>features of both </a:t>
            </a:r>
            <a:r>
              <a:rPr lang="en-US" sz="2400" dirty="0" smtClean="0"/>
              <a:t>single link </a:t>
            </a:r>
            <a:r>
              <a:rPr lang="en-US" sz="2400" dirty="0"/>
              <a:t>and </a:t>
            </a:r>
            <a:r>
              <a:rPr lang="en-US" sz="2400" dirty="0" smtClean="0"/>
              <a:t>average link</a:t>
            </a:r>
          </a:p>
          <a:p>
            <a:pPr>
              <a:spcBef>
                <a:spcPts val="300"/>
              </a:spcBef>
            </a:pPr>
            <a:r>
              <a:rPr lang="en-US" sz="2400" dirty="0" smtClean="0"/>
              <a:t>Shrinking </a:t>
            </a:r>
            <a:r>
              <a:rPr lang="en-US" sz="2400" dirty="0"/>
              <a:t>factor </a:t>
            </a:r>
            <a:r>
              <a:rPr lang="en-US" sz="2400" dirty="0" smtClean="0"/>
              <a:t>α: The </a:t>
            </a:r>
            <a:r>
              <a:rPr lang="en-US" sz="2400" dirty="0"/>
              <a:t>points are shrunk towards the centroid by a factor </a:t>
            </a:r>
            <a:r>
              <a:rPr lang="en-US" sz="2400" dirty="0" smtClean="0"/>
              <a:t>α</a:t>
            </a:r>
          </a:p>
          <a:p>
            <a:pPr lvl="1">
              <a:spcBef>
                <a:spcPts val="300"/>
              </a:spcBef>
            </a:pPr>
            <a:r>
              <a:rPr lang="en-US" sz="2400" dirty="0" smtClean="0"/>
              <a:t>Far away points are shrunk more towards the center: More robust </a:t>
            </a:r>
            <a:r>
              <a:rPr lang="en-US" sz="2400" dirty="0"/>
              <a:t>to </a:t>
            </a:r>
            <a:r>
              <a:rPr lang="en-US" sz="2400" dirty="0" smtClean="0"/>
              <a:t>outliers</a:t>
            </a:r>
          </a:p>
          <a:p>
            <a:pPr>
              <a:spcBef>
                <a:spcPts val="300"/>
              </a:spcBef>
            </a:pPr>
            <a:r>
              <a:rPr lang="en-US" sz="2400" dirty="0"/>
              <a:t>Choosing scattered points helps CURE capture clusters of arbitrary shapes </a:t>
            </a:r>
          </a:p>
        </p:txBody>
      </p:sp>
      <p:pic>
        <p:nvPicPr>
          <p:cNvPr id="2" name="Picture 1"/>
          <p:cNvPicPr>
            <a:picLocks noChangeAspect="1"/>
          </p:cNvPicPr>
          <p:nvPr/>
        </p:nvPicPr>
        <p:blipFill>
          <a:blip r:embed="rId3"/>
          <a:stretch>
            <a:fillRect/>
          </a:stretch>
        </p:blipFill>
        <p:spPr>
          <a:xfrm>
            <a:off x="0" y="4186177"/>
            <a:ext cx="4417483" cy="1853567"/>
          </a:xfrm>
          <a:prstGeom prst="rect">
            <a:avLst/>
          </a:prstGeom>
        </p:spPr>
      </p:pic>
      <p:grpSp>
        <p:nvGrpSpPr>
          <p:cNvPr id="7" name="Group 6"/>
          <p:cNvGrpSpPr/>
          <p:nvPr/>
        </p:nvGrpSpPr>
        <p:grpSpPr>
          <a:xfrm>
            <a:off x="4446884" y="4039471"/>
            <a:ext cx="5966668" cy="2085397"/>
            <a:chOff x="5924204" y="4772603"/>
            <a:chExt cx="5966668" cy="2085397"/>
          </a:xfrm>
        </p:grpSpPr>
        <p:pic>
          <p:nvPicPr>
            <p:cNvPr id="3" name="Picture 2"/>
            <p:cNvPicPr>
              <a:picLocks noChangeAspect="1"/>
            </p:cNvPicPr>
            <p:nvPr/>
          </p:nvPicPr>
          <p:blipFill>
            <a:blip r:embed="rId4"/>
            <a:stretch>
              <a:fillRect/>
            </a:stretch>
          </p:blipFill>
          <p:spPr>
            <a:xfrm>
              <a:off x="5924204" y="4772603"/>
              <a:ext cx="858693" cy="2085397"/>
            </a:xfrm>
            <a:prstGeom prst="rect">
              <a:avLst/>
            </a:prstGeom>
          </p:spPr>
        </p:pic>
        <p:pic>
          <p:nvPicPr>
            <p:cNvPr id="4" name="Picture 3"/>
            <p:cNvPicPr>
              <a:picLocks noChangeAspect="1"/>
            </p:cNvPicPr>
            <p:nvPr/>
          </p:nvPicPr>
          <p:blipFill>
            <a:blip r:embed="rId5"/>
            <a:stretch>
              <a:fillRect/>
            </a:stretch>
          </p:blipFill>
          <p:spPr>
            <a:xfrm>
              <a:off x="6985639" y="5243368"/>
              <a:ext cx="1550421" cy="1143866"/>
            </a:xfrm>
            <a:prstGeom prst="rect">
              <a:avLst/>
            </a:prstGeom>
          </p:spPr>
        </p:pic>
        <p:sp>
          <p:nvSpPr>
            <p:cNvPr id="5" name="Right Arrow 4"/>
            <p:cNvSpPr/>
            <p:nvPr/>
          </p:nvSpPr>
          <p:spPr>
            <a:xfrm>
              <a:off x="8808113" y="5621337"/>
              <a:ext cx="369455" cy="3879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0" name="내용 개체 틀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7338" y="4772603"/>
              <a:ext cx="862747" cy="2084399"/>
            </a:xfrm>
            <a:prstGeom prst="rect">
              <a:avLst/>
            </a:prstGeom>
          </p:spPr>
        </p:pic>
        <p:pic>
          <p:nvPicPr>
            <p:cNvPr id="8" name="그림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39186" y="5243368"/>
              <a:ext cx="1551686" cy="1144800"/>
            </a:xfrm>
            <a:prstGeom prst="rect">
              <a:avLst/>
            </a:prstGeom>
          </p:spPr>
        </p:pic>
      </p:grpSp>
      <p:sp>
        <p:nvSpPr>
          <p:cNvPr id="6" name="TextBox 5"/>
          <p:cNvSpPr txBox="1"/>
          <p:nvPr/>
        </p:nvSpPr>
        <p:spPr>
          <a:xfrm>
            <a:off x="3315419" y="6186456"/>
            <a:ext cx="2604721" cy="307777"/>
          </a:xfrm>
          <a:prstGeom prst="rect">
            <a:avLst/>
          </a:prstGeom>
          <a:solidFill>
            <a:srgbClr val="FFFF00"/>
          </a:solidFill>
        </p:spPr>
        <p:txBody>
          <a:bodyPr wrap="square" rtlCol="0">
            <a:spAutoFit/>
          </a:bodyPr>
          <a:lstStyle/>
          <a:p>
            <a:r>
              <a:rPr lang="en-US" sz="1400" dirty="0" smtClean="0"/>
              <a:t>Courtesy: </a:t>
            </a:r>
            <a:r>
              <a:rPr lang="en-US" sz="1400" dirty="0" err="1" smtClean="0"/>
              <a:t>Kyuseok</a:t>
            </a:r>
            <a:r>
              <a:rPr lang="en-US" sz="1400" dirty="0" smtClean="0"/>
              <a:t> Shim@SNU.KR</a:t>
            </a:r>
            <a:endParaRPr lang="en-US" sz="1400" dirty="0"/>
          </a:p>
        </p:txBody>
      </p:sp>
    </p:spTree>
    <p:extLst>
      <p:ext uri="{BB962C8B-B14F-4D97-AF65-F5344CB8AC3E}">
        <p14:creationId xmlns:p14="http://schemas.microsoft.com/office/powerpoint/2010/main" val="11226048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508000" y="0"/>
            <a:ext cx="11092873" cy="1258091"/>
          </a:xfrm>
        </p:spPr>
        <p:txBody>
          <a:bodyPr>
            <a:noAutofit/>
          </a:bodyPr>
          <a:lstStyle/>
          <a:p>
            <a:r>
              <a:rPr lang="en-US" altLang="zh-CN" dirty="0" smtClean="0">
                <a:ea typeface="SimSun" panose="02010600030101010101" pitchFamily="2" charset="-122"/>
              </a:rPr>
              <a:t>CHAMELEON: Hierarchical Clustering Using Dynamic Modeling  </a:t>
            </a:r>
            <a:endParaRPr lang="en-US" altLang="en-US" dirty="0" smtClean="0"/>
          </a:p>
        </p:txBody>
      </p:sp>
      <p:sp>
        <p:nvSpPr>
          <p:cNvPr id="25604" name="Rectangle 3"/>
          <p:cNvSpPr>
            <a:spLocks noGrp="1" noChangeArrowheads="1"/>
          </p:cNvSpPr>
          <p:nvPr>
            <p:ph type="body" idx="1"/>
          </p:nvPr>
        </p:nvSpPr>
        <p:spPr>
          <a:xfrm>
            <a:off x="578416" y="1258092"/>
            <a:ext cx="10765576" cy="5133108"/>
          </a:xfrm>
        </p:spPr>
        <p:txBody>
          <a:bodyPr/>
          <a:lstStyle/>
          <a:p>
            <a:pPr marL="457200" indent="-457200">
              <a:spcAft>
                <a:spcPts val="600"/>
              </a:spcAft>
            </a:pPr>
            <a:r>
              <a:rPr lang="en-US" altLang="zh-CN" sz="2400" dirty="0" smtClean="0">
                <a:ea typeface="SimSun" panose="02010600030101010101" pitchFamily="2" charset="-122"/>
              </a:rPr>
              <a:t>CHAMELEON</a:t>
            </a:r>
            <a:r>
              <a:rPr lang="en-US" altLang="zh-CN" sz="2400" dirty="0">
                <a:ea typeface="SimSun" panose="02010600030101010101" pitchFamily="2" charset="-122"/>
              </a:rPr>
              <a:t>: </a:t>
            </a:r>
            <a:r>
              <a:rPr lang="en-US" altLang="zh-CN" sz="2400" dirty="0" smtClean="0">
                <a:ea typeface="SimSun" panose="02010600030101010101" pitchFamily="2" charset="-122"/>
              </a:rPr>
              <a:t>A graph partitioning approach (G</a:t>
            </a:r>
            <a:r>
              <a:rPr lang="en-US" altLang="zh-CN" sz="2400" dirty="0">
                <a:ea typeface="SimSun" panose="02010600030101010101" pitchFamily="2" charset="-122"/>
              </a:rPr>
              <a:t>. </a:t>
            </a:r>
            <a:r>
              <a:rPr lang="en-US" altLang="zh-CN" sz="2400" dirty="0" err="1">
                <a:ea typeface="SimSun" panose="02010600030101010101" pitchFamily="2" charset="-122"/>
              </a:rPr>
              <a:t>Karypis</a:t>
            </a:r>
            <a:r>
              <a:rPr lang="en-US" altLang="zh-CN" sz="2400" dirty="0">
                <a:ea typeface="SimSun" panose="02010600030101010101" pitchFamily="2" charset="-122"/>
              </a:rPr>
              <a:t>, E. H. Han, and V. Kumar, </a:t>
            </a:r>
            <a:r>
              <a:rPr lang="en-US" altLang="zh-CN" sz="2400" dirty="0" smtClean="0">
                <a:ea typeface="SimSun" panose="02010600030101010101" pitchFamily="2" charset="-122"/>
              </a:rPr>
              <a:t>1999) </a:t>
            </a:r>
            <a:endParaRPr lang="en-US" altLang="zh-CN" sz="2400" dirty="0">
              <a:ea typeface="SimSun" panose="02010600030101010101" pitchFamily="2" charset="-122"/>
            </a:endParaRPr>
          </a:p>
          <a:p>
            <a:pPr marL="457200" indent="-457200">
              <a:spcAft>
                <a:spcPts val="600"/>
              </a:spcAft>
            </a:pPr>
            <a:r>
              <a:rPr lang="en-US" altLang="zh-CN" sz="2400" dirty="0">
                <a:ea typeface="SimSun" panose="02010600030101010101" pitchFamily="2" charset="-122"/>
              </a:rPr>
              <a:t>Measures the similarity based on a dynamic model</a:t>
            </a:r>
          </a:p>
          <a:p>
            <a:pPr marL="914400" lvl="1" indent="-457200">
              <a:spcAft>
                <a:spcPts val="600"/>
              </a:spcAft>
            </a:pPr>
            <a:r>
              <a:rPr lang="en-US" altLang="zh-CN" sz="2400" dirty="0">
                <a:ea typeface="SimSun" panose="02010600030101010101" pitchFamily="2" charset="-122"/>
              </a:rPr>
              <a:t>Two clusters are merged only if the </a:t>
            </a:r>
            <a:r>
              <a:rPr lang="en-US" altLang="zh-CN" sz="2400" i="1" dirty="0">
                <a:solidFill>
                  <a:srgbClr val="FF0000"/>
                </a:solidFill>
                <a:ea typeface="SimSun" panose="02010600030101010101" pitchFamily="2" charset="-122"/>
              </a:rPr>
              <a:t>interconnectivity</a:t>
            </a:r>
            <a:r>
              <a:rPr lang="en-US" altLang="zh-CN" sz="2400" dirty="0">
                <a:solidFill>
                  <a:schemeClr val="hlink"/>
                </a:solidFill>
                <a:ea typeface="SimSun" panose="02010600030101010101" pitchFamily="2" charset="-122"/>
              </a:rPr>
              <a:t> </a:t>
            </a:r>
            <a:r>
              <a:rPr lang="en-US" altLang="zh-CN" sz="2400" dirty="0">
                <a:ea typeface="SimSun" panose="02010600030101010101" pitchFamily="2" charset="-122"/>
              </a:rPr>
              <a:t>and </a:t>
            </a:r>
            <a:r>
              <a:rPr lang="en-US" altLang="zh-CN" sz="2400" i="1" dirty="0">
                <a:solidFill>
                  <a:srgbClr val="FF0000"/>
                </a:solidFill>
                <a:ea typeface="SimSun" panose="02010600030101010101" pitchFamily="2" charset="-122"/>
              </a:rPr>
              <a:t>closeness (proximity)</a:t>
            </a:r>
            <a:r>
              <a:rPr lang="en-US" altLang="zh-CN" sz="2400" dirty="0">
                <a:solidFill>
                  <a:srgbClr val="FF0000"/>
                </a:solidFill>
                <a:ea typeface="SimSun" panose="02010600030101010101" pitchFamily="2" charset="-122"/>
              </a:rPr>
              <a:t> </a:t>
            </a:r>
            <a:r>
              <a:rPr lang="en-US" altLang="zh-CN" sz="2400" dirty="0">
                <a:ea typeface="SimSun" panose="02010600030101010101" pitchFamily="2" charset="-122"/>
              </a:rPr>
              <a:t>between two clusters are high </a:t>
            </a:r>
            <a:r>
              <a:rPr lang="en-US" altLang="zh-CN" sz="2400" i="1" dirty="0">
                <a:ea typeface="SimSun" panose="02010600030101010101" pitchFamily="2" charset="-122"/>
              </a:rPr>
              <a:t>relative to</a:t>
            </a:r>
            <a:r>
              <a:rPr lang="en-US" altLang="zh-CN" sz="2400" dirty="0">
                <a:ea typeface="SimSun" panose="02010600030101010101" pitchFamily="2" charset="-122"/>
              </a:rPr>
              <a:t> the internal interconnectivity of the clusters and closeness of items within the clusters </a:t>
            </a:r>
          </a:p>
          <a:p>
            <a:pPr marL="457200" indent="-457200">
              <a:spcAft>
                <a:spcPts val="600"/>
              </a:spcAft>
            </a:pPr>
            <a:r>
              <a:rPr lang="en-US" altLang="zh-CN" sz="2400" dirty="0" smtClean="0">
                <a:ea typeface="SimSun" panose="02010600030101010101" pitchFamily="2" charset="-122"/>
              </a:rPr>
              <a:t>A graph-based</a:t>
            </a:r>
            <a:r>
              <a:rPr lang="en-US" altLang="zh-CN" sz="2400" dirty="0">
                <a:ea typeface="SimSun" panose="02010600030101010101" pitchFamily="2" charset="-122"/>
              </a:rPr>
              <a:t>, </a:t>
            </a:r>
            <a:r>
              <a:rPr lang="en-US" altLang="zh-CN" sz="2400" dirty="0" smtClean="0">
                <a:ea typeface="SimSun" panose="02010600030101010101" pitchFamily="2" charset="-122"/>
              </a:rPr>
              <a:t>two-phase </a:t>
            </a:r>
            <a:r>
              <a:rPr lang="en-US" altLang="zh-CN" sz="2400" dirty="0">
                <a:ea typeface="SimSun" panose="02010600030101010101" pitchFamily="2" charset="-122"/>
              </a:rPr>
              <a:t>algorithm</a:t>
            </a:r>
          </a:p>
          <a:p>
            <a:pPr marL="914400" lvl="1" indent="-457200">
              <a:spcAft>
                <a:spcPts val="600"/>
              </a:spcAft>
              <a:buSzTx/>
              <a:buFont typeface="Wingdings" panose="05000000000000000000" pitchFamily="2" charset="2"/>
              <a:buAutoNum type="arabicPeriod"/>
            </a:pPr>
            <a:r>
              <a:rPr lang="en-US" altLang="zh-CN" sz="2400" dirty="0">
                <a:ea typeface="SimSun" panose="02010600030101010101" pitchFamily="2" charset="-122"/>
              </a:rPr>
              <a:t>Use a graph-partitioning algorithm: </a:t>
            </a:r>
            <a:r>
              <a:rPr lang="en-US" altLang="zh-CN" sz="2400" dirty="0" smtClean="0">
                <a:ea typeface="SimSun" panose="02010600030101010101" pitchFamily="2" charset="-122"/>
              </a:rPr>
              <a:t>Cluster </a:t>
            </a:r>
            <a:r>
              <a:rPr lang="en-US" altLang="zh-CN" sz="2400" dirty="0">
                <a:ea typeface="SimSun" panose="02010600030101010101" pitchFamily="2" charset="-122"/>
              </a:rPr>
              <a:t>objects into a large number of relatively small sub-clusters</a:t>
            </a:r>
          </a:p>
          <a:p>
            <a:pPr marL="914400" lvl="1" indent="-457200">
              <a:spcAft>
                <a:spcPts val="600"/>
              </a:spcAft>
              <a:buSzTx/>
              <a:buFont typeface="Wingdings" panose="05000000000000000000" pitchFamily="2" charset="2"/>
              <a:buAutoNum type="arabicPeriod"/>
            </a:pPr>
            <a:r>
              <a:rPr lang="en-US" altLang="zh-CN" sz="2400" dirty="0">
                <a:ea typeface="SimSun" panose="02010600030101010101" pitchFamily="2" charset="-122"/>
              </a:rPr>
              <a:t>Use an agglomerative hierarchical clustering algorithm: </a:t>
            </a:r>
            <a:r>
              <a:rPr lang="en-US" altLang="zh-CN" sz="2400" dirty="0" smtClean="0">
                <a:ea typeface="SimSun" panose="02010600030101010101" pitchFamily="2" charset="-122"/>
              </a:rPr>
              <a:t> Find </a:t>
            </a:r>
            <a:r>
              <a:rPr lang="en-US" altLang="zh-CN" sz="2400" dirty="0">
                <a:ea typeface="SimSun" panose="02010600030101010101" pitchFamily="2" charset="-122"/>
              </a:rPr>
              <a:t>the genuine clusters by repeatedly combining these sub-clusters</a:t>
            </a:r>
          </a:p>
        </p:txBody>
      </p:sp>
    </p:spTree>
    <p:extLst>
      <p:ext uri="{BB962C8B-B14F-4D97-AF65-F5344CB8AC3E}">
        <p14:creationId xmlns:p14="http://schemas.microsoft.com/office/powerpoint/2010/main" val="2401952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0" y="381001"/>
            <a:ext cx="12192000" cy="554039"/>
          </a:xfrm>
        </p:spPr>
        <p:txBody>
          <a:bodyPr>
            <a:noAutofit/>
          </a:bodyPr>
          <a:lstStyle/>
          <a:p>
            <a:r>
              <a:rPr lang="en-US" altLang="zh-CN" dirty="0">
                <a:ea typeface="SimSun" panose="02010600030101010101" pitchFamily="2" charset="-122"/>
              </a:rPr>
              <a:t>Overall Framework of CHAMELEON</a:t>
            </a:r>
            <a:endParaRPr lang="en-US" altLang="en-US" dirty="0" smtClean="0"/>
          </a:p>
        </p:txBody>
      </p:sp>
      <p:grpSp>
        <p:nvGrpSpPr>
          <p:cNvPr id="4" name="Group 3"/>
          <p:cNvGrpSpPr/>
          <p:nvPr/>
        </p:nvGrpSpPr>
        <p:grpSpPr>
          <a:xfrm>
            <a:off x="1143000" y="1239376"/>
            <a:ext cx="9906000" cy="5453340"/>
            <a:chOff x="1600200" y="1524000"/>
            <a:chExt cx="9906000" cy="5453340"/>
          </a:xfrm>
        </p:grpSpPr>
        <p:sp>
          <p:nvSpPr>
            <p:cNvPr id="5" name="Oval 159"/>
            <p:cNvSpPr>
              <a:spLocks noChangeArrowheads="1"/>
            </p:cNvSpPr>
            <p:nvPr/>
          </p:nvSpPr>
          <p:spPr bwMode="auto">
            <a:xfrm>
              <a:off x="7543800" y="4114800"/>
              <a:ext cx="63500" cy="63500"/>
            </a:xfrm>
            <a:prstGeom prst="ellipse">
              <a:avLst/>
            </a:prstGeom>
            <a:solidFill>
              <a:schemeClr val="tx2"/>
            </a:solidFill>
            <a:ln w="12700">
              <a:solidFill>
                <a:schemeClr val="tx2"/>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 name="AutoShape 211"/>
            <p:cNvSpPr>
              <a:spLocks noChangeArrowheads="1"/>
            </p:cNvSpPr>
            <p:nvPr/>
          </p:nvSpPr>
          <p:spPr bwMode="auto">
            <a:xfrm>
              <a:off x="1600200" y="1828800"/>
              <a:ext cx="685800" cy="1066800"/>
            </a:xfrm>
            <a:prstGeom prst="flowChartMagneticDisk">
              <a:avLst/>
            </a:prstGeom>
            <a:solidFill>
              <a:srgbClr val="FFFFFF"/>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 name="Line 212"/>
            <p:cNvSpPr>
              <a:spLocks noChangeShapeType="1"/>
            </p:cNvSpPr>
            <p:nvPr/>
          </p:nvSpPr>
          <p:spPr bwMode="auto">
            <a:xfrm>
              <a:off x="2362200" y="2362200"/>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8" name="Text Box 213"/>
            <p:cNvSpPr txBox="1">
              <a:spLocks noChangeArrowheads="1"/>
            </p:cNvSpPr>
            <p:nvPr/>
          </p:nvSpPr>
          <p:spPr bwMode="auto">
            <a:xfrm>
              <a:off x="2286000" y="1524000"/>
              <a:ext cx="18859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600" b="1" dirty="0">
                  <a:solidFill>
                    <a:srgbClr val="000000"/>
                  </a:solidFill>
                  <a:latin typeface="Times New Roman" panose="02020603050405020304" pitchFamily="18" charset="0"/>
                  <a:ea typeface="SimSun" panose="02010600030101010101" pitchFamily="2" charset="-122"/>
                </a:rPr>
                <a:t>Construct (K-NN)</a:t>
              </a:r>
            </a:p>
            <a:p>
              <a:pPr defTabSz="914400" fontAlgn="base">
                <a:spcBef>
                  <a:spcPct val="50000"/>
                </a:spcBef>
                <a:spcAft>
                  <a:spcPct val="0"/>
                </a:spcAft>
                <a:buClrTx/>
                <a:buSzTx/>
                <a:buNone/>
              </a:pPr>
              <a:r>
                <a:rPr lang="en-US" altLang="zh-CN" sz="1600" b="1" dirty="0">
                  <a:solidFill>
                    <a:srgbClr val="000000"/>
                  </a:solidFill>
                  <a:latin typeface="Times New Roman" panose="02020603050405020304" pitchFamily="18" charset="0"/>
                  <a:ea typeface="SimSun" panose="02010600030101010101" pitchFamily="2" charset="-122"/>
                </a:rPr>
                <a:t>Sparse Graph</a:t>
              </a:r>
            </a:p>
          </p:txBody>
        </p:sp>
        <p:sp>
          <p:nvSpPr>
            <p:cNvPr id="9" name="Line 214"/>
            <p:cNvSpPr>
              <a:spLocks noChangeShapeType="1"/>
            </p:cNvSpPr>
            <p:nvPr/>
          </p:nvSpPr>
          <p:spPr bwMode="auto">
            <a:xfrm>
              <a:off x="6477000" y="2438400"/>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0" name="Text Box 215"/>
            <p:cNvSpPr txBox="1">
              <a:spLocks noChangeArrowheads="1"/>
            </p:cNvSpPr>
            <p:nvPr/>
          </p:nvSpPr>
          <p:spPr bwMode="auto">
            <a:xfrm>
              <a:off x="6464300" y="1828800"/>
              <a:ext cx="1143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600" b="1" dirty="0">
                  <a:solidFill>
                    <a:srgbClr val="000000"/>
                  </a:solidFill>
                  <a:latin typeface="Times New Roman" panose="02020603050405020304" pitchFamily="18" charset="0"/>
                  <a:ea typeface="SimSun" panose="02010600030101010101" pitchFamily="2" charset="-122"/>
                </a:rPr>
                <a:t>Partition the Graph</a:t>
              </a:r>
            </a:p>
          </p:txBody>
        </p:sp>
        <p:sp>
          <p:nvSpPr>
            <p:cNvPr id="11" name="Text Box 218"/>
            <p:cNvSpPr txBox="1">
              <a:spLocks noChangeArrowheads="1"/>
            </p:cNvSpPr>
            <p:nvPr/>
          </p:nvSpPr>
          <p:spPr bwMode="auto">
            <a:xfrm>
              <a:off x="8610600" y="4267200"/>
              <a:ext cx="17526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600" b="1" dirty="0">
                  <a:solidFill>
                    <a:srgbClr val="000000"/>
                  </a:solidFill>
                  <a:latin typeface="Times New Roman" panose="02020603050405020304" pitchFamily="18" charset="0"/>
                  <a:ea typeface="SimSun" panose="02010600030101010101" pitchFamily="2" charset="-122"/>
                </a:rPr>
                <a:t>Merge Partition</a:t>
              </a:r>
            </a:p>
          </p:txBody>
        </p:sp>
        <p:sp>
          <p:nvSpPr>
            <p:cNvPr id="12" name="Line 219"/>
            <p:cNvSpPr>
              <a:spLocks noChangeShapeType="1"/>
            </p:cNvSpPr>
            <p:nvPr/>
          </p:nvSpPr>
          <p:spPr bwMode="auto">
            <a:xfrm>
              <a:off x="9753600" y="2438400"/>
              <a:ext cx="533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3" name="Line 220"/>
            <p:cNvSpPr>
              <a:spLocks noChangeShapeType="1"/>
            </p:cNvSpPr>
            <p:nvPr/>
          </p:nvSpPr>
          <p:spPr bwMode="auto">
            <a:xfrm>
              <a:off x="10287000" y="2438400"/>
              <a:ext cx="0" cy="2286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4" name="Line 221"/>
            <p:cNvSpPr>
              <a:spLocks noChangeShapeType="1"/>
            </p:cNvSpPr>
            <p:nvPr/>
          </p:nvSpPr>
          <p:spPr bwMode="auto">
            <a:xfrm flipH="1">
              <a:off x="8305800" y="4648200"/>
              <a:ext cx="1981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5" name="Text Box 222"/>
            <p:cNvSpPr txBox="1">
              <a:spLocks noChangeArrowheads="1"/>
            </p:cNvSpPr>
            <p:nvPr/>
          </p:nvSpPr>
          <p:spPr bwMode="auto">
            <a:xfrm>
              <a:off x="4953000" y="5715000"/>
              <a:ext cx="17526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fontAlgn="base">
                <a:spcBef>
                  <a:spcPct val="50000"/>
                </a:spcBef>
                <a:spcAft>
                  <a:spcPct val="0"/>
                </a:spcAft>
                <a:buClrTx/>
                <a:buSzTx/>
                <a:buNone/>
              </a:pPr>
              <a:r>
                <a:rPr lang="en-US" altLang="zh-CN" sz="1600" b="1" dirty="0">
                  <a:solidFill>
                    <a:srgbClr val="000000"/>
                  </a:solidFill>
                  <a:latin typeface="Times New Roman" panose="02020603050405020304" pitchFamily="18" charset="0"/>
                  <a:ea typeface="SimSun" panose="02010600030101010101" pitchFamily="2" charset="-122"/>
                </a:rPr>
                <a:t>Final Clusters</a:t>
              </a:r>
            </a:p>
          </p:txBody>
        </p:sp>
        <p:sp>
          <p:nvSpPr>
            <p:cNvPr id="16" name="Text Box 224"/>
            <p:cNvSpPr txBox="1">
              <a:spLocks noChangeArrowheads="1"/>
            </p:cNvSpPr>
            <p:nvPr/>
          </p:nvSpPr>
          <p:spPr bwMode="auto">
            <a:xfrm>
              <a:off x="1600200" y="3048000"/>
              <a:ext cx="17526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600" b="1" dirty="0">
                  <a:solidFill>
                    <a:srgbClr val="000000"/>
                  </a:solidFill>
                  <a:latin typeface="Times New Roman" panose="02020603050405020304" pitchFamily="18" charset="0"/>
                  <a:ea typeface="SimSun" panose="02010600030101010101" pitchFamily="2" charset="-122"/>
                </a:rPr>
                <a:t>Data Set</a:t>
              </a:r>
            </a:p>
          </p:txBody>
        </p:sp>
        <p:grpSp>
          <p:nvGrpSpPr>
            <p:cNvPr id="17" name="Group 271"/>
            <p:cNvGrpSpPr>
              <a:grpSpLocks/>
            </p:cNvGrpSpPr>
            <p:nvPr/>
          </p:nvGrpSpPr>
          <p:grpSpPr bwMode="auto">
            <a:xfrm>
              <a:off x="7543800" y="1536700"/>
              <a:ext cx="2057400" cy="2184400"/>
              <a:chOff x="6019800" y="1536700"/>
              <a:chExt cx="2057400" cy="2184400"/>
            </a:xfrm>
          </p:grpSpPr>
          <p:sp>
            <p:nvSpPr>
              <p:cNvPr id="197" name="Oval 74"/>
              <p:cNvSpPr>
                <a:spLocks noChangeArrowheads="1"/>
              </p:cNvSpPr>
              <p:nvPr/>
            </p:nvSpPr>
            <p:spPr bwMode="auto">
              <a:xfrm>
                <a:off x="6248400" y="2438400"/>
                <a:ext cx="63500" cy="63500"/>
              </a:xfrm>
              <a:prstGeom prst="ellipse">
                <a:avLst/>
              </a:prstGeom>
              <a:solidFill>
                <a:schemeClr val="accent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nvGrpSpPr>
              <p:cNvPr id="198" name="Group 75"/>
              <p:cNvGrpSpPr>
                <a:grpSpLocks/>
              </p:cNvGrpSpPr>
              <p:nvPr/>
            </p:nvGrpSpPr>
            <p:grpSpPr bwMode="auto">
              <a:xfrm>
                <a:off x="6553200" y="1905000"/>
                <a:ext cx="292100" cy="533400"/>
                <a:chOff x="4128" y="1200"/>
                <a:chExt cx="184" cy="336"/>
              </a:xfrm>
            </p:grpSpPr>
            <p:sp>
              <p:nvSpPr>
                <p:cNvPr id="262" name="Oval 76"/>
                <p:cNvSpPr>
                  <a:spLocks noChangeArrowheads="1"/>
                </p:cNvSpPr>
                <p:nvPr/>
              </p:nvSpPr>
              <p:spPr bwMode="auto">
                <a:xfrm>
                  <a:off x="4224" y="1200"/>
                  <a:ext cx="40" cy="40"/>
                </a:xfrm>
                <a:prstGeom prst="ellipse">
                  <a:avLst/>
                </a:prstGeom>
                <a:solidFill>
                  <a:srgbClr val="00FF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63" name="Oval 77"/>
                <p:cNvSpPr>
                  <a:spLocks noChangeArrowheads="1"/>
                </p:cNvSpPr>
                <p:nvPr/>
              </p:nvSpPr>
              <p:spPr bwMode="auto">
                <a:xfrm>
                  <a:off x="4128" y="1296"/>
                  <a:ext cx="40" cy="40"/>
                </a:xfrm>
                <a:prstGeom prst="ellipse">
                  <a:avLst/>
                </a:prstGeom>
                <a:solidFill>
                  <a:srgbClr val="00FF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64" name="Oval 78"/>
                <p:cNvSpPr>
                  <a:spLocks noChangeArrowheads="1"/>
                </p:cNvSpPr>
                <p:nvPr/>
              </p:nvSpPr>
              <p:spPr bwMode="auto">
                <a:xfrm>
                  <a:off x="4272" y="1400"/>
                  <a:ext cx="40" cy="40"/>
                </a:xfrm>
                <a:prstGeom prst="ellipse">
                  <a:avLst/>
                </a:prstGeom>
                <a:solidFill>
                  <a:srgbClr val="00FF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65" name="Line 79"/>
                <p:cNvSpPr>
                  <a:spLocks noChangeShapeType="1"/>
                </p:cNvSpPr>
                <p:nvPr/>
              </p:nvSpPr>
              <p:spPr bwMode="auto">
                <a:xfrm flipV="1">
                  <a:off x="4176" y="1200"/>
                  <a:ext cx="96" cy="96"/>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66" name="Line 80"/>
                <p:cNvSpPr>
                  <a:spLocks noChangeShapeType="1"/>
                </p:cNvSpPr>
                <p:nvPr/>
              </p:nvSpPr>
              <p:spPr bwMode="auto">
                <a:xfrm>
                  <a:off x="4128" y="1344"/>
                  <a:ext cx="144" cy="48"/>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67" name="Line 81"/>
                <p:cNvSpPr>
                  <a:spLocks noChangeShapeType="1"/>
                </p:cNvSpPr>
                <p:nvPr/>
              </p:nvSpPr>
              <p:spPr bwMode="auto">
                <a:xfrm>
                  <a:off x="4272" y="1248"/>
                  <a:ext cx="0" cy="192"/>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68" name="Oval 82"/>
                <p:cNvSpPr>
                  <a:spLocks noChangeArrowheads="1"/>
                </p:cNvSpPr>
                <p:nvPr/>
              </p:nvSpPr>
              <p:spPr bwMode="auto">
                <a:xfrm>
                  <a:off x="4136" y="1496"/>
                  <a:ext cx="40" cy="40"/>
                </a:xfrm>
                <a:prstGeom prst="ellipse">
                  <a:avLst/>
                </a:prstGeom>
                <a:solidFill>
                  <a:srgbClr val="00FF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69" name="Line 83"/>
                <p:cNvSpPr>
                  <a:spLocks noChangeShapeType="1"/>
                </p:cNvSpPr>
                <p:nvPr/>
              </p:nvSpPr>
              <p:spPr bwMode="auto">
                <a:xfrm>
                  <a:off x="4128" y="1344"/>
                  <a:ext cx="48" cy="192"/>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70" name="Line 84"/>
                <p:cNvSpPr>
                  <a:spLocks noChangeShapeType="1"/>
                </p:cNvSpPr>
                <p:nvPr/>
              </p:nvSpPr>
              <p:spPr bwMode="auto">
                <a:xfrm flipH="1">
                  <a:off x="4176" y="1440"/>
                  <a:ext cx="96" cy="48"/>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grpSp>
          <p:sp>
            <p:nvSpPr>
              <p:cNvPr id="199" name="Oval 85"/>
              <p:cNvSpPr>
                <a:spLocks noChangeArrowheads="1"/>
              </p:cNvSpPr>
              <p:nvPr/>
            </p:nvSpPr>
            <p:spPr bwMode="auto">
              <a:xfrm>
                <a:off x="6337300" y="2679700"/>
                <a:ext cx="63500" cy="63500"/>
              </a:xfrm>
              <a:prstGeom prst="ellipse">
                <a:avLst/>
              </a:prstGeom>
              <a:solidFill>
                <a:schemeClr val="accent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00" name="Oval 86"/>
              <p:cNvSpPr>
                <a:spLocks noChangeArrowheads="1"/>
              </p:cNvSpPr>
              <p:nvPr/>
            </p:nvSpPr>
            <p:spPr bwMode="auto">
              <a:xfrm>
                <a:off x="6019800" y="2667000"/>
                <a:ext cx="63500" cy="63500"/>
              </a:xfrm>
              <a:prstGeom prst="ellipse">
                <a:avLst/>
              </a:prstGeom>
              <a:solidFill>
                <a:schemeClr val="accent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01" name="Oval 87"/>
              <p:cNvSpPr>
                <a:spLocks noChangeArrowheads="1"/>
              </p:cNvSpPr>
              <p:nvPr/>
            </p:nvSpPr>
            <p:spPr bwMode="auto">
              <a:xfrm>
                <a:off x="6705600" y="2679700"/>
                <a:ext cx="63500" cy="6350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02" name="Oval 88"/>
              <p:cNvSpPr>
                <a:spLocks noChangeArrowheads="1"/>
              </p:cNvSpPr>
              <p:nvPr/>
            </p:nvSpPr>
            <p:spPr bwMode="auto">
              <a:xfrm>
                <a:off x="6489700" y="2971800"/>
                <a:ext cx="63500" cy="6350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03" name="Oval 89"/>
              <p:cNvSpPr>
                <a:spLocks noChangeArrowheads="1"/>
              </p:cNvSpPr>
              <p:nvPr/>
            </p:nvSpPr>
            <p:spPr bwMode="auto">
              <a:xfrm>
                <a:off x="6553200" y="3289300"/>
                <a:ext cx="63500" cy="6350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04" name="Oval 90"/>
              <p:cNvSpPr>
                <a:spLocks noChangeArrowheads="1"/>
              </p:cNvSpPr>
              <p:nvPr/>
            </p:nvSpPr>
            <p:spPr bwMode="auto">
              <a:xfrm>
                <a:off x="6870700" y="3124200"/>
                <a:ext cx="63500" cy="6350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05" name="Line 91"/>
              <p:cNvSpPr>
                <a:spLocks noChangeShapeType="1"/>
              </p:cNvSpPr>
              <p:nvPr/>
            </p:nvSpPr>
            <p:spPr bwMode="auto">
              <a:xfrm>
                <a:off x="6248400" y="2438400"/>
                <a:ext cx="152400" cy="304800"/>
              </a:xfrm>
              <a:prstGeom prst="line">
                <a:avLst/>
              </a:prstGeom>
              <a:noFill/>
              <a:ln w="9525">
                <a:solidFill>
                  <a:schemeClr val="accent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06" name="Line 92"/>
              <p:cNvSpPr>
                <a:spLocks noChangeShapeType="1"/>
              </p:cNvSpPr>
              <p:nvPr/>
            </p:nvSpPr>
            <p:spPr bwMode="auto">
              <a:xfrm flipH="1">
                <a:off x="6019800" y="2438400"/>
                <a:ext cx="228600" cy="228600"/>
              </a:xfrm>
              <a:prstGeom prst="line">
                <a:avLst/>
              </a:prstGeom>
              <a:noFill/>
              <a:ln w="9525">
                <a:solidFill>
                  <a:schemeClr val="accent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07" name="Line 93"/>
              <p:cNvSpPr>
                <a:spLocks noChangeShapeType="1"/>
              </p:cNvSpPr>
              <p:nvPr/>
            </p:nvSpPr>
            <p:spPr bwMode="auto">
              <a:xfrm>
                <a:off x="6019800" y="2667000"/>
                <a:ext cx="381000" cy="76200"/>
              </a:xfrm>
              <a:prstGeom prst="line">
                <a:avLst/>
              </a:prstGeom>
              <a:noFill/>
              <a:ln w="9525">
                <a:solidFill>
                  <a:schemeClr val="accent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08" name="Oval 94"/>
              <p:cNvSpPr>
                <a:spLocks noChangeArrowheads="1"/>
              </p:cNvSpPr>
              <p:nvPr/>
            </p:nvSpPr>
            <p:spPr bwMode="auto">
              <a:xfrm>
                <a:off x="7086600" y="2971800"/>
                <a:ext cx="63500" cy="6350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09" name="Oval 95"/>
              <p:cNvSpPr>
                <a:spLocks noChangeArrowheads="1"/>
              </p:cNvSpPr>
              <p:nvPr/>
            </p:nvSpPr>
            <p:spPr bwMode="auto">
              <a:xfrm>
                <a:off x="7099300" y="3289300"/>
                <a:ext cx="63500" cy="6350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0" name="Oval 96"/>
              <p:cNvSpPr>
                <a:spLocks noChangeArrowheads="1"/>
              </p:cNvSpPr>
              <p:nvPr/>
            </p:nvSpPr>
            <p:spPr bwMode="auto">
              <a:xfrm>
                <a:off x="7251700" y="1676400"/>
                <a:ext cx="63500" cy="63500"/>
              </a:xfrm>
              <a:prstGeom prst="ellipse">
                <a:avLst/>
              </a:prstGeom>
              <a:solidFill>
                <a:srgbClr val="FFFF00"/>
              </a:solidFill>
              <a:ln w="12700">
                <a:solidFill>
                  <a:srgbClr val="FFFF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1" name="Oval 97"/>
              <p:cNvSpPr>
                <a:spLocks noChangeArrowheads="1"/>
              </p:cNvSpPr>
              <p:nvPr/>
            </p:nvSpPr>
            <p:spPr bwMode="auto">
              <a:xfrm>
                <a:off x="7086600" y="2333625"/>
                <a:ext cx="74613" cy="762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2" name="Oval 98"/>
              <p:cNvSpPr>
                <a:spLocks noChangeArrowheads="1"/>
              </p:cNvSpPr>
              <p:nvPr/>
            </p:nvSpPr>
            <p:spPr bwMode="auto">
              <a:xfrm>
                <a:off x="7467600" y="1536700"/>
                <a:ext cx="63500" cy="63500"/>
              </a:xfrm>
              <a:prstGeom prst="ellipse">
                <a:avLst/>
              </a:prstGeom>
              <a:solidFill>
                <a:srgbClr val="FFFF00"/>
              </a:solidFill>
              <a:ln w="12700">
                <a:solidFill>
                  <a:srgbClr val="FFFF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3" name="Oval 99"/>
              <p:cNvSpPr>
                <a:spLocks noChangeArrowheads="1"/>
              </p:cNvSpPr>
              <p:nvPr/>
            </p:nvSpPr>
            <p:spPr bwMode="auto">
              <a:xfrm>
                <a:off x="7467600" y="1828800"/>
                <a:ext cx="63500" cy="63500"/>
              </a:xfrm>
              <a:prstGeom prst="ellipse">
                <a:avLst/>
              </a:prstGeom>
              <a:solidFill>
                <a:srgbClr val="FFFF00"/>
              </a:solidFill>
              <a:ln w="12700">
                <a:solidFill>
                  <a:srgbClr val="FFFF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4" name="Oval 100"/>
              <p:cNvSpPr>
                <a:spLocks noChangeArrowheads="1"/>
              </p:cNvSpPr>
              <p:nvPr/>
            </p:nvSpPr>
            <p:spPr bwMode="auto">
              <a:xfrm>
                <a:off x="7315200" y="1905000"/>
                <a:ext cx="63500" cy="63500"/>
              </a:xfrm>
              <a:prstGeom prst="ellipse">
                <a:avLst/>
              </a:prstGeom>
              <a:solidFill>
                <a:srgbClr val="FFFF00"/>
              </a:solidFill>
              <a:ln w="12700">
                <a:solidFill>
                  <a:srgbClr val="FFFF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5" name="Oval 101"/>
              <p:cNvSpPr>
                <a:spLocks noChangeArrowheads="1"/>
              </p:cNvSpPr>
              <p:nvPr/>
            </p:nvSpPr>
            <p:spPr bwMode="auto">
              <a:xfrm>
                <a:off x="7315200" y="2257425"/>
                <a:ext cx="74613" cy="762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6" name="Oval 102"/>
              <p:cNvSpPr>
                <a:spLocks noChangeArrowheads="1"/>
              </p:cNvSpPr>
              <p:nvPr/>
            </p:nvSpPr>
            <p:spPr bwMode="auto">
              <a:xfrm>
                <a:off x="7239000" y="2486025"/>
                <a:ext cx="74613" cy="762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7" name="Oval 103"/>
              <p:cNvSpPr>
                <a:spLocks noChangeArrowheads="1"/>
              </p:cNvSpPr>
              <p:nvPr/>
            </p:nvSpPr>
            <p:spPr bwMode="auto">
              <a:xfrm>
                <a:off x="7391400" y="2498725"/>
                <a:ext cx="74613" cy="762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8" name="Oval 104"/>
              <p:cNvSpPr>
                <a:spLocks noChangeArrowheads="1"/>
              </p:cNvSpPr>
              <p:nvPr/>
            </p:nvSpPr>
            <p:spPr bwMode="auto">
              <a:xfrm>
                <a:off x="7315200" y="2638425"/>
                <a:ext cx="74613" cy="762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9" name="Line 105"/>
              <p:cNvSpPr>
                <a:spLocks noChangeShapeType="1"/>
              </p:cNvSpPr>
              <p:nvPr/>
            </p:nvSpPr>
            <p:spPr bwMode="auto">
              <a:xfrm flipV="1">
                <a:off x="7315200" y="1600200"/>
                <a:ext cx="152400" cy="762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20" name="Line 106"/>
              <p:cNvSpPr>
                <a:spLocks noChangeShapeType="1"/>
              </p:cNvSpPr>
              <p:nvPr/>
            </p:nvSpPr>
            <p:spPr bwMode="auto">
              <a:xfrm>
                <a:off x="7315200" y="1676400"/>
                <a:ext cx="152400" cy="1524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21" name="Line 107"/>
              <p:cNvSpPr>
                <a:spLocks noChangeShapeType="1"/>
              </p:cNvSpPr>
              <p:nvPr/>
            </p:nvSpPr>
            <p:spPr bwMode="auto">
              <a:xfrm>
                <a:off x="7315200" y="1676400"/>
                <a:ext cx="0" cy="2286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22" name="Line 108"/>
              <p:cNvSpPr>
                <a:spLocks noChangeShapeType="1"/>
              </p:cNvSpPr>
              <p:nvPr/>
            </p:nvSpPr>
            <p:spPr bwMode="auto">
              <a:xfrm flipV="1">
                <a:off x="7315200" y="1828800"/>
                <a:ext cx="152400" cy="762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23" name="Line 109"/>
              <p:cNvSpPr>
                <a:spLocks noChangeShapeType="1"/>
              </p:cNvSpPr>
              <p:nvPr/>
            </p:nvSpPr>
            <p:spPr bwMode="auto">
              <a:xfrm>
                <a:off x="7288213" y="2498725"/>
                <a:ext cx="114300" cy="158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24" name="Line 110"/>
              <p:cNvSpPr>
                <a:spLocks noChangeShapeType="1"/>
              </p:cNvSpPr>
              <p:nvPr/>
            </p:nvSpPr>
            <p:spPr bwMode="auto">
              <a:xfrm>
                <a:off x="7269163" y="2468563"/>
                <a:ext cx="57150" cy="182562"/>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25" name="Line 111"/>
              <p:cNvSpPr>
                <a:spLocks noChangeShapeType="1"/>
              </p:cNvSpPr>
              <p:nvPr/>
            </p:nvSpPr>
            <p:spPr bwMode="auto">
              <a:xfrm flipV="1">
                <a:off x="7345363" y="2559050"/>
                <a:ext cx="57150" cy="920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26" name="Oval 112"/>
              <p:cNvSpPr>
                <a:spLocks noChangeArrowheads="1"/>
              </p:cNvSpPr>
              <p:nvPr/>
            </p:nvSpPr>
            <p:spPr bwMode="auto">
              <a:xfrm>
                <a:off x="7785100" y="22987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27" name="Oval 113"/>
              <p:cNvSpPr>
                <a:spLocks noChangeArrowheads="1"/>
              </p:cNvSpPr>
              <p:nvPr/>
            </p:nvSpPr>
            <p:spPr bwMode="auto">
              <a:xfrm>
                <a:off x="8013700" y="23749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28" name="Oval 114"/>
              <p:cNvSpPr>
                <a:spLocks noChangeArrowheads="1"/>
              </p:cNvSpPr>
              <p:nvPr/>
            </p:nvSpPr>
            <p:spPr bwMode="auto">
              <a:xfrm>
                <a:off x="7696200" y="2971800"/>
                <a:ext cx="63500" cy="63500"/>
              </a:xfrm>
              <a:prstGeom prst="ellipse">
                <a:avLst/>
              </a:prstGeom>
              <a:solidFill>
                <a:srgbClr val="99CC00"/>
              </a:solidFill>
              <a:ln w="12700">
                <a:solidFill>
                  <a:srgbClr val="99CC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29" name="Oval 115"/>
              <p:cNvSpPr>
                <a:spLocks noChangeArrowheads="1"/>
              </p:cNvSpPr>
              <p:nvPr/>
            </p:nvSpPr>
            <p:spPr bwMode="auto">
              <a:xfrm>
                <a:off x="7556500" y="3200400"/>
                <a:ext cx="63500" cy="63500"/>
              </a:xfrm>
              <a:prstGeom prst="ellipse">
                <a:avLst/>
              </a:prstGeom>
              <a:solidFill>
                <a:srgbClr val="99CC00"/>
              </a:solidFill>
              <a:ln w="12700">
                <a:solidFill>
                  <a:srgbClr val="99CC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30" name="Oval 116"/>
              <p:cNvSpPr>
                <a:spLocks noChangeArrowheads="1"/>
              </p:cNvSpPr>
              <p:nvPr/>
            </p:nvSpPr>
            <p:spPr bwMode="auto">
              <a:xfrm>
                <a:off x="7848600" y="3200400"/>
                <a:ext cx="63500" cy="63500"/>
              </a:xfrm>
              <a:prstGeom prst="ellipse">
                <a:avLst/>
              </a:prstGeom>
              <a:solidFill>
                <a:srgbClr val="99CC00"/>
              </a:solidFill>
              <a:ln w="12700">
                <a:solidFill>
                  <a:srgbClr val="99CC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31" name="Oval 117"/>
              <p:cNvSpPr>
                <a:spLocks noChangeArrowheads="1"/>
              </p:cNvSpPr>
              <p:nvPr/>
            </p:nvSpPr>
            <p:spPr bwMode="auto">
              <a:xfrm>
                <a:off x="7696200" y="3441700"/>
                <a:ext cx="63500" cy="63500"/>
              </a:xfrm>
              <a:prstGeom prst="ellipse">
                <a:avLst/>
              </a:prstGeom>
              <a:solidFill>
                <a:srgbClr val="FF9900"/>
              </a:solidFill>
              <a:ln w="12700">
                <a:solidFill>
                  <a:srgbClr val="FF99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32" name="Oval 118"/>
              <p:cNvSpPr>
                <a:spLocks noChangeArrowheads="1"/>
              </p:cNvSpPr>
              <p:nvPr/>
            </p:nvSpPr>
            <p:spPr bwMode="auto">
              <a:xfrm>
                <a:off x="7937500" y="21336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33" name="Oval 119"/>
              <p:cNvSpPr>
                <a:spLocks noChangeArrowheads="1"/>
              </p:cNvSpPr>
              <p:nvPr/>
            </p:nvSpPr>
            <p:spPr bwMode="auto">
              <a:xfrm>
                <a:off x="7620000" y="3594100"/>
                <a:ext cx="63500" cy="63500"/>
              </a:xfrm>
              <a:prstGeom prst="ellipse">
                <a:avLst/>
              </a:prstGeom>
              <a:solidFill>
                <a:srgbClr val="FF9900"/>
              </a:solidFill>
              <a:ln w="12700">
                <a:solidFill>
                  <a:srgbClr val="FF99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34" name="Oval 120"/>
              <p:cNvSpPr>
                <a:spLocks noChangeArrowheads="1"/>
              </p:cNvSpPr>
              <p:nvPr/>
            </p:nvSpPr>
            <p:spPr bwMode="auto">
              <a:xfrm>
                <a:off x="7480300" y="3505200"/>
                <a:ext cx="63500" cy="63500"/>
              </a:xfrm>
              <a:prstGeom prst="ellipse">
                <a:avLst/>
              </a:prstGeom>
              <a:solidFill>
                <a:srgbClr val="FF9900"/>
              </a:solidFill>
              <a:ln w="12700">
                <a:solidFill>
                  <a:srgbClr val="FF99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35" name="Oval 121"/>
              <p:cNvSpPr>
                <a:spLocks noChangeArrowheads="1"/>
              </p:cNvSpPr>
              <p:nvPr/>
            </p:nvSpPr>
            <p:spPr bwMode="auto">
              <a:xfrm>
                <a:off x="7404100" y="3657600"/>
                <a:ext cx="63500" cy="63500"/>
              </a:xfrm>
              <a:prstGeom prst="ellipse">
                <a:avLst/>
              </a:prstGeom>
              <a:solidFill>
                <a:srgbClr val="FF9900"/>
              </a:solidFill>
              <a:ln w="12700">
                <a:solidFill>
                  <a:srgbClr val="FF99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36" name="Line 122"/>
              <p:cNvSpPr>
                <a:spLocks noChangeShapeType="1"/>
              </p:cNvSpPr>
              <p:nvPr/>
            </p:nvSpPr>
            <p:spPr bwMode="auto">
              <a:xfrm>
                <a:off x="7848600" y="2362200"/>
                <a:ext cx="2286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37" name="Line 123"/>
              <p:cNvSpPr>
                <a:spLocks noChangeShapeType="1"/>
              </p:cNvSpPr>
              <p:nvPr/>
            </p:nvSpPr>
            <p:spPr bwMode="auto">
              <a:xfrm>
                <a:off x="8001000" y="2133600"/>
                <a:ext cx="762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38" name="Line 124"/>
              <p:cNvSpPr>
                <a:spLocks noChangeShapeType="1"/>
              </p:cNvSpPr>
              <p:nvPr/>
            </p:nvSpPr>
            <p:spPr bwMode="auto">
              <a:xfrm flipH="1">
                <a:off x="7467600" y="3505200"/>
                <a:ext cx="76200" cy="152400"/>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39" name="Line 125"/>
              <p:cNvSpPr>
                <a:spLocks noChangeShapeType="1"/>
              </p:cNvSpPr>
              <p:nvPr/>
            </p:nvSpPr>
            <p:spPr bwMode="auto">
              <a:xfrm>
                <a:off x="6781800" y="2743200"/>
                <a:ext cx="3048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40" name="Line 126"/>
              <p:cNvSpPr>
                <a:spLocks noChangeShapeType="1"/>
              </p:cNvSpPr>
              <p:nvPr/>
            </p:nvSpPr>
            <p:spPr bwMode="auto">
              <a:xfrm>
                <a:off x="6705600" y="2743200"/>
                <a:ext cx="1524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41" name="Line 127"/>
              <p:cNvSpPr>
                <a:spLocks noChangeShapeType="1"/>
              </p:cNvSpPr>
              <p:nvPr/>
            </p:nvSpPr>
            <p:spPr bwMode="auto">
              <a:xfrm>
                <a:off x="6858000" y="3124200"/>
                <a:ext cx="3048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42" name="Line 128"/>
              <p:cNvSpPr>
                <a:spLocks noChangeShapeType="1"/>
              </p:cNvSpPr>
              <p:nvPr/>
            </p:nvSpPr>
            <p:spPr bwMode="auto">
              <a:xfrm flipV="1">
                <a:off x="6858000" y="3048000"/>
                <a:ext cx="2286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43" name="Line 129"/>
              <p:cNvSpPr>
                <a:spLocks noChangeShapeType="1"/>
              </p:cNvSpPr>
              <p:nvPr/>
            </p:nvSpPr>
            <p:spPr bwMode="auto">
              <a:xfrm flipH="1">
                <a:off x="6553200" y="2743200"/>
                <a:ext cx="152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44" name="Line 130"/>
              <p:cNvSpPr>
                <a:spLocks noChangeShapeType="1"/>
              </p:cNvSpPr>
              <p:nvPr/>
            </p:nvSpPr>
            <p:spPr bwMode="auto">
              <a:xfrm>
                <a:off x="6553200" y="30480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45" name="Line 131"/>
              <p:cNvSpPr>
                <a:spLocks noChangeShapeType="1"/>
              </p:cNvSpPr>
              <p:nvPr/>
            </p:nvSpPr>
            <p:spPr bwMode="auto">
              <a:xfrm>
                <a:off x="6553200" y="3352800"/>
                <a:ext cx="609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46" name="Line 132"/>
              <p:cNvSpPr>
                <a:spLocks noChangeShapeType="1"/>
              </p:cNvSpPr>
              <p:nvPr/>
            </p:nvSpPr>
            <p:spPr bwMode="auto">
              <a:xfrm flipV="1">
                <a:off x="6553200" y="3200400"/>
                <a:ext cx="3048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47" name="Line 133"/>
              <p:cNvSpPr>
                <a:spLocks noChangeShapeType="1"/>
              </p:cNvSpPr>
              <p:nvPr/>
            </p:nvSpPr>
            <p:spPr bwMode="auto">
              <a:xfrm>
                <a:off x="6553200" y="2971800"/>
                <a:ext cx="3810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48" name="Line 216"/>
              <p:cNvSpPr>
                <a:spLocks noChangeShapeType="1"/>
              </p:cNvSpPr>
              <p:nvPr/>
            </p:nvSpPr>
            <p:spPr bwMode="auto">
              <a:xfrm flipV="1">
                <a:off x="7097713" y="2270125"/>
                <a:ext cx="228600" cy="762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49" name="Line 217"/>
              <p:cNvSpPr>
                <a:spLocks noChangeShapeType="1"/>
              </p:cNvSpPr>
              <p:nvPr/>
            </p:nvSpPr>
            <p:spPr bwMode="auto">
              <a:xfrm>
                <a:off x="7097713" y="2346325"/>
                <a:ext cx="228600" cy="1524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50" name="Line 239"/>
              <p:cNvSpPr>
                <a:spLocks noChangeShapeType="1"/>
              </p:cNvSpPr>
              <p:nvPr/>
            </p:nvSpPr>
            <p:spPr bwMode="auto">
              <a:xfrm>
                <a:off x="7467600" y="1600200"/>
                <a:ext cx="0" cy="2286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51" name="Line 240"/>
              <p:cNvSpPr>
                <a:spLocks noChangeShapeType="1"/>
              </p:cNvSpPr>
              <p:nvPr/>
            </p:nvSpPr>
            <p:spPr bwMode="auto">
              <a:xfrm flipV="1">
                <a:off x="7315200" y="2286000"/>
                <a:ext cx="0" cy="228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52" name="Line 241"/>
              <p:cNvSpPr>
                <a:spLocks noChangeShapeType="1"/>
              </p:cNvSpPr>
              <p:nvPr/>
            </p:nvSpPr>
            <p:spPr bwMode="auto">
              <a:xfrm>
                <a:off x="7315200" y="2286000"/>
                <a:ext cx="76200" cy="228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53" name="Line 242"/>
              <p:cNvSpPr>
                <a:spLocks noChangeShapeType="1"/>
              </p:cNvSpPr>
              <p:nvPr/>
            </p:nvSpPr>
            <p:spPr bwMode="auto">
              <a:xfrm flipV="1">
                <a:off x="7848600" y="2133600"/>
                <a:ext cx="1524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54" name="Line 243"/>
              <p:cNvSpPr>
                <a:spLocks noChangeShapeType="1"/>
              </p:cNvSpPr>
              <p:nvPr/>
            </p:nvSpPr>
            <p:spPr bwMode="auto">
              <a:xfrm>
                <a:off x="7086600" y="2971800"/>
                <a:ext cx="762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55" name="Line 244"/>
              <p:cNvSpPr>
                <a:spLocks noChangeShapeType="1"/>
              </p:cNvSpPr>
              <p:nvPr/>
            </p:nvSpPr>
            <p:spPr bwMode="auto">
              <a:xfrm flipH="1">
                <a:off x="7620000" y="2971800"/>
                <a:ext cx="76200" cy="228600"/>
              </a:xfrm>
              <a:prstGeom prst="line">
                <a:avLst/>
              </a:prstGeom>
              <a:noFill/>
              <a:ln w="9525">
                <a:solidFill>
                  <a:srgbClr val="99CC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56" name="Line 245"/>
              <p:cNvSpPr>
                <a:spLocks noChangeShapeType="1"/>
              </p:cNvSpPr>
              <p:nvPr/>
            </p:nvSpPr>
            <p:spPr bwMode="auto">
              <a:xfrm>
                <a:off x="7620000" y="3200400"/>
                <a:ext cx="228600" cy="0"/>
              </a:xfrm>
              <a:prstGeom prst="line">
                <a:avLst/>
              </a:prstGeom>
              <a:noFill/>
              <a:ln w="9525">
                <a:solidFill>
                  <a:srgbClr val="99CC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57" name="Line 246"/>
              <p:cNvSpPr>
                <a:spLocks noChangeShapeType="1"/>
              </p:cNvSpPr>
              <p:nvPr/>
            </p:nvSpPr>
            <p:spPr bwMode="auto">
              <a:xfrm>
                <a:off x="7696200" y="2971800"/>
                <a:ext cx="152400" cy="228600"/>
              </a:xfrm>
              <a:prstGeom prst="line">
                <a:avLst/>
              </a:prstGeom>
              <a:noFill/>
              <a:ln w="9525">
                <a:solidFill>
                  <a:srgbClr val="99CC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58" name="Line 247"/>
              <p:cNvSpPr>
                <a:spLocks noChangeShapeType="1"/>
              </p:cNvSpPr>
              <p:nvPr/>
            </p:nvSpPr>
            <p:spPr bwMode="auto">
              <a:xfrm>
                <a:off x="7543800" y="3505200"/>
                <a:ext cx="152400" cy="0"/>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59" name="Line 248"/>
              <p:cNvSpPr>
                <a:spLocks noChangeShapeType="1"/>
              </p:cNvSpPr>
              <p:nvPr/>
            </p:nvSpPr>
            <p:spPr bwMode="auto">
              <a:xfrm>
                <a:off x="7467600" y="3657600"/>
                <a:ext cx="152400" cy="0"/>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60" name="Line 249"/>
              <p:cNvSpPr>
                <a:spLocks noChangeShapeType="1"/>
              </p:cNvSpPr>
              <p:nvPr/>
            </p:nvSpPr>
            <p:spPr bwMode="auto">
              <a:xfrm flipV="1">
                <a:off x="7620000" y="3505200"/>
                <a:ext cx="76200" cy="152400"/>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61" name="Line 256"/>
              <p:cNvSpPr>
                <a:spLocks noChangeShapeType="1"/>
              </p:cNvSpPr>
              <p:nvPr/>
            </p:nvSpPr>
            <p:spPr bwMode="auto">
              <a:xfrm flipH="1" flipV="1">
                <a:off x="7543800" y="3505200"/>
                <a:ext cx="76200" cy="152400"/>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grpSp>
        <p:grpSp>
          <p:nvGrpSpPr>
            <p:cNvPr id="18" name="Group 269"/>
            <p:cNvGrpSpPr>
              <a:grpSpLocks/>
            </p:cNvGrpSpPr>
            <p:nvPr/>
          </p:nvGrpSpPr>
          <p:grpSpPr bwMode="auto">
            <a:xfrm>
              <a:off x="5105400" y="3886200"/>
              <a:ext cx="2882900" cy="2273300"/>
              <a:chOff x="3898900" y="4114800"/>
              <a:chExt cx="2882900" cy="2273300"/>
            </a:xfrm>
          </p:grpSpPr>
          <p:sp>
            <p:nvSpPr>
              <p:cNvPr id="113" name="Oval 134"/>
              <p:cNvSpPr>
                <a:spLocks noChangeArrowheads="1"/>
              </p:cNvSpPr>
              <p:nvPr/>
            </p:nvSpPr>
            <p:spPr bwMode="auto">
              <a:xfrm>
                <a:off x="4597400" y="4114800"/>
                <a:ext cx="63500" cy="635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14" name="Oval 135"/>
              <p:cNvSpPr>
                <a:spLocks noChangeArrowheads="1"/>
              </p:cNvSpPr>
              <p:nvPr/>
            </p:nvSpPr>
            <p:spPr bwMode="auto">
              <a:xfrm>
                <a:off x="4432300" y="4279900"/>
                <a:ext cx="63500" cy="635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15" name="Oval 136"/>
              <p:cNvSpPr>
                <a:spLocks noChangeArrowheads="1"/>
              </p:cNvSpPr>
              <p:nvPr/>
            </p:nvSpPr>
            <p:spPr bwMode="auto">
              <a:xfrm>
                <a:off x="4660900" y="4432300"/>
                <a:ext cx="63500" cy="635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16" name="Line 137"/>
              <p:cNvSpPr>
                <a:spLocks noChangeShapeType="1"/>
              </p:cNvSpPr>
              <p:nvPr/>
            </p:nvSpPr>
            <p:spPr bwMode="auto">
              <a:xfrm flipV="1">
                <a:off x="4432300" y="4114800"/>
                <a:ext cx="228600" cy="228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17" name="Line 138"/>
              <p:cNvSpPr>
                <a:spLocks noChangeShapeType="1"/>
              </p:cNvSpPr>
              <p:nvPr/>
            </p:nvSpPr>
            <p:spPr bwMode="auto">
              <a:xfrm>
                <a:off x="4432300" y="4343400"/>
                <a:ext cx="228600" cy="762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18" name="Line 139"/>
              <p:cNvSpPr>
                <a:spLocks noChangeShapeType="1"/>
              </p:cNvSpPr>
              <p:nvPr/>
            </p:nvSpPr>
            <p:spPr bwMode="auto">
              <a:xfrm>
                <a:off x="4660900" y="4114800"/>
                <a:ext cx="0" cy="3048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19" name="Oval 140"/>
              <p:cNvSpPr>
                <a:spLocks noChangeArrowheads="1"/>
              </p:cNvSpPr>
              <p:nvPr/>
            </p:nvSpPr>
            <p:spPr bwMode="auto">
              <a:xfrm>
                <a:off x="4445000" y="4584700"/>
                <a:ext cx="63500" cy="635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20" name="Oval 141"/>
              <p:cNvSpPr>
                <a:spLocks noChangeArrowheads="1"/>
              </p:cNvSpPr>
              <p:nvPr/>
            </p:nvSpPr>
            <p:spPr bwMode="auto">
              <a:xfrm>
                <a:off x="4127500" y="4648200"/>
                <a:ext cx="63500" cy="635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21" name="Line 142"/>
              <p:cNvSpPr>
                <a:spLocks noChangeShapeType="1"/>
              </p:cNvSpPr>
              <p:nvPr/>
            </p:nvSpPr>
            <p:spPr bwMode="auto">
              <a:xfrm flipH="1">
                <a:off x="4127500" y="4343400"/>
                <a:ext cx="304800" cy="3048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22" name="Line 143"/>
              <p:cNvSpPr>
                <a:spLocks noChangeShapeType="1"/>
              </p:cNvSpPr>
              <p:nvPr/>
            </p:nvSpPr>
            <p:spPr bwMode="auto">
              <a:xfrm>
                <a:off x="4432300" y="4343400"/>
                <a:ext cx="76200" cy="3048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23" name="Line 144"/>
              <p:cNvSpPr>
                <a:spLocks noChangeShapeType="1"/>
              </p:cNvSpPr>
              <p:nvPr/>
            </p:nvSpPr>
            <p:spPr bwMode="auto">
              <a:xfrm flipH="1">
                <a:off x="4508500" y="4495800"/>
                <a:ext cx="152400" cy="762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24" name="Oval 145"/>
              <p:cNvSpPr>
                <a:spLocks noChangeArrowheads="1"/>
              </p:cNvSpPr>
              <p:nvPr/>
            </p:nvSpPr>
            <p:spPr bwMode="auto">
              <a:xfrm>
                <a:off x="4216400" y="4889500"/>
                <a:ext cx="63500" cy="635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25" name="Oval 146"/>
              <p:cNvSpPr>
                <a:spLocks noChangeArrowheads="1"/>
              </p:cNvSpPr>
              <p:nvPr/>
            </p:nvSpPr>
            <p:spPr bwMode="auto">
              <a:xfrm>
                <a:off x="3898900" y="4876800"/>
                <a:ext cx="63500" cy="635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26" name="Oval 147"/>
              <p:cNvSpPr>
                <a:spLocks noChangeArrowheads="1"/>
              </p:cNvSpPr>
              <p:nvPr/>
            </p:nvSpPr>
            <p:spPr bwMode="auto">
              <a:xfrm>
                <a:off x="4584700" y="4889500"/>
                <a:ext cx="63500" cy="635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27" name="Oval 148"/>
              <p:cNvSpPr>
                <a:spLocks noChangeArrowheads="1"/>
              </p:cNvSpPr>
              <p:nvPr/>
            </p:nvSpPr>
            <p:spPr bwMode="auto">
              <a:xfrm>
                <a:off x="4368800" y="5181600"/>
                <a:ext cx="63500" cy="635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28" name="Oval 149"/>
              <p:cNvSpPr>
                <a:spLocks noChangeArrowheads="1"/>
              </p:cNvSpPr>
              <p:nvPr/>
            </p:nvSpPr>
            <p:spPr bwMode="auto">
              <a:xfrm>
                <a:off x="4432300" y="5499100"/>
                <a:ext cx="63500" cy="635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29" name="Oval 150"/>
              <p:cNvSpPr>
                <a:spLocks noChangeArrowheads="1"/>
              </p:cNvSpPr>
              <p:nvPr/>
            </p:nvSpPr>
            <p:spPr bwMode="auto">
              <a:xfrm>
                <a:off x="4749800" y="5334000"/>
                <a:ext cx="63500" cy="635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30" name="Line 151"/>
              <p:cNvSpPr>
                <a:spLocks noChangeShapeType="1"/>
              </p:cNvSpPr>
              <p:nvPr/>
            </p:nvSpPr>
            <p:spPr bwMode="auto">
              <a:xfrm>
                <a:off x="4127500" y="4648200"/>
                <a:ext cx="152400" cy="3048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31" name="Line 152"/>
              <p:cNvSpPr>
                <a:spLocks noChangeShapeType="1"/>
              </p:cNvSpPr>
              <p:nvPr/>
            </p:nvSpPr>
            <p:spPr bwMode="auto">
              <a:xfrm flipH="1">
                <a:off x="3898900" y="4648200"/>
                <a:ext cx="228600" cy="228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32" name="Line 153"/>
              <p:cNvSpPr>
                <a:spLocks noChangeShapeType="1"/>
              </p:cNvSpPr>
              <p:nvPr/>
            </p:nvSpPr>
            <p:spPr bwMode="auto">
              <a:xfrm>
                <a:off x="3898900" y="4876800"/>
                <a:ext cx="381000" cy="762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33" name="Line 154"/>
              <p:cNvSpPr>
                <a:spLocks noChangeShapeType="1"/>
              </p:cNvSpPr>
              <p:nvPr/>
            </p:nvSpPr>
            <p:spPr bwMode="auto">
              <a:xfrm flipV="1">
                <a:off x="4279900" y="4572000"/>
                <a:ext cx="228600" cy="3810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34" name="Oval 155"/>
              <p:cNvSpPr>
                <a:spLocks noChangeArrowheads="1"/>
              </p:cNvSpPr>
              <p:nvPr/>
            </p:nvSpPr>
            <p:spPr bwMode="auto">
              <a:xfrm>
                <a:off x="4965700" y="5181600"/>
                <a:ext cx="63500" cy="635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35" name="Oval 156"/>
              <p:cNvSpPr>
                <a:spLocks noChangeArrowheads="1"/>
              </p:cNvSpPr>
              <p:nvPr/>
            </p:nvSpPr>
            <p:spPr bwMode="auto">
              <a:xfrm>
                <a:off x="5029200" y="5486400"/>
                <a:ext cx="63500" cy="635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36" name="Oval 157"/>
              <p:cNvSpPr>
                <a:spLocks noChangeArrowheads="1"/>
              </p:cNvSpPr>
              <p:nvPr/>
            </p:nvSpPr>
            <p:spPr bwMode="auto">
              <a:xfrm>
                <a:off x="6032500" y="4191000"/>
                <a:ext cx="63500" cy="63500"/>
              </a:xfrm>
              <a:prstGeom prst="ellipse">
                <a:avLst/>
              </a:prstGeom>
              <a:solidFill>
                <a:schemeClr val="tx2"/>
              </a:solidFill>
              <a:ln w="12700">
                <a:solidFill>
                  <a:schemeClr val="tx2"/>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37" name="Oval 158"/>
              <p:cNvSpPr>
                <a:spLocks noChangeArrowheads="1"/>
              </p:cNvSpPr>
              <p:nvPr/>
            </p:nvSpPr>
            <p:spPr bwMode="auto">
              <a:xfrm>
                <a:off x="5638800" y="4876800"/>
                <a:ext cx="63500" cy="63500"/>
              </a:xfrm>
              <a:prstGeom prst="ellipse">
                <a:avLst/>
              </a:prstGeom>
              <a:solidFill>
                <a:schemeClr val="tx2"/>
              </a:solidFill>
              <a:ln w="12700">
                <a:solidFill>
                  <a:schemeClr val="tx2"/>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38" name="Oval 160"/>
              <p:cNvSpPr>
                <a:spLocks noChangeArrowheads="1"/>
              </p:cNvSpPr>
              <p:nvPr/>
            </p:nvSpPr>
            <p:spPr bwMode="auto">
              <a:xfrm>
                <a:off x="6248400" y="4343400"/>
                <a:ext cx="63500" cy="63500"/>
              </a:xfrm>
              <a:prstGeom prst="ellipse">
                <a:avLst/>
              </a:prstGeom>
              <a:solidFill>
                <a:schemeClr val="tx2"/>
              </a:solidFill>
              <a:ln w="12700">
                <a:solidFill>
                  <a:schemeClr val="tx2"/>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39" name="Oval 161"/>
              <p:cNvSpPr>
                <a:spLocks noChangeArrowheads="1"/>
              </p:cNvSpPr>
              <p:nvPr/>
            </p:nvSpPr>
            <p:spPr bwMode="auto">
              <a:xfrm>
                <a:off x="6096000" y="4419600"/>
                <a:ext cx="63500" cy="63500"/>
              </a:xfrm>
              <a:prstGeom prst="ellipse">
                <a:avLst/>
              </a:prstGeom>
              <a:solidFill>
                <a:schemeClr val="tx2"/>
              </a:solidFill>
              <a:ln w="12700">
                <a:solidFill>
                  <a:schemeClr val="tx2"/>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40" name="Oval 162"/>
              <p:cNvSpPr>
                <a:spLocks noChangeArrowheads="1"/>
              </p:cNvSpPr>
              <p:nvPr/>
            </p:nvSpPr>
            <p:spPr bwMode="auto">
              <a:xfrm>
                <a:off x="5867400" y="4800600"/>
                <a:ext cx="63500" cy="63500"/>
              </a:xfrm>
              <a:prstGeom prst="ellipse">
                <a:avLst/>
              </a:prstGeom>
              <a:solidFill>
                <a:schemeClr val="tx2"/>
              </a:solidFill>
              <a:ln w="12700">
                <a:solidFill>
                  <a:schemeClr val="tx2"/>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41" name="Oval 163"/>
              <p:cNvSpPr>
                <a:spLocks noChangeArrowheads="1"/>
              </p:cNvSpPr>
              <p:nvPr/>
            </p:nvSpPr>
            <p:spPr bwMode="auto">
              <a:xfrm>
                <a:off x="5791200" y="5029200"/>
                <a:ext cx="63500" cy="63500"/>
              </a:xfrm>
              <a:prstGeom prst="ellipse">
                <a:avLst/>
              </a:prstGeom>
              <a:solidFill>
                <a:schemeClr val="tx2"/>
              </a:solidFill>
              <a:ln w="12700">
                <a:solidFill>
                  <a:schemeClr val="tx2"/>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42" name="Oval 164"/>
              <p:cNvSpPr>
                <a:spLocks noChangeArrowheads="1"/>
              </p:cNvSpPr>
              <p:nvPr/>
            </p:nvSpPr>
            <p:spPr bwMode="auto">
              <a:xfrm>
                <a:off x="5943600" y="5041900"/>
                <a:ext cx="63500" cy="63500"/>
              </a:xfrm>
              <a:prstGeom prst="ellipse">
                <a:avLst/>
              </a:prstGeom>
              <a:solidFill>
                <a:schemeClr val="tx2"/>
              </a:solidFill>
              <a:ln w="12700">
                <a:solidFill>
                  <a:schemeClr val="tx2"/>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43" name="Oval 165"/>
              <p:cNvSpPr>
                <a:spLocks noChangeArrowheads="1"/>
              </p:cNvSpPr>
              <p:nvPr/>
            </p:nvSpPr>
            <p:spPr bwMode="auto">
              <a:xfrm>
                <a:off x="5803900" y="5181600"/>
                <a:ext cx="63500" cy="63500"/>
              </a:xfrm>
              <a:prstGeom prst="ellipse">
                <a:avLst/>
              </a:prstGeom>
              <a:solidFill>
                <a:schemeClr val="tx2"/>
              </a:solidFill>
              <a:ln w="12700">
                <a:solidFill>
                  <a:schemeClr val="tx2"/>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44" name="Line 166"/>
              <p:cNvSpPr>
                <a:spLocks noChangeShapeType="1"/>
              </p:cNvSpPr>
              <p:nvPr/>
            </p:nvSpPr>
            <p:spPr bwMode="auto">
              <a:xfrm flipV="1">
                <a:off x="5715000" y="4191000"/>
                <a:ext cx="381000" cy="6858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45" name="Line 167"/>
              <p:cNvSpPr>
                <a:spLocks noChangeShapeType="1"/>
              </p:cNvSpPr>
              <p:nvPr/>
            </p:nvSpPr>
            <p:spPr bwMode="auto">
              <a:xfrm flipV="1">
                <a:off x="6096000" y="4114800"/>
                <a:ext cx="152400" cy="762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46" name="Line 168"/>
              <p:cNvSpPr>
                <a:spLocks noChangeShapeType="1"/>
              </p:cNvSpPr>
              <p:nvPr/>
            </p:nvSpPr>
            <p:spPr bwMode="auto">
              <a:xfrm>
                <a:off x="6096000" y="4191000"/>
                <a:ext cx="152400" cy="1524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47" name="Line 169"/>
              <p:cNvSpPr>
                <a:spLocks noChangeShapeType="1"/>
              </p:cNvSpPr>
              <p:nvPr/>
            </p:nvSpPr>
            <p:spPr bwMode="auto">
              <a:xfrm>
                <a:off x="6096000" y="4191000"/>
                <a:ext cx="0" cy="2286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48" name="Line 170"/>
              <p:cNvSpPr>
                <a:spLocks noChangeShapeType="1"/>
              </p:cNvSpPr>
              <p:nvPr/>
            </p:nvSpPr>
            <p:spPr bwMode="auto">
              <a:xfrm flipV="1">
                <a:off x="6096000" y="4343400"/>
                <a:ext cx="152400" cy="762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49" name="Line 171"/>
              <p:cNvSpPr>
                <a:spLocks noChangeShapeType="1"/>
              </p:cNvSpPr>
              <p:nvPr/>
            </p:nvSpPr>
            <p:spPr bwMode="auto">
              <a:xfrm>
                <a:off x="5867400" y="4800600"/>
                <a:ext cx="76200" cy="3048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50" name="Line 172"/>
              <p:cNvSpPr>
                <a:spLocks noChangeShapeType="1"/>
              </p:cNvSpPr>
              <p:nvPr/>
            </p:nvSpPr>
            <p:spPr bwMode="auto">
              <a:xfrm>
                <a:off x="5791200" y="5029200"/>
                <a:ext cx="76200" cy="1524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51" name="Line 173"/>
              <p:cNvSpPr>
                <a:spLocks noChangeShapeType="1"/>
              </p:cNvSpPr>
              <p:nvPr/>
            </p:nvSpPr>
            <p:spPr bwMode="auto">
              <a:xfrm flipV="1">
                <a:off x="5867400" y="5105400"/>
                <a:ext cx="76200" cy="762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52" name="Oval 174"/>
              <p:cNvSpPr>
                <a:spLocks noChangeArrowheads="1"/>
              </p:cNvSpPr>
              <p:nvPr/>
            </p:nvSpPr>
            <p:spPr bwMode="auto">
              <a:xfrm>
                <a:off x="6489700" y="4889500"/>
                <a:ext cx="63500" cy="63500"/>
              </a:xfrm>
              <a:prstGeom prst="ellipse">
                <a:avLst/>
              </a:prstGeom>
              <a:solidFill>
                <a:schemeClr val="tx2"/>
              </a:solidFill>
              <a:ln w="12700">
                <a:solidFill>
                  <a:schemeClr val="tx2"/>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53" name="Oval 175"/>
              <p:cNvSpPr>
                <a:spLocks noChangeArrowheads="1"/>
              </p:cNvSpPr>
              <p:nvPr/>
            </p:nvSpPr>
            <p:spPr bwMode="auto">
              <a:xfrm>
                <a:off x="6718300" y="4965700"/>
                <a:ext cx="63500" cy="63500"/>
              </a:xfrm>
              <a:prstGeom prst="ellipse">
                <a:avLst/>
              </a:prstGeom>
              <a:solidFill>
                <a:schemeClr val="tx2"/>
              </a:solidFill>
              <a:ln w="12700">
                <a:solidFill>
                  <a:schemeClr val="tx2"/>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54" name="Oval 176"/>
              <p:cNvSpPr>
                <a:spLocks noChangeArrowheads="1"/>
              </p:cNvSpPr>
              <p:nvPr/>
            </p:nvSpPr>
            <p:spPr bwMode="auto">
              <a:xfrm>
                <a:off x="5715000" y="5638800"/>
                <a:ext cx="63500" cy="63500"/>
              </a:xfrm>
              <a:prstGeom prst="ellipse">
                <a:avLst/>
              </a:prstGeom>
              <a:solidFill>
                <a:srgbClr val="00FF00"/>
              </a:solidFill>
              <a:ln w="12700">
                <a:solidFill>
                  <a:srgbClr val="00FF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55" name="Oval 177"/>
              <p:cNvSpPr>
                <a:spLocks noChangeArrowheads="1"/>
              </p:cNvSpPr>
              <p:nvPr/>
            </p:nvSpPr>
            <p:spPr bwMode="auto">
              <a:xfrm>
                <a:off x="5638800" y="5791200"/>
                <a:ext cx="63500" cy="63500"/>
              </a:xfrm>
              <a:prstGeom prst="ellipse">
                <a:avLst/>
              </a:prstGeom>
              <a:solidFill>
                <a:srgbClr val="00FF00"/>
              </a:solidFill>
              <a:ln w="12700">
                <a:solidFill>
                  <a:srgbClr val="00FF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56" name="Oval 178"/>
              <p:cNvSpPr>
                <a:spLocks noChangeArrowheads="1"/>
              </p:cNvSpPr>
              <p:nvPr/>
            </p:nvSpPr>
            <p:spPr bwMode="auto">
              <a:xfrm>
                <a:off x="5867400" y="5867400"/>
                <a:ext cx="63500" cy="63500"/>
              </a:xfrm>
              <a:prstGeom prst="ellipse">
                <a:avLst/>
              </a:prstGeom>
              <a:solidFill>
                <a:srgbClr val="00FF00"/>
              </a:solidFill>
              <a:ln w="12700">
                <a:solidFill>
                  <a:srgbClr val="00FF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57" name="Oval 179"/>
              <p:cNvSpPr>
                <a:spLocks noChangeArrowheads="1"/>
              </p:cNvSpPr>
              <p:nvPr/>
            </p:nvSpPr>
            <p:spPr bwMode="auto">
              <a:xfrm>
                <a:off x="5715000" y="6096000"/>
                <a:ext cx="63500" cy="63500"/>
              </a:xfrm>
              <a:prstGeom prst="ellipse">
                <a:avLst/>
              </a:prstGeom>
              <a:solidFill>
                <a:srgbClr val="00FF00"/>
              </a:solidFill>
              <a:ln w="12700">
                <a:solidFill>
                  <a:srgbClr val="00FF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58" name="Oval 180"/>
              <p:cNvSpPr>
                <a:spLocks noChangeArrowheads="1"/>
              </p:cNvSpPr>
              <p:nvPr/>
            </p:nvSpPr>
            <p:spPr bwMode="auto">
              <a:xfrm>
                <a:off x="6642100" y="4724400"/>
                <a:ext cx="63500" cy="63500"/>
              </a:xfrm>
              <a:prstGeom prst="ellipse">
                <a:avLst/>
              </a:prstGeom>
              <a:solidFill>
                <a:schemeClr val="tx2"/>
              </a:solidFill>
              <a:ln w="12700">
                <a:solidFill>
                  <a:schemeClr val="tx2"/>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59" name="Oval 181"/>
              <p:cNvSpPr>
                <a:spLocks noChangeArrowheads="1"/>
              </p:cNvSpPr>
              <p:nvPr/>
            </p:nvSpPr>
            <p:spPr bwMode="auto">
              <a:xfrm>
                <a:off x="5638800" y="6261100"/>
                <a:ext cx="63500" cy="63500"/>
              </a:xfrm>
              <a:prstGeom prst="ellipse">
                <a:avLst/>
              </a:prstGeom>
              <a:solidFill>
                <a:srgbClr val="00FF00"/>
              </a:solidFill>
              <a:ln w="12700">
                <a:solidFill>
                  <a:srgbClr val="00FF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60" name="Oval 182"/>
              <p:cNvSpPr>
                <a:spLocks noChangeArrowheads="1"/>
              </p:cNvSpPr>
              <p:nvPr/>
            </p:nvSpPr>
            <p:spPr bwMode="auto">
              <a:xfrm>
                <a:off x="5499100" y="6172200"/>
                <a:ext cx="63500" cy="63500"/>
              </a:xfrm>
              <a:prstGeom prst="ellipse">
                <a:avLst/>
              </a:prstGeom>
              <a:solidFill>
                <a:srgbClr val="00FF00"/>
              </a:solidFill>
              <a:ln w="12700">
                <a:solidFill>
                  <a:srgbClr val="00FF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61" name="Oval 183"/>
              <p:cNvSpPr>
                <a:spLocks noChangeArrowheads="1"/>
              </p:cNvSpPr>
              <p:nvPr/>
            </p:nvSpPr>
            <p:spPr bwMode="auto">
              <a:xfrm>
                <a:off x="5486400" y="6324600"/>
                <a:ext cx="63500" cy="63500"/>
              </a:xfrm>
              <a:prstGeom prst="ellipse">
                <a:avLst/>
              </a:prstGeom>
              <a:solidFill>
                <a:srgbClr val="00FF00"/>
              </a:solidFill>
              <a:ln w="12700">
                <a:solidFill>
                  <a:srgbClr val="00FF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62" name="Line 184"/>
              <p:cNvSpPr>
                <a:spLocks noChangeShapeType="1"/>
              </p:cNvSpPr>
              <p:nvPr/>
            </p:nvSpPr>
            <p:spPr bwMode="auto">
              <a:xfrm>
                <a:off x="6553200" y="4953000"/>
                <a:ext cx="228600" cy="762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63" name="Line 185"/>
              <p:cNvSpPr>
                <a:spLocks noChangeShapeType="1"/>
              </p:cNvSpPr>
              <p:nvPr/>
            </p:nvSpPr>
            <p:spPr bwMode="auto">
              <a:xfrm>
                <a:off x="6705600" y="4724400"/>
                <a:ext cx="76200" cy="3048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64" name="Line 186"/>
              <p:cNvSpPr>
                <a:spLocks noChangeShapeType="1"/>
              </p:cNvSpPr>
              <p:nvPr/>
            </p:nvSpPr>
            <p:spPr bwMode="auto">
              <a:xfrm>
                <a:off x="6248400" y="4343400"/>
                <a:ext cx="457200" cy="3810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65" name="Line 187"/>
              <p:cNvSpPr>
                <a:spLocks noChangeShapeType="1"/>
              </p:cNvSpPr>
              <p:nvPr/>
            </p:nvSpPr>
            <p:spPr bwMode="auto">
              <a:xfrm>
                <a:off x="6096000" y="4419600"/>
                <a:ext cx="609600" cy="3048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66" name="Line 188"/>
              <p:cNvSpPr>
                <a:spLocks noChangeShapeType="1"/>
              </p:cNvSpPr>
              <p:nvPr/>
            </p:nvSpPr>
            <p:spPr bwMode="auto">
              <a:xfrm>
                <a:off x="5638800" y="5867400"/>
                <a:ext cx="228600" cy="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67" name="Line 189"/>
              <p:cNvSpPr>
                <a:spLocks noChangeShapeType="1"/>
              </p:cNvSpPr>
              <p:nvPr/>
            </p:nvSpPr>
            <p:spPr bwMode="auto">
              <a:xfrm flipH="1">
                <a:off x="5562600" y="5791200"/>
                <a:ext cx="76200" cy="38100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68" name="Line 190"/>
              <p:cNvSpPr>
                <a:spLocks noChangeShapeType="1"/>
              </p:cNvSpPr>
              <p:nvPr/>
            </p:nvSpPr>
            <p:spPr bwMode="auto">
              <a:xfrm>
                <a:off x="5638800" y="5791200"/>
                <a:ext cx="76200" cy="30480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69" name="Line 191"/>
              <p:cNvSpPr>
                <a:spLocks noChangeShapeType="1"/>
              </p:cNvSpPr>
              <p:nvPr/>
            </p:nvSpPr>
            <p:spPr bwMode="auto">
              <a:xfrm flipH="1">
                <a:off x="5715000" y="5867400"/>
                <a:ext cx="152400" cy="30480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70" name="Line 192"/>
              <p:cNvSpPr>
                <a:spLocks noChangeShapeType="1"/>
              </p:cNvSpPr>
              <p:nvPr/>
            </p:nvSpPr>
            <p:spPr bwMode="auto">
              <a:xfrm>
                <a:off x="5562600" y="6172200"/>
                <a:ext cx="152400" cy="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71" name="Line 193"/>
              <p:cNvSpPr>
                <a:spLocks noChangeShapeType="1"/>
              </p:cNvSpPr>
              <p:nvPr/>
            </p:nvSpPr>
            <p:spPr bwMode="auto">
              <a:xfrm flipH="1">
                <a:off x="5486400" y="6172200"/>
                <a:ext cx="76200" cy="15240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72" name="Line 194"/>
              <p:cNvSpPr>
                <a:spLocks noChangeShapeType="1"/>
              </p:cNvSpPr>
              <p:nvPr/>
            </p:nvSpPr>
            <p:spPr bwMode="auto">
              <a:xfrm flipH="1">
                <a:off x="5638800" y="6096000"/>
                <a:ext cx="152400" cy="22860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73" name="Line 195"/>
              <p:cNvSpPr>
                <a:spLocks noChangeShapeType="1"/>
              </p:cNvSpPr>
              <p:nvPr/>
            </p:nvSpPr>
            <p:spPr bwMode="auto">
              <a:xfrm>
                <a:off x="5486400" y="6324600"/>
                <a:ext cx="228600" cy="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74" name="Line 196"/>
              <p:cNvSpPr>
                <a:spLocks noChangeShapeType="1"/>
              </p:cNvSpPr>
              <p:nvPr/>
            </p:nvSpPr>
            <p:spPr bwMode="auto">
              <a:xfrm>
                <a:off x="4508500" y="4572000"/>
                <a:ext cx="76200" cy="3048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75" name="Line 197"/>
              <p:cNvSpPr>
                <a:spLocks noChangeShapeType="1"/>
              </p:cNvSpPr>
              <p:nvPr/>
            </p:nvSpPr>
            <p:spPr bwMode="auto">
              <a:xfrm>
                <a:off x="4660900" y="4953000"/>
                <a:ext cx="304800" cy="228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76" name="Line 198"/>
              <p:cNvSpPr>
                <a:spLocks noChangeShapeType="1"/>
              </p:cNvSpPr>
              <p:nvPr/>
            </p:nvSpPr>
            <p:spPr bwMode="auto">
              <a:xfrm>
                <a:off x="4584700" y="4953000"/>
                <a:ext cx="152400" cy="3810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77" name="Line 199"/>
              <p:cNvSpPr>
                <a:spLocks noChangeShapeType="1"/>
              </p:cNvSpPr>
              <p:nvPr/>
            </p:nvSpPr>
            <p:spPr bwMode="auto">
              <a:xfrm>
                <a:off x="4737100" y="5334000"/>
                <a:ext cx="304800" cy="228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78" name="Line 200"/>
              <p:cNvSpPr>
                <a:spLocks noChangeShapeType="1"/>
              </p:cNvSpPr>
              <p:nvPr/>
            </p:nvSpPr>
            <p:spPr bwMode="auto">
              <a:xfrm flipV="1">
                <a:off x="4737100" y="5257800"/>
                <a:ext cx="228600" cy="1524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79" name="Line 201"/>
              <p:cNvSpPr>
                <a:spLocks noChangeShapeType="1"/>
              </p:cNvSpPr>
              <p:nvPr/>
            </p:nvSpPr>
            <p:spPr bwMode="auto">
              <a:xfrm>
                <a:off x="4279900" y="4953000"/>
                <a:ext cx="152400" cy="3048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80" name="Line 202"/>
              <p:cNvSpPr>
                <a:spLocks noChangeShapeType="1"/>
              </p:cNvSpPr>
              <p:nvPr/>
            </p:nvSpPr>
            <p:spPr bwMode="auto">
              <a:xfrm flipH="1">
                <a:off x="4432300" y="4953000"/>
                <a:ext cx="152400" cy="3048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81" name="Line 203"/>
              <p:cNvSpPr>
                <a:spLocks noChangeShapeType="1"/>
              </p:cNvSpPr>
              <p:nvPr/>
            </p:nvSpPr>
            <p:spPr bwMode="auto">
              <a:xfrm>
                <a:off x="4432300" y="5257800"/>
                <a:ext cx="0" cy="228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82" name="Line 204"/>
              <p:cNvSpPr>
                <a:spLocks noChangeShapeType="1"/>
              </p:cNvSpPr>
              <p:nvPr/>
            </p:nvSpPr>
            <p:spPr bwMode="auto">
              <a:xfrm>
                <a:off x="4432300" y="5562600"/>
                <a:ext cx="6096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83" name="Line 205"/>
              <p:cNvSpPr>
                <a:spLocks noChangeShapeType="1"/>
              </p:cNvSpPr>
              <p:nvPr/>
            </p:nvSpPr>
            <p:spPr bwMode="auto">
              <a:xfrm flipV="1">
                <a:off x="4432300" y="5410200"/>
                <a:ext cx="304800" cy="1524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84" name="Line 206"/>
              <p:cNvSpPr>
                <a:spLocks noChangeShapeType="1"/>
              </p:cNvSpPr>
              <p:nvPr/>
            </p:nvSpPr>
            <p:spPr bwMode="auto">
              <a:xfrm>
                <a:off x="5562600" y="6172200"/>
                <a:ext cx="152400" cy="15240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85" name="Line 207"/>
              <p:cNvSpPr>
                <a:spLocks noChangeShapeType="1"/>
              </p:cNvSpPr>
              <p:nvPr/>
            </p:nvSpPr>
            <p:spPr bwMode="auto">
              <a:xfrm flipV="1">
                <a:off x="6019800" y="4953000"/>
                <a:ext cx="533400" cy="1524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86" name="Line 208"/>
              <p:cNvSpPr>
                <a:spLocks noChangeShapeType="1"/>
              </p:cNvSpPr>
              <p:nvPr/>
            </p:nvSpPr>
            <p:spPr bwMode="auto">
              <a:xfrm>
                <a:off x="4432300" y="5181600"/>
                <a:ext cx="381000" cy="228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87" name="Line 209"/>
              <p:cNvSpPr>
                <a:spLocks noChangeShapeType="1"/>
              </p:cNvSpPr>
              <p:nvPr/>
            </p:nvSpPr>
            <p:spPr bwMode="auto">
              <a:xfrm flipH="1">
                <a:off x="5867400" y="4419600"/>
                <a:ext cx="228600" cy="3810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88" name="Line 250"/>
              <p:cNvSpPr>
                <a:spLocks noChangeShapeType="1"/>
              </p:cNvSpPr>
              <p:nvPr/>
            </p:nvSpPr>
            <p:spPr bwMode="auto">
              <a:xfrm>
                <a:off x="6248400" y="4114800"/>
                <a:ext cx="0" cy="2286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89" name="Line 251"/>
              <p:cNvSpPr>
                <a:spLocks noChangeShapeType="1"/>
              </p:cNvSpPr>
              <p:nvPr/>
            </p:nvSpPr>
            <p:spPr bwMode="auto">
              <a:xfrm flipV="1">
                <a:off x="5715000" y="4800600"/>
                <a:ext cx="152400" cy="762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90" name="Line 252"/>
              <p:cNvSpPr>
                <a:spLocks noChangeShapeType="1"/>
              </p:cNvSpPr>
              <p:nvPr/>
            </p:nvSpPr>
            <p:spPr bwMode="auto">
              <a:xfrm>
                <a:off x="5791200" y="5029200"/>
                <a:ext cx="152400" cy="762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91" name="Line 253"/>
              <p:cNvSpPr>
                <a:spLocks noChangeShapeType="1"/>
              </p:cNvSpPr>
              <p:nvPr/>
            </p:nvSpPr>
            <p:spPr bwMode="auto">
              <a:xfrm>
                <a:off x="5638800" y="4876800"/>
                <a:ext cx="152400" cy="1524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92" name="Line 254"/>
              <p:cNvSpPr>
                <a:spLocks noChangeShapeType="1"/>
              </p:cNvSpPr>
              <p:nvPr/>
            </p:nvSpPr>
            <p:spPr bwMode="auto">
              <a:xfrm flipV="1">
                <a:off x="5791200" y="4876800"/>
                <a:ext cx="76200" cy="1524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93" name="Line 255"/>
              <p:cNvSpPr>
                <a:spLocks noChangeShapeType="1"/>
              </p:cNvSpPr>
              <p:nvPr/>
            </p:nvSpPr>
            <p:spPr bwMode="auto">
              <a:xfrm flipV="1">
                <a:off x="5029200" y="5257800"/>
                <a:ext cx="0" cy="228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94" name="Line 257"/>
              <p:cNvSpPr>
                <a:spLocks noChangeShapeType="1"/>
              </p:cNvSpPr>
              <p:nvPr/>
            </p:nvSpPr>
            <p:spPr bwMode="auto">
              <a:xfrm flipV="1">
                <a:off x="6553200" y="4724400"/>
                <a:ext cx="152400" cy="2286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95" name="Line 258"/>
              <p:cNvSpPr>
                <a:spLocks noChangeShapeType="1"/>
              </p:cNvSpPr>
              <p:nvPr/>
            </p:nvSpPr>
            <p:spPr bwMode="auto">
              <a:xfrm flipH="1">
                <a:off x="5638800" y="5638800"/>
                <a:ext cx="76200" cy="22860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96" name="Line 259"/>
              <p:cNvSpPr>
                <a:spLocks noChangeShapeType="1"/>
              </p:cNvSpPr>
              <p:nvPr/>
            </p:nvSpPr>
            <p:spPr bwMode="auto">
              <a:xfrm>
                <a:off x="5715000" y="5638800"/>
                <a:ext cx="152400" cy="22860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grpSp>
        <p:grpSp>
          <p:nvGrpSpPr>
            <p:cNvPr id="19" name="Group 270"/>
            <p:cNvGrpSpPr>
              <a:grpSpLocks/>
            </p:cNvGrpSpPr>
            <p:nvPr/>
          </p:nvGrpSpPr>
          <p:grpSpPr bwMode="auto">
            <a:xfrm>
              <a:off x="3429000" y="1689100"/>
              <a:ext cx="2895600" cy="2336800"/>
              <a:chOff x="1905000" y="1689100"/>
              <a:chExt cx="2895600" cy="2336800"/>
            </a:xfrm>
          </p:grpSpPr>
          <p:sp>
            <p:nvSpPr>
              <p:cNvPr id="22" name="Oval 3"/>
              <p:cNvSpPr>
                <a:spLocks noChangeArrowheads="1"/>
              </p:cNvSpPr>
              <p:nvPr/>
            </p:nvSpPr>
            <p:spPr bwMode="auto">
              <a:xfrm>
                <a:off x="2603500" y="17526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3" name="Oval 4"/>
              <p:cNvSpPr>
                <a:spLocks noChangeArrowheads="1"/>
              </p:cNvSpPr>
              <p:nvPr/>
            </p:nvSpPr>
            <p:spPr bwMode="auto">
              <a:xfrm>
                <a:off x="2438400" y="19177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4" name="Oval 5"/>
              <p:cNvSpPr>
                <a:spLocks noChangeArrowheads="1"/>
              </p:cNvSpPr>
              <p:nvPr/>
            </p:nvSpPr>
            <p:spPr bwMode="auto">
              <a:xfrm>
                <a:off x="2667000" y="20701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5" name="Line 6"/>
              <p:cNvSpPr>
                <a:spLocks noChangeShapeType="1"/>
              </p:cNvSpPr>
              <p:nvPr/>
            </p:nvSpPr>
            <p:spPr bwMode="auto">
              <a:xfrm flipV="1">
                <a:off x="2438400" y="1752600"/>
                <a:ext cx="2286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6" name="Oval 7"/>
              <p:cNvSpPr>
                <a:spLocks noChangeArrowheads="1"/>
              </p:cNvSpPr>
              <p:nvPr/>
            </p:nvSpPr>
            <p:spPr bwMode="auto">
              <a:xfrm>
                <a:off x="2451100" y="22225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7" name="Oval 8"/>
              <p:cNvSpPr>
                <a:spLocks noChangeArrowheads="1"/>
              </p:cNvSpPr>
              <p:nvPr/>
            </p:nvSpPr>
            <p:spPr bwMode="auto">
              <a:xfrm>
                <a:off x="2133600" y="22860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8" name="Line 9"/>
              <p:cNvSpPr>
                <a:spLocks noChangeShapeType="1"/>
              </p:cNvSpPr>
              <p:nvPr/>
            </p:nvSpPr>
            <p:spPr bwMode="auto">
              <a:xfrm flipH="1">
                <a:off x="2133600" y="1981200"/>
                <a:ext cx="3048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29" name="Line 10"/>
              <p:cNvSpPr>
                <a:spLocks noChangeShapeType="1"/>
              </p:cNvSpPr>
              <p:nvPr/>
            </p:nvSpPr>
            <p:spPr bwMode="auto">
              <a:xfrm>
                <a:off x="2438400" y="1981200"/>
                <a:ext cx="762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30" name="Line 11"/>
              <p:cNvSpPr>
                <a:spLocks noChangeShapeType="1"/>
              </p:cNvSpPr>
              <p:nvPr/>
            </p:nvSpPr>
            <p:spPr bwMode="auto">
              <a:xfrm flipH="1">
                <a:off x="2514600" y="2133600"/>
                <a:ext cx="1524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31" name="Oval 12"/>
              <p:cNvSpPr>
                <a:spLocks noChangeArrowheads="1"/>
              </p:cNvSpPr>
              <p:nvPr/>
            </p:nvSpPr>
            <p:spPr bwMode="auto">
              <a:xfrm>
                <a:off x="2222500" y="25273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2" name="Oval 13"/>
              <p:cNvSpPr>
                <a:spLocks noChangeArrowheads="1"/>
              </p:cNvSpPr>
              <p:nvPr/>
            </p:nvSpPr>
            <p:spPr bwMode="auto">
              <a:xfrm>
                <a:off x="1905000" y="25146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3" name="Oval 14"/>
              <p:cNvSpPr>
                <a:spLocks noChangeArrowheads="1"/>
              </p:cNvSpPr>
              <p:nvPr/>
            </p:nvSpPr>
            <p:spPr bwMode="auto">
              <a:xfrm>
                <a:off x="2590800" y="25273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4" name="Oval 15"/>
              <p:cNvSpPr>
                <a:spLocks noChangeArrowheads="1"/>
              </p:cNvSpPr>
              <p:nvPr/>
            </p:nvSpPr>
            <p:spPr bwMode="auto">
              <a:xfrm>
                <a:off x="2374900" y="28194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5" name="Oval 16"/>
              <p:cNvSpPr>
                <a:spLocks noChangeArrowheads="1"/>
              </p:cNvSpPr>
              <p:nvPr/>
            </p:nvSpPr>
            <p:spPr bwMode="auto">
              <a:xfrm>
                <a:off x="2438400" y="31369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6" name="Oval 17"/>
              <p:cNvSpPr>
                <a:spLocks noChangeArrowheads="1"/>
              </p:cNvSpPr>
              <p:nvPr/>
            </p:nvSpPr>
            <p:spPr bwMode="auto">
              <a:xfrm>
                <a:off x="2755900" y="29718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7" name="Line 18"/>
              <p:cNvSpPr>
                <a:spLocks noChangeShapeType="1"/>
              </p:cNvSpPr>
              <p:nvPr/>
            </p:nvSpPr>
            <p:spPr bwMode="auto">
              <a:xfrm>
                <a:off x="2133600" y="2286000"/>
                <a:ext cx="152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38" name="Line 19"/>
              <p:cNvSpPr>
                <a:spLocks noChangeShapeType="1"/>
              </p:cNvSpPr>
              <p:nvPr/>
            </p:nvSpPr>
            <p:spPr bwMode="auto">
              <a:xfrm flipH="1">
                <a:off x="1905000" y="2286000"/>
                <a:ext cx="2286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39" name="Line 20"/>
              <p:cNvSpPr>
                <a:spLocks noChangeShapeType="1"/>
              </p:cNvSpPr>
              <p:nvPr/>
            </p:nvSpPr>
            <p:spPr bwMode="auto">
              <a:xfrm>
                <a:off x="1905000" y="2514600"/>
                <a:ext cx="3810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40" name="Line 21"/>
              <p:cNvSpPr>
                <a:spLocks noChangeShapeType="1"/>
              </p:cNvSpPr>
              <p:nvPr/>
            </p:nvSpPr>
            <p:spPr bwMode="auto">
              <a:xfrm flipV="1">
                <a:off x="2286000" y="2209800"/>
                <a:ext cx="2286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41" name="Oval 22"/>
              <p:cNvSpPr>
                <a:spLocks noChangeArrowheads="1"/>
              </p:cNvSpPr>
              <p:nvPr/>
            </p:nvSpPr>
            <p:spPr bwMode="auto">
              <a:xfrm>
                <a:off x="2971800" y="28194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2" name="Oval 23"/>
              <p:cNvSpPr>
                <a:spLocks noChangeArrowheads="1"/>
              </p:cNvSpPr>
              <p:nvPr/>
            </p:nvSpPr>
            <p:spPr bwMode="auto">
              <a:xfrm>
                <a:off x="3048000" y="31369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3" name="Oval 24"/>
              <p:cNvSpPr>
                <a:spLocks noChangeArrowheads="1"/>
              </p:cNvSpPr>
              <p:nvPr/>
            </p:nvSpPr>
            <p:spPr bwMode="auto">
              <a:xfrm>
                <a:off x="4051300" y="18288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4" name="Oval 25"/>
              <p:cNvSpPr>
                <a:spLocks noChangeArrowheads="1"/>
              </p:cNvSpPr>
              <p:nvPr/>
            </p:nvSpPr>
            <p:spPr bwMode="auto">
              <a:xfrm>
                <a:off x="3657600" y="25146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5" name="Oval 26"/>
              <p:cNvSpPr>
                <a:spLocks noChangeArrowheads="1"/>
              </p:cNvSpPr>
              <p:nvPr/>
            </p:nvSpPr>
            <p:spPr bwMode="auto">
              <a:xfrm>
                <a:off x="4267200" y="16891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6" name="Oval 27"/>
              <p:cNvSpPr>
                <a:spLocks noChangeArrowheads="1"/>
              </p:cNvSpPr>
              <p:nvPr/>
            </p:nvSpPr>
            <p:spPr bwMode="auto">
              <a:xfrm>
                <a:off x="4267200" y="19812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7" name="Oval 28"/>
              <p:cNvSpPr>
                <a:spLocks noChangeArrowheads="1"/>
              </p:cNvSpPr>
              <p:nvPr/>
            </p:nvSpPr>
            <p:spPr bwMode="auto">
              <a:xfrm>
                <a:off x="4114800" y="20574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8" name="Oval 29"/>
              <p:cNvSpPr>
                <a:spLocks noChangeArrowheads="1"/>
              </p:cNvSpPr>
              <p:nvPr/>
            </p:nvSpPr>
            <p:spPr bwMode="auto">
              <a:xfrm>
                <a:off x="3822700" y="24384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9" name="Oval 30"/>
              <p:cNvSpPr>
                <a:spLocks noChangeArrowheads="1"/>
              </p:cNvSpPr>
              <p:nvPr/>
            </p:nvSpPr>
            <p:spPr bwMode="auto">
              <a:xfrm>
                <a:off x="3810000" y="26670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0" name="Oval 31"/>
              <p:cNvSpPr>
                <a:spLocks noChangeArrowheads="1"/>
              </p:cNvSpPr>
              <p:nvPr/>
            </p:nvSpPr>
            <p:spPr bwMode="auto">
              <a:xfrm>
                <a:off x="3975100" y="27432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1" name="Oval 32"/>
              <p:cNvSpPr>
                <a:spLocks noChangeArrowheads="1"/>
              </p:cNvSpPr>
              <p:nvPr/>
            </p:nvSpPr>
            <p:spPr bwMode="auto">
              <a:xfrm>
                <a:off x="3886200" y="28194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2" name="Line 33"/>
              <p:cNvSpPr>
                <a:spLocks noChangeShapeType="1"/>
              </p:cNvSpPr>
              <p:nvPr/>
            </p:nvSpPr>
            <p:spPr bwMode="auto">
              <a:xfrm flipV="1">
                <a:off x="3048000" y="2514600"/>
                <a:ext cx="6858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53" name="Line 34"/>
              <p:cNvSpPr>
                <a:spLocks noChangeShapeType="1"/>
              </p:cNvSpPr>
              <p:nvPr/>
            </p:nvSpPr>
            <p:spPr bwMode="auto">
              <a:xfrm flipV="1">
                <a:off x="3733800" y="1828800"/>
                <a:ext cx="3810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54" name="Line 35"/>
              <p:cNvSpPr>
                <a:spLocks noChangeShapeType="1"/>
              </p:cNvSpPr>
              <p:nvPr/>
            </p:nvSpPr>
            <p:spPr bwMode="auto">
              <a:xfrm flipV="1">
                <a:off x="4114800" y="1752600"/>
                <a:ext cx="1524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55" name="Line 36"/>
              <p:cNvSpPr>
                <a:spLocks noChangeShapeType="1"/>
              </p:cNvSpPr>
              <p:nvPr/>
            </p:nvSpPr>
            <p:spPr bwMode="auto">
              <a:xfrm>
                <a:off x="4114800" y="1828800"/>
                <a:ext cx="1524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56" name="Line 37"/>
              <p:cNvSpPr>
                <a:spLocks noChangeShapeType="1"/>
              </p:cNvSpPr>
              <p:nvPr/>
            </p:nvSpPr>
            <p:spPr bwMode="auto">
              <a:xfrm>
                <a:off x="4114800" y="18288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57" name="Line 38"/>
              <p:cNvSpPr>
                <a:spLocks noChangeShapeType="1"/>
              </p:cNvSpPr>
              <p:nvPr/>
            </p:nvSpPr>
            <p:spPr bwMode="auto">
              <a:xfrm flipV="1">
                <a:off x="4114800" y="1981200"/>
                <a:ext cx="1524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58" name="Line 39"/>
              <p:cNvSpPr>
                <a:spLocks noChangeShapeType="1"/>
              </p:cNvSpPr>
              <p:nvPr/>
            </p:nvSpPr>
            <p:spPr bwMode="auto">
              <a:xfrm>
                <a:off x="3810000" y="2667000"/>
                <a:ext cx="762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59" name="Oval 40"/>
              <p:cNvSpPr>
                <a:spLocks noChangeArrowheads="1"/>
              </p:cNvSpPr>
              <p:nvPr/>
            </p:nvSpPr>
            <p:spPr bwMode="auto">
              <a:xfrm>
                <a:off x="4508500" y="25273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0" name="Oval 41"/>
              <p:cNvSpPr>
                <a:spLocks noChangeArrowheads="1"/>
              </p:cNvSpPr>
              <p:nvPr/>
            </p:nvSpPr>
            <p:spPr bwMode="auto">
              <a:xfrm>
                <a:off x="4737100" y="26035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1" name="Oval 42"/>
              <p:cNvSpPr>
                <a:spLocks noChangeArrowheads="1"/>
              </p:cNvSpPr>
              <p:nvPr/>
            </p:nvSpPr>
            <p:spPr bwMode="auto">
              <a:xfrm>
                <a:off x="3670300" y="32766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2" name="Oval 43"/>
              <p:cNvSpPr>
                <a:spLocks noChangeArrowheads="1"/>
              </p:cNvSpPr>
              <p:nvPr/>
            </p:nvSpPr>
            <p:spPr bwMode="auto">
              <a:xfrm>
                <a:off x="3581400" y="34290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3" name="Oval 44"/>
              <p:cNvSpPr>
                <a:spLocks noChangeArrowheads="1"/>
              </p:cNvSpPr>
              <p:nvPr/>
            </p:nvSpPr>
            <p:spPr bwMode="auto">
              <a:xfrm>
                <a:off x="3810000" y="35052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4" name="Oval 45"/>
              <p:cNvSpPr>
                <a:spLocks noChangeArrowheads="1"/>
              </p:cNvSpPr>
              <p:nvPr/>
            </p:nvSpPr>
            <p:spPr bwMode="auto">
              <a:xfrm>
                <a:off x="3657600" y="37338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5" name="Oval 46"/>
              <p:cNvSpPr>
                <a:spLocks noChangeArrowheads="1"/>
              </p:cNvSpPr>
              <p:nvPr/>
            </p:nvSpPr>
            <p:spPr bwMode="auto">
              <a:xfrm>
                <a:off x="4660900" y="23622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6" name="Oval 47"/>
              <p:cNvSpPr>
                <a:spLocks noChangeArrowheads="1"/>
              </p:cNvSpPr>
              <p:nvPr/>
            </p:nvSpPr>
            <p:spPr bwMode="auto">
              <a:xfrm>
                <a:off x="3581400" y="38989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7" name="Oval 48"/>
              <p:cNvSpPr>
                <a:spLocks noChangeArrowheads="1"/>
              </p:cNvSpPr>
              <p:nvPr/>
            </p:nvSpPr>
            <p:spPr bwMode="auto">
              <a:xfrm>
                <a:off x="3441700" y="38100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8" name="Oval 49"/>
              <p:cNvSpPr>
                <a:spLocks noChangeArrowheads="1"/>
              </p:cNvSpPr>
              <p:nvPr/>
            </p:nvSpPr>
            <p:spPr bwMode="auto">
              <a:xfrm>
                <a:off x="3365500" y="39624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9" name="Line 50"/>
              <p:cNvSpPr>
                <a:spLocks noChangeShapeType="1"/>
              </p:cNvSpPr>
              <p:nvPr/>
            </p:nvSpPr>
            <p:spPr bwMode="auto">
              <a:xfrm>
                <a:off x="4572000" y="2590800"/>
                <a:ext cx="2286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70" name="Line 51"/>
              <p:cNvSpPr>
                <a:spLocks noChangeShapeType="1"/>
              </p:cNvSpPr>
              <p:nvPr/>
            </p:nvSpPr>
            <p:spPr bwMode="auto">
              <a:xfrm>
                <a:off x="4724400" y="2362200"/>
                <a:ext cx="762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71" name="Line 52"/>
              <p:cNvSpPr>
                <a:spLocks noChangeShapeType="1"/>
              </p:cNvSpPr>
              <p:nvPr/>
            </p:nvSpPr>
            <p:spPr bwMode="auto">
              <a:xfrm>
                <a:off x="4267200" y="1981200"/>
                <a:ext cx="4572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72" name="Line 53"/>
              <p:cNvSpPr>
                <a:spLocks noChangeShapeType="1"/>
              </p:cNvSpPr>
              <p:nvPr/>
            </p:nvSpPr>
            <p:spPr bwMode="auto">
              <a:xfrm>
                <a:off x="4114800" y="2057400"/>
                <a:ext cx="6096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73" name="Line 54"/>
              <p:cNvSpPr>
                <a:spLocks noChangeShapeType="1"/>
              </p:cNvSpPr>
              <p:nvPr/>
            </p:nvSpPr>
            <p:spPr bwMode="auto">
              <a:xfrm flipV="1">
                <a:off x="3048000" y="2667000"/>
                <a:ext cx="7620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74" name="Line 55"/>
              <p:cNvSpPr>
                <a:spLocks noChangeShapeType="1"/>
              </p:cNvSpPr>
              <p:nvPr/>
            </p:nvSpPr>
            <p:spPr bwMode="auto">
              <a:xfrm>
                <a:off x="3048000" y="3200400"/>
                <a:ext cx="5334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75" name="Line 56"/>
              <p:cNvSpPr>
                <a:spLocks noChangeShapeType="1"/>
              </p:cNvSpPr>
              <p:nvPr/>
            </p:nvSpPr>
            <p:spPr bwMode="auto">
              <a:xfrm flipH="1">
                <a:off x="3505200" y="3429000"/>
                <a:ext cx="762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76" name="Line 57"/>
              <p:cNvSpPr>
                <a:spLocks noChangeShapeType="1"/>
              </p:cNvSpPr>
              <p:nvPr/>
            </p:nvSpPr>
            <p:spPr bwMode="auto">
              <a:xfrm>
                <a:off x="3581400" y="3429000"/>
                <a:ext cx="762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77" name="Line 58"/>
              <p:cNvSpPr>
                <a:spLocks noChangeShapeType="1"/>
              </p:cNvSpPr>
              <p:nvPr/>
            </p:nvSpPr>
            <p:spPr bwMode="auto">
              <a:xfrm flipH="1">
                <a:off x="3657600" y="3505200"/>
                <a:ext cx="152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78" name="Line 59"/>
              <p:cNvSpPr>
                <a:spLocks noChangeShapeType="1"/>
              </p:cNvSpPr>
              <p:nvPr/>
            </p:nvSpPr>
            <p:spPr bwMode="auto">
              <a:xfrm>
                <a:off x="3505200" y="3810000"/>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79" name="Line 60"/>
              <p:cNvSpPr>
                <a:spLocks noChangeShapeType="1"/>
              </p:cNvSpPr>
              <p:nvPr/>
            </p:nvSpPr>
            <p:spPr bwMode="auto">
              <a:xfrm flipH="1">
                <a:off x="3429000" y="3810000"/>
                <a:ext cx="762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80" name="Line 61"/>
              <p:cNvSpPr>
                <a:spLocks noChangeShapeType="1"/>
              </p:cNvSpPr>
              <p:nvPr/>
            </p:nvSpPr>
            <p:spPr bwMode="auto">
              <a:xfrm>
                <a:off x="2514600" y="2209800"/>
                <a:ext cx="762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81" name="Line 62"/>
              <p:cNvSpPr>
                <a:spLocks noChangeShapeType="1"/>
              </p:cNvSpPr>
              <p:nvPr/>
            </p:nvSpPr>
            <p:spPr bwMode="auto">
              <a:xfrm>
                <a:off x="2667000" y="2590800"/>
                <a:ext cx="3048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82" name="Line 63"/>
              <p:cNvSpPr>
                <a:spLocks noChangeShapeType="1"/>
              </p:cNvSpPr>
              <p:nvPr/>
            </p:nvSpPr>
            <p:spPr bwMode="auto">
              <a:xfrm>
                <a:off x="2590800" y="2590800"/>
                <a:ext cx="1524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83" name="Line 64"/>
              <p:cNvSpPr>
                <a:spLocks noChangeShapeType="1"/>
              </p:cNvSpPr>
              <p:nvPr/>
            </p:nvSpPr>
            <p:spPr bwMode="auto">
              <a:xfrm>
                <a:off x="2743200" y="2971800"/>
                <a:ext cx="3048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84" name="Line 65"/>
              <p:cNvSpPr>
                <a:spLocks noChangeShapeType="1"/>
              </p:cNvSpPr>
              <p:nvPr/>
            </p:nvSpPr>
            <p:spPr bwMode="auto">
              <a:xfrm flipV="1">
                <a:off x="2743200" y="2895600"/>
                <a:ext cx="2286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85" name="Line 66"/>
              <p:cNvSpPr>
                <a:spLocks noChangeShapeType="1"/>
              </p:cNvSpPr>
              <p:nvPr/>
            </p:nvSpPr>
            <p:spPr bwMode="auto">
              <a:xfrm>
                <a:off x="2286000" y="2590800"/>
                <a:ext cx="152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86" name="Line 67"/>
              <p:cNvSpPr>
                <a:spLocks noChangeShapeType="1"/>
              </p:cNvSpPr>
              <p:nvPr/>
            </p:nvSpPr>
            <p:spPr bwMode="auto">
              <a:xfrm flipH="1">
                <a:off x="2438400" y="2590800"/>
                <a:ext cx="152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87" name="Line 68"/>
              <p:cNvSpPr>
                <a:spLocks noChangeShapeType="1"/>
              </p:cNvSpPr>
              <p:nvPr/>
            </p:nvSpPr>
            <p:spPr bwMode="auto">
              <a:xfrm>
                <a:off x="2438400" y="28956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88" name="Line 69"/>
              <p:cNvSpPr>
                <a:spLocks noChangeShapeType="1"/>
              </p:cNvSpPr>
              <p:nvPr/>
            </p:nvSpPr>
            <p:spPr bwMode="auto">
              <a:xfrm>
                <a:off x="2438400" y="3200400"/>
                <a:ext cx="609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89" name="Line 70"/>
              <p:cNvSpPr>
                <a:spLocks noChangeShapeType="1"/>
              </p:cNvSpPr>
              <p:nvPr/>
            </p:nvSpPr>
            <p:spPr bwMode="auto">
              <a:xfrm flipV="1">
                <a:off x="2438400" y="3048000"/>
                <a:ext cx="3048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90" name="Line 71"/>
              <p:cNvSpPr>
                <a:spLocks noChangeShapeType="1"/>
              </p:cNvSpPr>
              <p:nvPr/>
            </p:nvSpPr>
            <p:spPr bwMode="auto">
              <a:xfrm flipV="1">
                <a:off x="4038600" y="2590800"/>
                <a:ext cx="5334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91" name="Line 72"/>
              <p:cNvSpPr>
                <a:spLocks noChangeShapeType="1"/>
              </p:cNvSpPr>
              <p:nvPr/>
            </p:nvSpPr>
            <p:spPr bwMode="auto">
              <a:xfrm>
                <a:off x="2438400" y="2819400"/>
                <a:ext cx="3810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92" name="Line 73"/>
              <p:cNvSpPr>
                <a:spLocks noChangeShapeType="1"/>
              </p:cNvSpPr>
              <p:nvPr/>
            </p:nvSpPr>
            <p:spPr bwMode="auto">
              <a:xfrm flipH="1">
                <a:off x="3886200" y="2057400"/>
                <a:ext cx="2286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93" name="Line 223"/>
              <p:cNvSpPr>
                <a:spLocks noChangeShapeType="1"/>
              </p:cNvSpPr>
              <p:nvPr/>
            </p:nvSpPr>
            <p:spPr bwMode="auto">
              <a:xfrm>
                <a:off x="2667000" y="17526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94" name="Line 225"/>
              <p:cNvSpPr>
                <a:spLocks noChangeShapeType="1"/>
              </p:cNvSpPr>
              <p:nvPr/>
            </p:nvSpPr>
            <p:spPr bwMode="auto">
              <a:xfrm>
                <a:off x="2514600" y="1981200"/>
                <a:ext cx="1524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95" name="Line 226"/>
              <p:cNvSpPr>
                <a:spLocks noChangeShapeType="1"/>
              </p:cNvSpPr>
              <p:nvPr/>
            </p:nvSpPr>
            <p:spPr bwMode="auto">
              <a:xfrm flipH="1">
                <a:off x="2590800" y="2133600"/>
                <a:ext cx="762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96" name="Line 227"/>
              <p:cNvSpPr>
                <a:spLocks noChangeShapeType="1"/>
              </p:cNvSpPr>
              <p:nvPr/>
            </p:nvSpPr>
            <p:spPr bwMode="auto">
              <a:xfrm>
                <a:off x="2667000" y="2057400"/>
                <a:ext cx="3048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97" name="Line 228"/>
              <p:cNvSpPr>
                <a:spLocks noChangeShapeType="1"/>
              </p:cNvSpPr>
              <p:nvPr/>
            </p:nvSpPr>
            <p:spPr bwMode="auto">
              <a:xfrm>
                <a:off x="2971800" y="2819400"/>
                <a:ext cx="762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98" name="Line 229"/>
              <p:cNvSpPr>
                <a:spLocks noChangeShapeType="1"/>
              </p:cNvSpPr>
              <p:nvPr/>
            </p:nvSpPr>
            <p:spPr bwMode="auto">
              <a:xfrm>
                <a:off x="3657600" y="2514600"/>
                <a:ext cx="1524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99" name="Line 230"/>
              <p:cNvSpPr>
                <a:spLocks noChangeShapeType="1"/>
              </p:cNvSpPr>
              <p:nvPr/>
            </p:nvSpPr>
            <p:spPr bwMode="auto">
              <a:xfrm flipH="1">
                <a:off x="3810000" y="2438400"/>
                <a:ext cx="762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00" name="Line 231"/>
              <p:cNvSpPr>
                <a:spLocks noChangeShapeType="1"/>
              </p:cNvSpPr>
              <p:nvPr/>
            </p:nvSpPr>
            <p:spPr bwMode="auto">
              <a:xfrm>
                <a:off x="3810000" y="2667000"/>
                <a:ext cx="1524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01" name="Line 232"/>
              <p:cNvSpPr>
                <a:spLocks noChangeShapeType="1"/>
              </p:cNvSpPr>
              <p:nvPr/>
            </p:nvSpPr>
            <p:spPr bwMode="auto">
              <a:xfrm>
                <a:off x="3886200" y="2438400"/>
                <a:ext cx="762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02" name="Line 233"/>
              <p:cNvSpPr>
                <a:spLocks noChangeShapeType="1"/>
              </p:cNvSpPr>
              <p:nvPr/>
            </p:nvSpPr>
            <p:spPr bwMode="auto">
              <a:xfrm flipV="1">
                <a:off x="3886200" y="2743200"/>
                <a:ext cx="1524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03" name="Line 234"/>
              <p:cNvSpPr>
                <a:spLocks noChangeShapeType="1"/>
              </p:cNvSpPr>
              <p:nvPr/>
            </p:nvSpPr>
            <p:spPr bwMode="auto">
              <a:xfrm flipH="1">
                <a:off x="3733800" y="2819400"/>
                <a:ext cx="1524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04" name="Line 235"/>
              <p:cNvSpPr>
                <a:spLocks noChangeShapeType="1"/>
              </p:cNvSpPr>
              <p:nvPr/>
            </p:nvSpPr>
            <p:spPr bwMode="auto">
              <a:xfrm flipH="1">
                <a:off x="3581400" y="3276600"/>
                <a:ext cx="1524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05" name="Line 236"/>
              <p:cNvSpPr>
                <a:spLocks noChangeShapeType="1"/>
              </p:cNvSpPr>
              <p:nvPr/>
            </p:nvSpPr>
            <p:spPr bwMode="auto">
              <a:xfrm>
                <a:off x="3733800" y="3276600"/>
                <a:ext cx="762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06" name="Line 237"/>
              <p:cNvSpPr>
                <a:spLocks noChangeShapeType="1"/>
              </p:cNvSpPr>
              <p:nvPr/>
            </p:nvSpPr>
            <p:spPr bwMode="auto">
              <a:xfrm flipH="1">
                <a:off x="3581400" y="3810000"/>
                <a:ext cx="762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07" name="Line 238"/>
              <p:cNvSpPr>
                <a:spLocks noChangeShapeType="1"/>
              </p:cNvSpPr>
              <p:nvPr/>
            </p:nvSpPr>
            <p:spPr bwMode="auto">
              <a:xfrm>
                <a:off x="3505200" y="3810000"/>
                <a:ext cx="762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08" name="Line 260"/>
              <p:cNvSpPr>
                <a:spLocks noChangeShapeType="1"/>
              </p:cNvSpPr>
              <p:nvPr/>
            </p:nvSpPr>
            <p:spPr bwMode="auto">
              <a:xfrm flipH="1">
                <a:off x="3733800" y="2438400"/>
                <a:ext cx="1524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09" name="Line 261"/>
              <p:cNvSpPr>
                <a:spLocks noChangeShapeType="1"/>
              </p:cNvSpPr>
              <p:nvPr/>
            </p:nvSpPr>
            <p:spPr bwMode="auto">
              <a:xfrm flipH="1">
                <a:off x="4572000" y="2362200"/>
                <a:ext cx="1524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10" name="Line 262"/>
              <p:cNvSpPr>
                <a:spLocks noChangeShapeType="1"/>
              </p:cNvSpPr>
              <p:nvPr/>
            </p:nvSpPr>
            <p:spPr bwMode="auto">
              <a:xfrm>
                <a:off x="3581400" y="3429000"/>
                <a:ext cx="2286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11" name="Line 263"/>
              <p:cNvSpPr>
                <a:spLocks noChangeShapeType="1"/>
              </p:cNvSpPr>
              <p:nvPr/>
            </p:nvSpPr>
            <p:spPr bwMode="auto">
              <a:xfrm>
                <a:off x="3429000" y="3962400"/>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sp>
            <p:nvSpPr>
              <p:cNvPr id="112" name="Line 264"/>
              <p:cNvSpPr>
                <a:spLocks noChangeShapeType="1"/>
              </p:cNvSpPr>
              <p:nvPr/>
            </p:nvSpPr>
            <p:spPr bwMode="auto">
              <a:xfrm flipV="1">
                <a:off x="4267200" y="17526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800">
                  <a:solidFill>
                    <a:srgbClr val="000000"/>
                  </a:solidFill>
                </a:endParaRPr>
              </a:p>
            </p:txBody>
          </p:sp>
        </p:grpSp>
        <p:sp>
          <p:nvSpPr>
            <p:cNvPr id="20" name="Text Box 265"/>
            <p:cNvSpPr txBox="1">
              <a:spLocks noChangeArrowheads="1"/>
            </p:cNvSpPr>
            <p:nvPr/>
          </p:nvSpPr>
          <p:spPr bwMode="auto">
            <a:xfrm>
              <a:off x="1676400" y="3733801"/>
              <a:ext cx="2743200" cy="132343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1714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2000" b="1" dirty="0">
                  <a:solidFill>
                    <a:srgbClr val="000000"/>
                  </a:solidFill>
                  <a:latin typeface="Calibri" panose="020F0502020204030204" pitchFamily="34" charset="0"/>
                  <a:ea typeface="SimSun" panose="02010600030101010101" pitchFamily="2" charset="-122"/>
                </a:rPr>
                <a:t>K-NN </a:t>
              </a:r>
              <a:r>
                <a:rPr lang="en-US" altLang="zh-CN" sz="2000" b="1" dirty="0" smtClean="0">
                  <a:solidFill>
                    <a:srgbClr val="000000"/>
                  </a:solidFill>
                  <a:latin typeface="Calibri" panose="020F0502020204030204" pitchFamily="34" charset="0"/>
                  <a:ea typeface="SimSun" panose="02010600030101010101" pitchFamily="2" charset="-122"/>
                </a:rPr>
                <a:t>Graph:  </a:t>
              </a:r>
              <a:r>
                <a:rPr lang="en-US" altLang="zh-CN" sz="2000" dirty="0" smtClean="0">
                  <a:solidFill>
                    <a:srgbClr val="000000"/>
                  </a:solidFill>
                  <a:latin typeface="Calibri" panose="020F0502020204030204" pitchFamily="34" charset="0"/>
                  <a:ea typeface="SimSun" panose="02010600030101010101" pitchFamily="2" charset="-122"/>
                </a:rPr>
                <a:t>Points</a:t>
              </a:r>
              <a:r>
                <a:rPr lang="en-US" altLang="zh-CN" sz="2000" b="1" dirty="0" smtClean="0">
                  <a:solidFill>
                    <a:srgbClr val="000000"/>
                  </a:solidFill>
                  <a:latin typeface="Calibri" panose="020F0502020204030204" pitchFamily="34" charset="0"/>
                  <a:ea typeface="SimSun" panose="02010600030101010101" pitchFamily="2" charset="-122"/>
                </a:rPr>
                <a:t> </a:t>
              </a:r>
              <a:r>
                <a:rPr lang="en-US" altLang="zh-CN" sz="2000" dirty="0" smtClean="0">
                  <a:solidFill>
                    <a:srgbClr val="000000"/>
                  </a:solidFill>
                  <a:latin typeface="Calibri" panose="020F0502020204030204" pitchFamily="34" charset="0"/>
                  <a:ea typeface="SimSun" panose="02010600030101010101" pitchFamily="2" charset="-122"/>
                </a:rPr>
                <a:t>p </a:t>
              </a:r>
              <a:r>
                <a:rPr lang="en-US" altLang="zh-CN" sz="2000" dirty="0">
                  <a:solidFill>
                    <a:srgbClr val="000000"/>
                  </a:solidFill>
                  <a:latin typeface="Calibri" panose="020F0502020204030204" pitchFamily="34" charset="0"/>
                  <a:ea typeface="SimSun" panose="02010600030101010101" pitchFamily="2" charset="-122"/>
                </a:rPr>
                <a:t>and q are connected if q is among the </a:t>
              </a:r>
              <a:r>
                <a:rPr lang="en-US" altLang="zh-CN" sz="2000" dirty="0" smtClean="0">
                  <a:solidFill>
                    <a:srgbClr val="000000"/>
                  </a:solidFill>
                  <a:latin typeface="Calibri" panose="020F0502020204030204" pitchFamily="34" charset="0"/>
                  <a:ea typeface="SimSun" panose="02010600030101010101" pitchFamily="2" charset="-122"/>
                </a:rPr>
                <a:t>top-k </a:t>
              </a:r>
              <a:r>
                <a:rPr lang="en-US" altLang="zh-CN" sz="2000" dirty="0">
                  <a:solidFill>
                    <a:srgbClr val="000000"/>
                  </a:solidFill>
                  <a:latin typeface="Calibri" panose="020F0502020204030204" pitchFamily="34" charset="0"/>
                  <a:ea typeface="SimSun" panose="02010600030101010101" pitchFamily="2" charset="-122"/>
                </a:rPr>
                <a:t>closest neighbors of p</a:t>
              </a:r>
            </a:p>
          </p:txBody>
        </p:sp>
        <p:sp>
          <p:nvSpPr>
            <p:cNvPr id="21" name="Text Box 266"/>
            <p:cNvSpPr txBox="1">
              <a:spLocks noChangeArrowheads="1"/>
            </p:cNvSpPr>
            <p:nvPr/>
          </p:nvSpPr>
          <p:spPr bwMode="auto">
            <a:xfrm>
              <a:off x="8229600" y="4884459"/>
              <a:ext cx="3276600" cy="209288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2000" b="1" dirty="0">
                  <a:solidFill>
                    <a:srgbClr val="000000"/>
                  </a:solidFill>
                  <a:latin typeface="Calibri" panose="020F0502020204030204" pitchFamily="34" charset="0"/>
                  <a:ea typeface="SimSun" panose="02010600030101010101" pitchFamily="2" charset="-122"/>
                </a:rPr>
                <a:t>Relative interconnectivity:  </a:t>
              </a:r>
              <a:r>
                <a:rPr lang="en-US" altLang="zh-CN" sz="2000" dirty="0">
                  <a:solidFill>
                    <a:srgbClr val="000000"/>
                  </a:solidFill>
                  <a:latin typeface="Calibri" panose="020F0502020204030204" pitchFamily="34" charset="0"/>
                  <a:ea typeface="SimSun" panose="02010600030101010101" pitchFamily="2" charset="-122"/>
                </a:rPr>
                <a:t>connectivity of c</a:t>
              </a:r>
              <a:r>
                <a:rPr lang="en-US" altLang="zh-CN" sz="2000" baseline="-25000" dirty="0">
                  <a:solidFill>
                    <a:srgbClr val="000000"/>
                  </a:solidFill>
                  <a:latin typeface="Calibri" panose="020F0502020204030204" pitchFamily="34" charset="0"/>
                  <a:ea typeface="SimSun" panose="02010600030101010101" pitchFamily="2" charset="-122"/>
                </a:rPr>
                <a:t>1</a:t>
              </a:r>
              <a:r>
                <a:rPr lang="en-US" altLang="zh-CN" sz="2000" dirty="0">
                  <a:solidFill>
                    <a:srgbClr val="000000"/>
                  </a:solidFill>
                  <a:latin typeface="Calibri" panose="020F0502020204030204" pitchFamily="34" charset="0"/>
                  <a:ea typeface="SimSun" panose="02010600030101010101" pitchFamily="2" charset="-122"/>
                </a:rPr>
                <a:t> and c</a:t>
              </a:r>
              <a:r>
                <a:rPr lang="en-US" altLang="zh-CN" sz="2000" baseline="-25000" dirty="0">
                  <a:solidFill>
                    <a:srgbClr val="000000"/>
                  </a:solidFill>
                  <a:latin typeface="Calibri" panose="020F0502020204030204" pitchFamily="34" charset="0"/>
                  <a:ea typeface="SimSun" panose="02010600030101010101" pitchFamily="2" charset="-122"/>
                </a:rPr>
                <a:t>2</a:t>
              </a:r>
              <a:r>
                <a:rPr lang="en-US" altLang="zh-CN" sz="2000" dirty="0">
                  <a:solidFill>
                    <a:srgbClr val="000000"/>
                  </a:solidFill>
                  <a:latin typeface="Calibri" panose="020F0502020204030204" pitchFamily="34" charset="0"/>
                  <a:ea typeface="SimSun" panose="02010600030101010101" pitchFamily="2" charset="-122"/>
                </a:rPr>
                <a:t> over internal connectivity</a:t>
              </a:r>
            </a:p>
            <a:p>
              <a:pPr defTabSz="914400" fontAlgn="base">
                <a:spcBef>
                  <a:spcPct val="50000"/>
                </a:spcBef>
                <a:spcAft>
                  <a:spcPct val="0"/>
                </a:spcAft>
                <a:buClrTx/>
                <a:buSzTx/>
                <a:buNone/>
              </a:pPr>
              <a:r>
                <a:rPr lang="en-US" altLang="zh-CN" sz="2000" b="1" dirty="0">
                  <a:solidFill>
                    <a:srgbClr val="000000"/>
                  </a:solidFill>
                  <a:latin typeface="Calibri" panose="020F0502020204030204" pitchFamily="34" charset="0"/>
                  <a:ea typeface="SimSun" panose="02010600030101010101" pitchFamily="2" charset="-122"/>
                </a:rPr>
                <a:t>Relative closeness: </a:t>
              </a:r>
              <a:r>
                <a:rPr lang="en-US" altLang="zh-CN" sz="2000" dirty="0">
                  <a:solidFill>
                    <a:srgbClr val="000000"/>
                  </a:solidFill>
                  <a:latin typeface="Calibri" panose="020F0502020204030204" pitchFamily="34" charset="0"/>
                  <a:ea typeface="SimSun" panose="02010600030101010101" pitchFamily="2" charset="-122"/>
                </a:rPr>
                <a:t>closeness of c</a:t>
              </a:r>
              <a:r>
                <a:rPr lang="en-US" altLang="zh-CN" sz="2000" baseline="-25000" dirty="0">
                  <a:solidFill>
                    <a:srgbClr val="000000"/>
                  </a:solidFill>
                  <a:latin typeface="Calibri" panose="020F0502020204030204" pitchFamily="34" charset="0"/>
                  <a:ea typeface="SimSun" panose="02010600030101010101" pitchFamily="2" charset="-122"/>
                </a:rPr>
                <a:t>1</a:t>
              </a:r>
              <a:r>
                <a:rPr lang="en-US" altLang="zh-CN" sz="2000" dirty="0">
                  <a:solidFill>
                    <a:srgbClr val="000000"/>
                  </a:solidFill>
                  <a:latin typeface="Calibri" panose="020F0502020204030204" pitchFamily="34" charset="0"/>
                  <a:ea typeface="SimSun" panose="02010600030101010101" pitchFamily="2" charset="-122"/>
                </a:rPr>
                <a:t> and c</a:t>
              </a:r>
              <a:r>
                <a:rPr lang="en-US" altLang="zh-CN" sz="2000" baseline="-25000" dirty="0">
                  <a:solidFill>
                    <a:srgbClr val="000000"/>
                  </a:solidFill>
                  <a:latin typeface="Calibri" panose="020F0502020204030204" pitchFamily="34" charset="0"/>
                  <a:ea typeface="SimSun" panose="02010600030101010101" pitchFamily="2" charset="-122"/>
                </a:rPr>
                <a:t>2</a:t>
              </a:r>
              <a:r>
                <a:rPr lang="en-US" altLang="zh-CN" sz="2000" dirty="0">
                  <a:solidFill>
                    <a:srgbClr val="000000"/>
                  </a:solidFill>
                  <a:latin typeface="Calibri" panose="020F0502020204030204" pitchFamily="34" charset="0"/>
                  <a:ea typeface="SimSun" panose="02010600030101010101" pitchFamily="2" charset="-122"/>
                </a:rPr>
                <a:t> over internal closeness</a:t>
              </a:r>
            </a:p>
          </p:txBody>
        </p:sp>
      </p:grpSp>
    </p:spTree>
    <p:extLst>
      <p:ext uri="{BB962C8B-B14F-4D97-AF65-F5344CB8AC3E}">
        <p14:creationId xmlns:p14="http://schemas.microsoft.com/office/powerpoint/2010/main" val="2354860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0" y="381001"/>
            <a:ext cx="12192000" cy="554039"/>
          </a:xfrm>
        </p:spPr>
        <p:txBody>
          <a:bodyPr>
            <a:noAutofit/>
          </a:bodyPr>
          <a:lstStyle/>
          <a:p>
            <a:r>
              <a:rPr lang="en-US" altLang="zh-CN" dirty="0"/>
              <a:t>KNN Graphs </a:t>
            </a:r>
            <a:r>
              <a:rPr lang="en-US" altLang="zh-CN" dirty="0" smtClean="0"/>
              <a:t>and </a:t>
            </a:r>
            <a:r>
              <a:rPr lang="en-US" altLang="zh-CN" dirty="0"/>
              <a:t>Interconnectivity</a:t>
            </a:r>
            <a:endParaRPr lang="en-US" altLang="en-US" sz="3600" dirty="0" smtClean="0"/>
          </a:p>
        </p:txBody>
      </p:sp>
      <p:sp>
        <p:nvSpPr>
          <p:cNvPr id="25604" name="Rectangle 3"/>
          <p:cNvSpPr>
            <a:spLocks noGrp="1" noChangeArrowheads="1"/>
          </p:cNvSpPr>
          <p:nvPr>
            <p:ph type="body" idx="1"/>
          </p:nvPr>
        </p:nvSpPr>
        <p:spPr>
          <a:xfrm>
            <a:off x="406400" y="1239985"/>
            <a:ext cx="11281624" cy="5133108"/>
          </a:xfrm>
        </p:spPr>
        <p:txBody>
          <a:bodyPr/>
          <a:lstStyle/>
          <a:p>
            <a:pPr>
              <a:spcAft>
                <a:spcPts val="600"/>
              </a:spcAft>
            </a:pPr>
            <a:r>
              <a:rPr lang="en-US" altLang="zh-CN" sz="2400" dirty="0" smtClean="0">
                <a:ea typeface="SimSun" panose="02010600030101010101" pitchFamily="2" charset="-122"/>
              </a:rPr>
              <a:t>K-nearest neighbor (KNN) graphs </a:t>
            </a:r>
            <a:r>
              <a:rPr lang="en-US" altLang="zh-CN" sz="2400" dirty="0">
                <a:ea typeface="SimSun" panose="02010600030101010101" pitchFamily="2" charset="-122"/>
              </a:rPr>
              <a:t>from an original data in 2D:</a:t>
            </a:r>
          </a:p>
          <a:p>
            <a:pPr>
              <a:spcAft>
                <a:spcPts val="600"/>
              </a:spcAft>
            </a:pPr>
            <a:endParaRPr lang="en-US" altLang="zh-CN" sz="2400" i="1" dirty="0">
              <a:ea typeface="SimSun" panose="02010600030101010101" pitchFamily="2" charset="-122"/>
            </a:endParaRPr>
          </a:p>
          <a:p>
            <a:pPr>
              <a:spcAft>
                <a:spcPts val="600"/>
              </a:spcAft>
            </a:pPr>
            <a:endParaRPr lang="en-US" altLang="zh-CN" sz="2400" i="1" dirty="0" smtClean="0">
              <a:ea typeface="SimSun" panose="02010600030101010101" pitchFamily="2" charset="-122"/>
            </a:endParaRPr>
          </a:p>
          <a:p>
            <a:pPr>
              <a:spcAft>
                <a:spcPts val="600"/>
              </a:spcAft>
            </a:pPr>
            <a:endParaRPr lang="en-US" altLang="zh-CN" sz="2400" i="1" dirty="0">
              <a:ea typeface="SimSun" panose="02010600030101010101" pitchFamily="2" charset="-122"/>
            </a:endParaRPr>
          </a:p>
          <a:p>
            <a:pPr marL="0" indent="0">
              <a:spcAft>
                <a:spcPts val="600"/>
              </a:spcAft>
              <a:buNone/>
            </a:pPr>
            <a:endParaRPr lang="en-US" altLang="zh-CN" sz="2400" i="1" dirty="0">
              <a:ea typeface="SimSun" panose="02010600030101010101" pitchFamily="2" charset="-122"/>
            </a:endParaRPr>
          </a:p>
          <a:p>
            <a:pPr>
              <a:spcAft>
                <a:spcPts val="600"/>
              </a:spcAft>
            </a:pPr>
            <a:r>
              <a:rPr lang="en-US" altLang="zh-CN" sz="2400" i="1" dirty="0">
                <a:ea typeface="SimSun" panose="02010600030101010101" pitchFamily="2" charset="-122"/>
              </a:rPr>
              <a:t>EC</a:t>
            </a:r>
            <a:r>
              <a:rPr lang="en-US" altLang="zh-CN" sz="2400" i="1" baseline="-25000" dirty="0">
                <a:ea typeface="SimSun" panose="02010600030101010101" pitchFamily="2" charset="-122"/>
              </a:rPr>
              <a:t>{Ci ,</a:t>
            </a:r>
            <a:r>
              <a:rPr lang="en-US" altLang="zh-CN" sz="2400" i="1" baseline="-25000" dirty="0" err="1">
                <a:ea typeface="SimSun" panose="02010600030101010101" pitchFamily="2" charset="-122"/>
              </a:rPr>
              <a:t>Cj</a:t>
            </a:r>
            <a:r>
              <a:rPr lang="en-US" altLang="zh-CN" sz="2400" i="1" baseline="-25000" dirty="0">
                <a:ea typeface="SimSun" panose="02010600030101010101" pitchFamily="2" charset="-122"/>
              </a:rPr>
              <a:t> } :</a:t>
            </a:r>
            <a:r>
              <a:rPr lang="en-US" altLang="zh-CN" sz="2400" dirty="0">
                <a:ea typeface="SimSun" panose="02010600030101010101" pitchFamily="2" charset="-122"/>
              </a:rPr>
              <a:t>The absolute </a:t>
            </a:r>
            <a:r>
              <a:rPr lang="en-US" altLang="zh-CN" sz="2400" dirty="0" smtClean="0">
                <a:ea typeface="SimSun" panose="02010600030101010101" pitchFamily="2" charset="-122"/>
              </a:rPr>
              <a:t>interconnectivity </a:t>
            </a:r>
            <a:r>
              <a:rPr lang="en-US" altLang="zh-CN" sz="2400" dirty="0">
                <a:ea typeface="SimSun" panose="02010600030101010101" pitchFamily="2" charset="-122"/>
              </a:rPr>
              <a:t>between </a:t>
            </a:r>
            <a:r>
              <a:rPr lang="en-US" altLang="zh-CN" sz="2400" i="1" dirty="0">
                <a:ea typeface="SimSun" panose="02010600030101010101" pitchFamily="2" charset="-122"/>
              </a:rPr>
              <a:t>C</a:t>
            </a:r>
            <a:r>
              <a:rPr lang="en-US" altLang="zh-CN" sz="2400" i="1" baseline="-25000" dirty="0">
                <a:ea typeface="SimSun" panose="02010600030101010101" pitchFamily="2" charset="-122"/>
              </a:rPr>
              <a:t>i</a:t>
            </a:r>
            <a:r>
              <a:rPr lang="en-US" altLang="zh-CN" sz="2400" i="1" dirty="0">
                <a:ea typeface="SimSun" panose="02010600030101010101" pitchFamily="2" charset="-122"/>
              </a:rPr>
              <a:t> and </a:t>
            </a:r>
            <a:r>
              <a:rPr lang="en-US" altLang="zh-CN" sz="2400" i="1" dirty="0" err="1">
                <a:ea typeface="SimSun" panose="02010600030101010101" pitchFamily="2" charset="-122"/>
              </a:rPr>
              <a:t>C</a:t>
            </a:r>
            <a:r>
              <a:rPr lang="en-US" altLang="zh-CN" sz="2400" i="1" baseline="-25000" dirty="0" err="1">
                <a:ea typeface="SimSun" panose="02010600030101010101" pitchFamily="2" charset="-122"/>
              </a:rPr>
              <a:t>j</a:t>
            </a:r>
            <a:r>
              <a:rPr lang="en-US" altLang="zh-CN" sz="2400" i="1" dirty="0">
                <a:ea typeface="SimSun" panose="02010600030101010101" pitchFamily="2" charset="-122"/>
              </a:rPr>
              <a:t>: </a:t>
            </a:r>
            <a:endParaRPr lang="en-US" altLang="zh-CN" sz="2400" i="1" dirty="0" smtClean="0">
              <a:ea typeface="SimSun" panose="02010600030101010101" pitchFamily="2" charset="-122"/>
            </a:endParaRPr>
          </a:p>
          <a:p>
            <a:pPr lvl="1">
              <a:spcAft>
                <a:spcPts val="600"/>
              </a:spcAft>
            </a:pPr>
            <a:r>
              <a:rPr lang="en-US" altLang="zh-CN" sz="2400" i="1" dirty="0" smtClean="0">
                <a:ea typeface="SimSun" panose="02010600030101010101" pitchFamily="2" charset="-122"/>
              </a:rPr>
              <a:t>The </a:t>
            </a:r>
            <a:r>
              <a:rPr lang="en-US" altLang="zh-CN" sz="2400" i="1" dirty="0">
                <a:ea typeface="SimSun" panose="02010600030101010101" pitchFamily="2" charset="-122"/>
              </a:rPr>
              <a:t>sum </a:t>
            </a:r>
            <a:r>
              <a:rPr lang="en-US" altLang="zh-CN" sz="2400" dirty="0">
                <a:ea typeface="SimSun" panose="02010600030101010101" pitchFamily="2" charset="-122"/>
              </a:rPr>
              <a:t>of the weight of the edges that connect vertices in </a:t>
            </a:r>
            <a:r>
              <a:rPr lang="en-US" altLang="zh-CN" sz="2400" i="1" dirty="0">
                <a:ea typeface="SimSun" panose="02010600030101010101" pitchFamily="2" charset="-122"/>
              </a:rPr>
              <a:t>C</a:t>
            </a:r>
            <a:r>
              <a:rPr lang="en-US" altLang="zh-CN" sz="2400" i="1" baseline="-25000" dirty="0">
                <a:ea typeface="SimSun" panose="02010600030101010101" pitchFamily="2" charset="-122"/>
              </a:rPr>
              <a:t>i</a:t>
            </a:r>
            <a:r>
              <a:rPr lang="en-US" altLang="zh-CN" sz="2400" i="1" dirty="0">
                <a:ea typeface="SimSun" panose="02010600030101010101" pitchFamily="2" charset="-122"/>
              </a:rPr>
              <a:t> to vertices in </a:t>
            </a:r>
            <a:r>
              <a:rPr lang="en-US" altLang="zh-CN" sz="2400" i="1" dirty="0" err="1">
                <a:ea typeface="SimSun" panose="02010600030101010101" pitchFamily="2" charset="-122"/>
              </a:rPr>
              <a:t>C</a:t>
            </a:r>
            <a:r>
              <a:rPr lang="en-US" altLang="zh-CN" sz="2400" i="1" baseline="-25000" dirty="0" err="1">
                <a:ea typeface="SimSun" panose="02010600030101010101" pitchFamily="2" charset="-122"/>
              </a:rPr>
              <a:t>j</a:t>
            </a:r>
            <a:r>
              <a:rPr lang="en-US" altLang="zh-CN" sz="2400" i="1" dirty="0">
                <a:ea typeface="SimSun" panose="02010600030101010101" pitchFamily="2" charset="-122"/>
              </a:rPr>
              <a:t> </a:t>
            </a:r>
          </a:p>
          <a:p>
            <a:pPr>
              <a:spcAft>
                <a:spcPts val="600"/>
              </a:spcAft>
            </a:pPr>
            <a:r>
              <a:rPr lang="en-US" altLang="zh-CN" sz="2400" dirty="0">
                <a:ea typeface="SimSun" panose="02010600030101010101" pitchFamily="2" charset="-122"/>
              </a:rPr>
              <a:t>Internal </a:t>
            </a:r>
            <a:r>
              <a:rPr lang="en-US" altLang="zh-CN" sz="2400" dirty="0" smtClean="0">
                <a:ea typeface="SimSun" panose="02010600030101010101" pitchFamily="2" charset="-122"/>
              </a:rPr>
              <a:t>interconnectivity </a:t>
            </a:r>
            <a:r>
              <a:rPr lang="en-US" altLang="zh-CN" sz="2400" dirty="0">
                <a:ea typeface="SimSun" panose="02010600030101010101" pitchFamily="2" charset="-122"/>
              </a:rPr>
              <a:t>of a cluster </a:t>
            </a:r>
            <a:r>
              <a:rPr lang="en-US" altLang="zh-CN" sz="2400" i="1" dirty="0">
                <a:ea typeface="SimSun" panose="02010600030101010101" pitchFamily="2" charset="-122"/>
              </a:rPr>
              <a:t>C</a:t>
            </a:r>
            <a:r>
              <a:rPr lang="en-US" altLang="zh-CN" sz="2400" i="1" baseline="-25000" dirty="0">
                <a:ea typeface="SimSun" panose="02010600030101010101" pitchFamily="2" charset="-122"/>
              </a:rPr>
              <a:t>i</a:t>
            </a:r>
            <a:r>
              <a:rPr lang="en-US" altLang="zh-CN" sz="2400" i="1" dirty="0">
                <a:ea typeface="SimSun" panose="02010600030101010101" pitchFamily="2" charset="-122"/>
              </a:rPr>
              <a:t> </a:t>
            </a:r>
            <a:r>
              <a:rPr lang="en-US" altLang="zh-CN" sz="2400" dirty="0">
                <a:ea typeface="SimSun" panose="02010600030101010101" pitchFamily="2" charset="-122"/>
              </a:rPr>
              <a:t>:</a:t>
            </a:r>
            <a:r>
              <a:rPr lang="en-US" altLang="zh-CN" sz="2400" i="1" dirty="0">
                <a:ea typeface="SimSun" panose="02010600030101010101" pitchFamily="2" charset="-122"/>
              </a:rPr>
              <a:t> </a:t>
            </a:r>
            <a:r>
              <a:rPr lang="en-US" altLang="zh-CN" sz="2400" i="1" dirty="0" smtClean="0">
                <a:ea typeface="SimSun" panose="02010600030101010101" pitchFamily="2" charset="-122"/>
              </a:rPr>
              <a:t>The </a:t>
            </a:r>
            <a:r>
              <a:rPr lang="en-US" altLang="zh-CN" sz="2400" i="1" dirty="0">
                <a:ea typeface="SimSun" panose="02010600030101010101" pitchFamily="2" charset="-122"/>
              </a:rPr>
              <a:t>size of its min-cut bisector </a:t>
            </a:r>
            <a:r>
              <a:rPr lang="en-US" altLang="zh-CN" sz="2400" i="1" dirty="0" err="1">
                <a:ea typeface="SimSun" panose="02010600030101010101" pitchFamily="2" charset="-122"/>
              </a:rPr>
              <a:t>EC</a:t>
            </a:r>
            <a:r>
              <a:rPr lang="en-US" altLang="zh-CN" sz="2400" i="1" baseline="-25000" dirty="0" err="1">
                <a:ea typeface="SimSun" panose="02010600030101010101" pitchFamily="2" charset="-122"/>
              </a:rPr>
              <a:t>Ci</a:t>
            </a:r>
            <a:r>
              <a:rPr lang="en-US" altLang="zh-CN" sz="2400" i="1" dirty="0">
                <a:ea typeface="SimSun" panose="02010600030101010101" pitchFamily="2" charset="-122"/>
              </a:rPr>
              <a:t> (i.e., the weighted sum </a:t>
            </a:r>
            <a:r>
              <a:rPr lang="en-US" altLang="zh-CN" sz="2400" dirty="0">
                <a:ea typeface="SimSun" panose="02010600030101010101" pitchFamily="2" charset="-122"/>
              </a:rPr>
              <a:t>of edges that partition the graph into two roughly equal parts)</a:t>
            </a:r>
          </a:p>
          <a:p>
            <a:pPr>
              <a:spcAft>
                <a:spcPts val="600"/>
              </a:spcAft>
            </a:pPr>
            <a:r>
              <a:rPr lang="en-US" altLang="zh-CN" sz="2400" dirty="0">
                <a:ea typeface="SimSun" panose="02010600030101010101" pitchFamily="2" charset="-122"/>
              </a:rPr>
              <a:t>Relative </a:t>
            </a:r>
            <a:r>
              <a:rPr lang="en-US" altLang="zh-CN" sz="2400" dirty="0" smtClean="0">
                <a:ea typeface="SimSun" panose="02010600030101010101" pitchFamily="2" charset="-122"/>
              </a:rPr>
              <a:t>Interconnectivity </a:t>
            </a:r>
            <a:r>
              <a:rPr lang="en-US" altLang="zh-CN" sz="2400" dirty="0">
                <a:ea typeface="SimSun" panose="02010600030101010101" pitchFamily="2" charset="-122"/>
              </a:rPr>
              <a:t>(RI):  </a:t>
            </a:r>
            <a:endParaRPr lang="zh-CN" altLang="en-US" sz="2400" dirty="0">
              <a:ea typeface="SimSun" panose="02010600030101010101" pitchFamily="2" charset="-122"/>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6698" y="1683945"/>
            <a:ext cx="9217215" cy="2139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6865" y="5687438"/>
            <a:ext cx="345757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76552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0" y="381001"/>
            <a:ext cx="12192000" cy="554039"/>
          </a:xfrm>
        </p:spPr>
        <p:txBody>
          <a:bodyPr>
            <a:noAutofit/>
          </a:bodyPr>
          <a:lstStyle/>
          <a:p>
            <a:r>
              <a:rPr lang="en-US" altLang="zh-CN" dirty="0">
                <a:ea typeface="SimSun" panose="02010600030101010101" pitchFamily="2" charset="-122"/>
              </a:rPr>
              <a:t>Relative Closeness &amp; Merge of Sub-Clusters</a:t>
            </a:r>
            <a:endParaRPr lang="en-US" altLang="en-US" dirty="0" smtClean="0"/>
          </a:p>
        </p:txBody>
      </p:sp>
      <p:sp>
        <p:nvSpPr>
          <p:cNvPr id="25604" name="Rectangle 3"/>
          <p:cNvSpPr>
            <a:spLocks noGrp="1" noChangeArrowheads="1"/>
          </p:cNvSpPr>
          <p:nvPr>
            <p:ph type="body" idx="1"/>
          </p:nvPr>
        </p:nvSpPr>
        <p:spPr>
          <a:xfrm>
            <a:off x="406401" y="1239984"/>
            <a:ext cx="10611666" cy="5296617"/>
          </a:xfrm>
        </p:spPr>
        <p:txBody>
          <a:bodyPr/>
          <a:lstStyle/>
          <a:p>
            <a:pPr>
              <a:spcAft>
                <a:spcPts val="600"/>
              </a:spcAft>
              <a:defRPr/>
            </a:pPr>
            <a:r>
              <a:rPr lang="en-US" altLang="zh-CN" sz="2400" b="1" dirty="0">
                <a:ea typeface="SimSun" pitchFamily="2" charset="-122"/>
              </a:rPr>
              <a:t>Relative closeness </a:t>
            </a:r>
            <a:r>
              <a:rPr lang="en-US" altLang="zh-CN" sz="2400" dirty="0">
                <a:ea typeface="SimSun" pitchFamily="2" charset="-122"/>
              </a:rPr>
              <a:t>between a pair of clusters </a:t>
            </a:r>
            <a:r>
              <a:rPr lang="en-US" altLang="zh-CN" sz="2400" i="1" dirty="0">
                <a:ea typeface="SimSun" pitchFamily="2" charset="-122"/>
              </a:rPr>
              <a:t>C</a:t>
            </a:r>
            <a:r>
              <a:rPr lang="en-US" altLang="zh-CN" sz="2400" i="1" baseline="-25000" dirty="0">
                <a:ea typeface="SimSun" pitchFamily="2" charset="-122"/>
              </a:rPr>
              <a:t>i</a:t>
            </a:r>
            <a:r>
              <a:rPr lang="en-US" altLang="zh-CN" sz="2400" i="1" dirty="0">
                <a:ea typeface="SimSun" pitchFamily="2" charset="-122"/>
              </a:rPr>
              <a:t> and </a:t>
            </a:r>
            <a:r>
              <a:rPr lang="en-US" altLang="zh-CN" sz="2400" i="1" dirty="0" err="1">
                <a:ea typeface="SimSun" pitchFamily="2" charset="-122"/>
              </a:rPr>
              <a:t>C</a:t>
            </a:r>
            <a:r>
              <a:rPr lang="en-US" altLang="zh-CN" sz="2400" i="1" baseline="-25000" dirty="0" err="1">
                <a:ea typeface="SimSun" pitchFamily="2" charset="-122"/>
              </a:rPr>
              <a:t>j</a:t>
            </a:r>
            <a:r>
              <a:rPr lang="en-US" altLang="zh-CN" sz="2400" i="1" dirty="0">
                <a:ea typeface="SimSun" pitchFamily="2" charset="-122"/>
              </a:rPr>
              <a:t> : </a:t>
            </a:r>
            <a:r>
              <a:rPr lang="en-US" altLang="zh-CN" sz="2400" i="1" dirty="0" smtClean="0">
                <a:ea typeface="SimSun" pitchFamily="2" charset="-122"/>
              </a:rPr>
              <a:t>The </a:t>
            </a:r>
            <a:r>
              <a:rPr lang="en-US" altLang="zh-CN" sz="2400" i="1" dirty="0">
                <a:ea typeface="SimSun" pitchFamily="2" charset="-122"/>
              </a:rPr>
              <a:t>absolute closeness </a:t>
            </a:r>
            <a:r>
              <a:rPr lang="en-US" altLang="zh-CN" sz="2400" dirty="0">
                <a:ea typeface="SimSun" pitchFamily="2" charset="-122"/>
              </a:rPr>
              <a:t>between </a:t>
            </a:r>
            <a:r>
              <a:rPr lang="en-US" altLang="zh-CN" sz="2400" i="1" dirty="0">
                <a:ea typeface="SimSun" pitchFamily="2" charset="-122"/>
              </a:rPr>
              <a:t>C</a:t>
            </a:r>
            <a:r>
              <a:rPr lang="en-US" altLang="zh-CN" sz="2400" i="1" baseline="-25000" dirty="0">
                <a:ea typeface="SimSun" pitchFamily="2" charset="-122"/>
              </a:rPr>
              <a:t>i</a:t>
            </a:r>
            <a:r>
              <a:rPr lang="en-US" altLang="zh-CN" sz="2400" i="1" dirty="0">
                <a:ea typeface="SimSun" pitchFamily="2" charset="-122"/>
              </a:rPr>
              <a:t> and </a:t>
            </a:r>
            <a:r>
              <a:rPr lang="en-US" altLang="zh-CN" sz="2400" i="1" dirty="0" err="1">
                <a:ea typeface="SimSun" pitchFamily="2" charset="-122"/>
              </a:rPr>
              <a:t>C</a:t>
            </a:r>
            <a:r>
              <a:rPr lang="en-US" altLang="zh-CN" sz="2400" i="1" baseline="-25000" dirty="0" err="1">
                <a:ea typeface="SimSun" pitchFamily="2" charset="-122"/>
              </a:rPr>
              <a:t>j</a:t>
            </a:r>
            <a:r>
              <a:rPr lang="en-US" altLang="zh-CN" sz="2400" i="1" dirty="0">
                <a:ea typeface="SimSun" pitchFamily="2" charset="-122"/>
              </a:rPr>
              <a:t> normalized w.r.t. the internal closeness of the two clusters C</a:t>
            </a:r>
            <a:r>
              <a:rPr lang="en-US" altLang="zh-CN" sz="2400" i="1" baseline="-25000" dirty="0">
                <a:ea typeface="SimSun" pitchFamily="2" charset="-122"/>
              </a:rPr>
              <a:t>i</a:t>
            </a:r>
            <a:r>
              <a:rPr lang="en-US" altLang="zh-CN" sz="2400" i="1" dirty="0">
                <a:ea typeface="SimSun" pitchFamily="2" charset="-122"/>
              </a:rPr>
              <a:t> and </a:t>
            </a:r>
            <a:r>
              <a:rPr lang="en-US" altLang="zh-CN" sz="2400" i="1" dirty="0" err="1">
                <a:ea typeface="SimSun" pitchFamily="2" charset="-122"/>
              </a:rPr>
              <a:t>C</a:t>
            </a:r>
            <a:r>
              <a:rPr lang="en-US" altLang="zh-CN" sz="2400" i="1" baseline="-25000" dirty="0" err="1">
                <a:ea typeface="SimSun" pitchFamily="2" charset="-122"/>
              </a:rPr>
              <a:t>j</a:t>
            </a:r>
            <a:r>
              <a:rPr lang="en-US" altLang="zh-CN" sz="2400" i="1" dirty="0">
                <a:ea typeface="SimSun" pitchFamily="2" charset="-122"/>
              </a:rPr>
              <a:t> </a:t>
            </a:r>
          </a:p>
          <a:p>
            <a:pPr>
              <a:spcAft>
                <a:spcPts val="600"/>
              </a:spcAft>
              <a:defRPr/>
            </a:pPr>
            <a:endParaRPr lang="en-US" altLang="zh-CN" sz="2400" i="1" dirty="0" smtClean="0">
              <a:ea typeface="SimSun" pitchFamily="2" charset="-122"/>
            </a:endParaRPr>
          </a:p>
          <a:p>
            <a:pPr marL="0" indent="0">
              <a:spcAft>
                <a:spcPts val="600"/>
              </a:spcAft>
              <a:buNone/>
              <a:defRPr/>
            </a:pPr>
            <a:endParaRPr lang="en-US" altLang="zh-CN" sz="2400" i="1" dirty="0">
              <a:ea typeface="SimSun" pitchFamily="2" charset="-122"/>
            </a:endParaRPr>
          </a:p>
          <a:p>
            <a:pPr lvl="1">
              <a:spcAft>
                <a:spcPts val="600"/>
              </a:spcAft>
              <a:defRPr/>
            </a:pPr>
            <a:r>
              <a:rPr lang="en-US" altLang="zh-CN" sz="2400" dirty="0">
                <a:ea typeface="SimSun" pitchFamily="2" charset="-122"/>
              </a:rPr>
              <a:t> </a:t>
            </a:r>
            <a:r>
              <a:rPr lang="en-US" altLang="zh-CN" sz="2400" dirty="0" smtClean="0">
                <a:ea typeface="SimSun" pitchFamily="2" charset="-122"/>
              </a:rPr>
              <a:t>where             and </a:t>
            </a:r>
            <a:r>
              <a:rPr lang="en-US" altLang="zh-CN" sz="2400" i="1" dirty="0" smtClean="0">
                <a:ea typeface="SimSun" pitchFamily="2" charset="-122"/>
              </a:rPr>
              <a:t>           </a:t>
            </a:r>
            <a:r>
              <a:rPr lang="en-US" altLang="zh-CN" sz="2400" dirty="0" smtClean="0">
                <a:ea typeface="SimSun" pitchFamily="2" charset="-122"/>
              </a:rPr>
              <a:t>are </a:t>
            </a:r>
            <a:r>
              <a:rPr lang="en-US" altLang="zh-CN" sz="2400" dirty="0">
                <a:ea typeface="SimSun" pitchFamily="2" charset="-122"/>
              </a:rPr>
              <a:t>the average weights of the edges that belong </a:t>
            </a:r>
            <a:r>
              <a:rPr lang="en-US" altLang="zh-CN" sz="2400" dirty="0" smtClean="0">
                <a:ea typeface="SimSun" pitchFamily="2" charset="-122"/>
              </a:rPr>
              <a:t>to </a:t>
            </a:r>
            <a:r>
              <a:rPr lang="en-US" altLang="zh-CN" sz="2400" dirty="0">
                <a:ea typeface="SimSun" pitchFamily="2" charset="-122"/>
              </a:rPr>
              <a:t>the min-cut bisector of clusters </a:t>
            </a:r>
            <a:r>
              <a:rPr lang="en-US" altLang="zh-CN" sz="2400" i="1" dirty="0">
                <a:ea typeface="SimSun" pitchFamily="2" charset="-122"/>
              </a:rPr>
              <a:t>C</a:t>
            </a:r>
            <a:r>
              <a:rPr lang="en-US" altLang="zh-CN" sz="2400" i="1" baseline="-25000" dirty="0">
                <a:ea typeface="SimSun" pitchFamily="2" charset="-122"/>
              </a:rPr>
              <a:t>i</a:t>
            </a:r>
            <a:r>
              <a:rPr lang="en-US" altLang="zh-CN" sz="2400" i="1" dirty="0">
                <a:ea typeface="SimSun" pitchFamily="2" charset="-122"/>
              </a:rPr>
              <a:t> and </a:t>
            </a:r>
            <a:r>
              <a:rPr lang="en-US" altLang="zh-CN" sz="2400" i="1" dirty="0" err="1">
                <a:ea typeface="SimSun" pitchFamily="2" charset="-122"/>
              </a:rPr>
              <a:t>C</a:t>
            </a:r>
            <a:r>
              <a:rPr lang="en-US" altLang="zh-CN" sz="2400" i="1" baseline="-25000" dirty="0" err="1">
                <a:ea typeface="SimSun" pitchFamily="2" charset="-122"/>
              </a:rPr>
              <a:t>j</a:t>
            </a:r>
            <a:r>
              <a:rPr lang="en-US" altLang="zh-CN" sz="2400" i="1" dirty="0">
                <a:ea typeface="SimSun" pitchFamily="2" charset="-122"/>
              </a:rPr>
              <a:t> , </a:t>
            </a:r>
            <a:r>
              <a:rPr lang="en-US" altLang="zh-CN" sz="2400" dirty="0">
                <a:ea typeface="SimSun" pitchFamily="2" charset="-122"/>
              </a:rPr>
              <a:t>respectively, </a:t>
            </a:r>
            <a:r>
              <a:rPr lang="en-US" altLang="zh-CN" sz="2400" dirty="0" smtClean="0">
                <a:ea typeface="SimSun" pitchFamily="2" charset="-122"/>
              </a:rPr>
              <a:t>and   </a:t>
            </a:r>
            <a:r>
              <a:rPr lang="en-US" altLang="zh-CN" sz="2400" i="1" dirty="0" smtClean="0">
                <a:ea typeface="SimSun" pitchFamily="2" charset="-122"/>
              </a:rPr>
              <a:t>               </a:t>
            </a:r>
            <a:r>
              <a:rPr lang="en-US" altLang="zh-CN" sz="2400" dirty="0">
                <a:ea typeface="SimSun" pitchFamily="2" charset="-122"/>
              </a:rPr>
              <a:t>is the average weight of the edges that connect vertices in </a:t>
            </a:r>
            <a:r>
              <a:rPr lang="en-US" altLang="zh-CN" sz="2400" i="1" dirty="0">
                <a:ea typeface="SimSun" pitchFamily="2" charset="-122"/>
              </a:rPr>
              <a:t>C</a:t>
            </a:r>
            <a:r>
              <a:rPr lang="en-US" altLang="zh-CN" sz="2400" i="1" baseline="-25000" dirty="0">
                <a:ea typeface="SimSun" pitchFamily="2" charset="-122"/>
              </a:rPr>
              <a:t>i</a:t>
            </a:r>
            <a:r>
              <a:rPr lang="en-US" altLang="zh-CN" sz="2400" i="1" dirty="0">
                <a:ea typeface="SimSun" pitchFamily="2" charset="-122"/>
              </a:rPr>
              <a:t> to vertices in </a:t>
            </a:r>
            <a:r>
              <a:rPr lang="en-US" altLang="zh-CN" sz="2400" i="1" dirty="0" err="1">
                <a:ea typeface="SimSun" pitchFamily="2" charset="-122"/>
              </a:rPr>
              <a:t>C</a:t>
            </a:r>
            <a:r>
              <a:rPr lang="en-US" altLang="zh-CN" sz="2400" i="1" baseline="-25000" dirty="0" err="1">
                <a:ea typeface="SimSun" pitchFamily="2" charset="-122"/>
              </a:rPr>
              <a:t>j</a:t>
            </a:r>
            <a:r>
              <a:rPr lang="en-US" altLang="zh-CN" sz="2400" i="1" dirty="0">
                <a:ea typeface="SimSun" pitchFamily="2" charset="-122"/>
              </a:rPr>
              <a:t> </a:t>
            </a:r>
          </a:p>
          <a:p>
            <a:pPr>
              <a:spcAft>
                <a:spcPts val="600"/>
              </a:spcAft>
              <a:defRPr/>
            </a:pPr>
            <a:r>
              <a:rPr lang="en-US" altLang="zh-CN" sz="2400" b="1" dirty="0">
                <a:ea typeface="SimSun" pitchFamily="2" charset="-122"/>
              </a:rPr>
              <a:t>Merge Sub-Clusters: </a:t>
            </a:r>
            <a:r>
              <a:rPr lang="en-US" altLang="zh-CN" sz="2400" dirty="0">
                <a:ea typeface="SimSun" pitchFamily="2" charset="-122"/>
              </a:rPr>
              <a:t> </a:t>
            </a:r>
          </a:p>
          <a:p>
            <a:pPr lvl="1">
              <a:spcAft>
                <a:spcPts val="600"/>
              </a:spcAft>
              <a:defRPr/>
            </a:pPr>
            <a:r>
              <a:rPr lang="en-US" altLang="zh-CN" sz="2400" dirty="0">
                <a:ea typeface="SimSun" pitchFamily="2" charset="-122"/>
              </a:rPr>
              <a:t>Merges only those pairs of clusters whose RI and RC are both above some user-specified thresholds </a:t>
            </a:r>
            <a:endParaRPr lang="en-US" altLang="zh-CN" sz="2400" i="1" dirty="0">
              <a:ea typeface="SimSun" pitchFamily="2" charset="-122"/>
            </a:endParaRPr>
          </a:p>
          <a:p>
            <a:pPr lvl="1">
              <a:spcAft>
                <a:spcPts val="600"/>
              </a:spcAft>
              <a:defRPr/>
            </a:pPr>
            <a:r>
              <a:rPr lang="en-US" altLang="zh-CN" sz="2400" dirty="0">
                <a:ea typeface="SimSun" pitchFamily="2" charset="-122"/>
              </a:rPr>
              <a:t>Merge those maximizing the function that combines RI and RC</a:t>
            </a:r>
          </a:p>
        </p:txBody>
      </p:sp>
      <p:pic>
        <p:nvPicPr>
          <p:cNvPr id="4"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3582" y="2118511"/>
            <a:ext cx="5368058" cy="1084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4374" y="3602249"/>
            <a:ext cx="68262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2164" y="3602249"/>
            <a:ext cx="741363"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8733" y="3957849"/>
            <a:ext cx="11112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50983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0" y="381001"/>
            <a:ext cx="12192000" cy="554039"/>
          </a:xfrm>
        </p:spPr>
        <p:txBody>
          <a:bodyPr>
            <a:noAutofit/>
          </a:bodyPr>
          <a:lstStyle/>
          <a:p>
            <a:r>
              <a:rPr lang="en-US" altLang="zh-CN" dirty="0" smtClean="0">
                <a:ea typeface="SimSun" panose="02010600030101010101" pitchFamily="2" charset="-122"/>
              </a:rPr>
              <a:t>CHAMELEON: Clustering </a:t>
            </a:r>
            <a:r>
              <a:rPr lang="en-US" altLang="zh-CN" dirty="0">
                <a:ea typeface="SimSun" panose="02010600030101010101" pitchFamily="2" charset="-122"/>
              </a:rPr>
              <a:t>Complex Objects</a:t>
            </a:r>
            <a:endParaRPr lang="en-US" altLang="en-US" dirty="0" smtClean="0"/>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772626" y="1228167"/>
            <a:ext cx="7905939" cy="5527161"/>
          </a:xfrm>
          <a:prstGeom prst="rect">
            <a:avLst/>
          </a:prstGeom>
        </p:spPr>
      </p:pic>
      <p:sp>
        <p:nvSpPr>
          <p:cNvPr id="2" name="TextBox 1"/>
          <p:cNvSpPr txBox="1"/>
          <p:nvPr/>
        </p:nvSpPr>
        <p:spPr>
          <a:xfrm>
            <a:off x="8772211" y="2994409"/>
            <a:ext cx="3225521" cy="1569660"/>
          </a:xfrm>
          <a:prstGeom prst="rect">
            <a:avLst/>
          </a:prstGeom>
          <a:noFill/>
        </p:spPr>
        <p:txBody>
          <a:bodyPr wrap="square" rtlCol="0">
            <a:spAutoFit/>
          </a:bodyPr>
          <a:lstStyle/>
          <a:p>
            <a:r>
              <a:rPr lang="en-US" altLang="zh-CN" sz="2400" dirty="0" smtClean="0">
                <a:ea typeface="SimSun" panose="02010600030101010101" pitchFamily="2" charset="-122"/>
              </a:rPr>
              <a:t>CHAMELEON is capable to generate quality clusters at clustering complex objects</a:t>
            </a:r>
            <a:endParaRPr lang="en-US" sz="2000" dirty="0"/>
          </a:p>
        </p:txBody>
      </p:sp>
    </p:spTree>
    <p:extLst>
      <p:ext uri="{BB962C8B-B14F-4D97-AF65-F5344CB8AC3E}">
        <p14:creationId xmlns:p14="http://schemas.microsoft.com/office/powerpoint/2010/main" val="16570477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0" y="381001"/>
            <a:ext cx="12192000" cy="554039"/>
          </a:xfrm>
        </p:spPr>
        <p:txBody>
          <a:bodyPr>
            <a:noAutofit/>
          </a:bodyPr>
          <a:lstStyle/>
          <a:p>
            <a:r>
              <a:rPr lang="en-US" altLang="zh-CN" dirty="0">
                <a:ea typeface="SimSun" panose="02010600030101010101" pitchFamily="2" charset="-122"/>
              </a:rPr>
              <a:t>Probabilistic Hierarchical Clustering</a:t>
            </a:r>
            <a:endParaRPr lang="en-US" altLang="en-US" dirty="0" smtClean="0"/>
          </a:p>
        </p:txBody>
      </p:sp>
      <p:sp>
        <p:nvSpPr>
          <p:cNvPr id="25604" name="Rectangle 3"/>
          <p:cNvSpPr>
            <a:spLocks noGrp="1" noChangeArrowheads="1"/>
          </p:cNvSpPr>
          <p:nvPr>
            <p:ph type="body" idx="1"/>
          </p:nvPr>
        </p:nvSpPr>
        <p:spPr>
          <a:xfrm>
            <a:off x="578411" y="1158508"/>
            <a:ext cx="10856116" cy="5486736"/>
          </a:xfrm>
        </p:spPr>
        <p:txBody>
          <a:bodyPr/>
          <a:lstStyle/>
          <a:p>
            <a:pPr>
              <a:lnSpc>
                <a:spcPct val="110000"/>
              </a:lnSpc>
            </a:pPr>
            <a:r>
              <a:rPr lang="en-US" altLang="zh-CN" sz="2400" dirty="0">
                <a:ea typeface="SimSun" panose="02010600030101010101" pitchFamily="2" charset="-122"/>
              </a:rPr>
              <a:t>Algorithmic hierarchical clustering</a:t>
            </a:r>
          </a:p>
          <a:p>
            <a:pPr lvl="1">
              <a:lnSpc>
                <a:spcPct val="110000"/>
              </a:lnSpc>
            </a:pPr>
            <a:r>
              <a:rPr lang="en-US" altLang="zh-CN" sz="2400" dirty="0">
                <a:ea typeface="SimSun" panose="02010600030101010101" pitchFamily="2" charset="-122"/>
              </a:rPr>
              <a:t>Nontrivial to choose a good distance measure </a:t>
            </a:r>
          </a:p>
          <a:p>
            <a:pPr lvl="1">
              <a:lnSpc>
                <a:spcPct val="110000"/>
              </a:lnSpc>
            </a:pPr>
            <a:r>
              <a:rPr lang="en-US" altLang="zh-CN" sz="2400" dirty="0">
                <a:ea typeface="SimSun" panose="02010600030101010101" pitchFamily="2" charset="-122"/>
              </a:rPr>
              <a:t>Hard to handle missing attribute values</a:t>
            </a:r>
          </a:p>
          <a:p>
            <a:pPr lvl="1">
              <a:lnSpc>
                <a:spcPct val="110000"/>
              </a:lnSpc>
            </a:pPr>
            <a:r>
              <a:rPr lang="en-US" altLang="zh-CN" sz="2400" dirty="0">
                <a:ea typeface="SimSun" panose="02010600030101010101" pitchFamily="2" charset="-122"/>
              </a:rPr>
              <a:t>Optimization goal not clear: heuristic, local search</a:t>
            </a:r>
          </a:p>
          <a:p>
            <a:pPr>
              <a:lnSpc>
                <a:spcPct val="110000"/>
              </a:lnSpc>
            </a:pPr>
            <a:r>
              <a:rPr lang="en-US" altLang="zh-CN" sz="2400" dirty="0">
                <a:ea typeface="SimSun" panose="02010600030101010101" pitchFamily="2" charset="-122"/>
              </a:rPr>
              <a:t>Probabilistic hierarchical clustering</a:t>
            </a:r>
          </a:p>
          <a:p>
            <a:pPr lvl="1">
              <a:lnSpc>
                <a:spcPct val="110000"/>
              </a:lnSpc>
            </a:pPr>
            <a:r>
              <a:rPr lang="en-US" altLang="zh-CN" sz="2400" dirty="0">
                <a:ea typeface="SimSun" panose="02010600030101010101" pitchFamily="2" charset="-122"/>
              </a:rPr>
              <a:t>Use probabilistic models to measure distances between clusters</a:t>
            </a:r>
          </a:p>
          <a:p>
            <a:pPr lvl="1">
              <a:lnSpc>
                <a:spcPct val="110000"/>
              </a:lnSpc>
            </a:pPr>
            <a:r>
              <a:rPr lang="en-US" altLang="zh-CN" sz="2400" dirty="0">
                <a:ea typeface="SimSun" panose="02010600030101010101" pitchFamily="2" charset="-122"/>
              </a:rPr>
              <a:t>Generative model: Regard the set of data objects to be clustered as a sample of the underlying data generation mechanism to be analyzed</a:t>
            </a:r>
          </a:p>
          <a:p>
            <a:pPr lvl="1">
              <a:lnSpc>
                <a:spcPct val="110000"/>
              </a:lnSpc>
            </a:pPr>
            <a:r>
              <a:rPr lang="en-US" altLang="zh-CN" sz="2400" dirty="0">
                <a:ea typeface="SimSun" panose="02010600030101010101" pitchFamily="2" charset="-122"/>
              </a:rPr>
              <a:t>Easy to understand, same efficiency as algorithmic agglomerative clustering method, can handle partially observed data</a:t>
            </a:r>
          </a:p>
          <a:p>
            <a:pPr>
              <a:lnSpc>
                <a:spcPct val="110000"/>
              </a:lnSpc>
            </a:pPr>
            <a:r>
              <a:rPr lang="en-US" altLang="zh-CN" sz="2400" dirty="0">
                <a:ea typeface="SimSun" panose="02010600030101010101" pitchFamily="2" charset="-122"/>
              </a:rPr>
              <a:t>In practice, assume the generative models adopt common distribution functions, e.g., Gaussian distribution or Bernoulli distribution, governed by parameters</a:t>
            </a:r>
          </a:p>
        </p:txBody>
      </p:sp>
    </p:spTree>
    <p:extLst>
      <p:ext uri="{BB962C8B-B14F-4D97-AF65-F5344CB8AC3E}">
        <p14:creationId xmlns:p14="http://schemas.microsoft.com/office/powerpoint/2010/main" val="1920366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0" y="381001"/>
            <a:ext cx="12192000" cy="554039"/>
          </a:xfrm>
        </p:spPr>
        <p:txBody>
          <a:bodyPr>
            <a:noAutofit/>
          </a:bodyPr>
          <a:lstStyle/>
          <a:p>
            <a:r>
              <a:rPr lang="en-US" altLang="zh-CN" dirty="0">
                <a:ea typeface="SimSun" panose="02010600030101010101" pitchFamily="2" charset="-122"/>
              </a:rPr>
              <a:t>Generative Model</a:t>
            </a:r>
            <a:endParaRPr lang="en-US" altLang="en-US" dirty="0" smtClean="0"/>
          </a:p>
        </p:txBody>
      </p:sp>
      <p:sp>
        <p:nvSpPr>
          <p:cNvPr id="25604" name="Rectangle 3"/>
          <p:cNvSpPr>
            <a:spLocks noGrp="1" noChangeArrowheads="1"/>
          </p:cNvSpPr>
          <p:nvPr>
            <p:ph type="body" idx="1"/>
          </p:nvPr>
        </p:nvSpPr>
        <p:spPr>
          <a:xfrm>
            <a:off x="406400" y="1239985"/>
            <a:ext cx="9633893" cy="5133108"/>
          </a:xfrm>
        </p:spPr>
        <p:txBody>
          <a:bodyPr/>
          <a:lstStyle/>
          <a:p>
            <a:r>
              <a:rPr lang="en-US" altLang="zh-CN" sz="2400" dirty="0">
                <a:ea typeface="SimSun" panose="02010600030101010101" pitchFamily="2" charset="-122"/>
              </a:rPr>
              <a:t>Given a set of 1-D points </a:t>
            </a:r>
            <a:r>
              <a:rPr lang="en-US" altLang="zh-CN" sz="2400" i="1" dirty="0">
                <a:ea typeface="SimSun" panose="02010600030101010101" pitchFamily="2" charset="-122"/>
              </a:rPr>
              <a:t>X</a:t>
            </a:r>
            <a:r>
              <a:rPr lang="en-US" altLang="zh-CN" sz="2400" dirty="0">
                <a:ea typeface="SimSun" panose="02010600030101010101" pitchFamily="2" charset="-122"/>
              </a:rPr>
              <a:t> = {</a:t>
            </a:r>
            <a:r>
              <a:rPr lang="en-US" altLang="zh-CN" sz="2400" i="1" dirty="0">
                <a:ea typeface="SimSun" panose="02010600030101010101" pitchFamily="2" charset="-122"/>
              </a:rPr>
              <a:t>x</a:t>
            </a:r>
            <a:r>
              <a:rPr lang="en-US" altLang="zh-CN" sz="2400" i="1" baseline="-25000" dirty="0">
                <a:ea typeface="SimSun" panose="02010600030101010101" pitchFamily="2" charset="-122"/>
              </a:rPr>
              <a:t>1</a:t>
            </a:r>
            <a:r>
              <a:rPr lang="en-US" altLang="zh-CN" sz="2400" i="1" dirty="0">
                <a:ea typeface="SimSun" panose="02010600030101010101" pitchFamily="2" charset="-122"/>
              </a:rPr>
              <a:t>, …, </a:t>
            </a:r>
            <a:r>
              <a:rPr lang="en-US" altLang="zh-CN" sz="2400" i="1" dirty="0" err="1">
                <a:ea typeface="SimSun" panose="02010600030101010101" pitchFamily="2" charset="-122"/>
              </a:rPr>
              <a:t>x</a:t>
            </a:r>
            <a:r>
              <a:rPr lang="en-US" altLang="zh-CN" sz="2400" i="1" baseline="-25000" dirty="0" err="1">
                <a:ea typeface="SimSun" panose="02010600030101010101" pitchFamily="2" charset="-122"/>
              </a:rPr>
              <a:t>n</a:t>
            </a:r>
            <a:r>
              <a:rPr lang="en-US" altLang="zh-CN" sz="2400" dirty="0">
                <a:ea typeface="SimSun" panose="02010600030101010101" pitchFamily="2" charset="-122"/>
              </a:rPr>
              <a:t>} for clustering analysis &amp; assuming they are generated by a Gaussian distribution:</a:t>
            </a:r>
          </a:p>
          <a:p>
            <a:endParaRPr lang="en-US" altLang="zh-CN" sz="2400" dirty="0">
              <a:ea typeface="SimSun" panose="02010600030101010101" pitchFamily="2" charset="-122"/>
            </a:endParaRPr>
          </a:p>
          <a:p>
            <a:endParaRPr lang="en-US" altLang="zh-CN" sz="2400" dirty="0" smtClean="0">
              <a:ea typeface="SimSun" panose="02010600030101010101" pitchFamily="2" charset="-122"/>
            </a:endParaRPr>
          </a:p>
          <a:p>
            <a:r>
              <a:rPr lang="en-US" altLang="zh-CN" sz="2400" dirty="0" smtClean="0">
                <a:ea typeface="SimSun" panose="02010600030101010101" pitchFamily="2" charset="-122"/>
              </a:rPr>
              <a:t>The </a:t>
            </a:r>
            <a:r>
              <a:rPr lang="en-US" altLang="zh-CN" sz="2400" dirty="0">
                <a:ea typeface="SimSun" panose="02010600030101010101" pitchFamily="2" charset="-122"/>
              </a:rPr>
              <a:t>probability that a point </a:t>
            </a:r>
            <a:r>
              <a:rPr lang="en-US" altLang="zh-CN" sz="2400" i="1" dirty="0">
                <a:ea typeface="SimSun" panose="02010600030101010101" pitchFamily="2" charset="-122"/>
              </a:rPr>
              <a:t>x</a:t>
            </a:r>
            <a:r>
              <a:rPr lang="en-US" altLang="zh-CN" sz="2400" i="1" baseline="-25000" dirty="0">
                <a:ea typeface="SimSun" panose="02010600030101010101" pitchFamily="2" charset="-122"/>
              </a:rPr>
              <a:t>i</a:t>
            </a:r>
            <a:r>
              <a:rPr lang="en-US" altLang="zh-CN" sz="2400" dirty="0">
                <a:ea typeface="SimSun" panose="02010600030101010101" pitchFamily="2" charset="-122"/>
              </a:rPr>
              <a:t> ∈ </a:t>
            </a:r>
            <a:r>
              <a:rPr lang="en-US" altLang="zh-CN" sz="2400" i="1" dirty="0">
                <a:ea typeface="SimSun" panose="02010600030101010101" pitchFamily="2" charset="-122"/>
              </a:rPr>
              <a:t>X</a:t>
            </a:r>
            <a:r>
              <a:rPr lang="en-US" altLang="zh-CN" sz="2400" dirty="0">
                <a:ea typeface="SimSun" panose="02010600030101010101" pitchFamily="2" charset="-122"/>
              </a:rPr>
              <a:t> is generated by the </a:t>
            </a:r>
            <a:r>
              <a:rPr lang="en-US" altLang="zh-CN" sz="2400" dirty="0" smtClean="0">
                <a:ea typeface="SimSun" panose="02010600030101010101" pitchFamily="2" charset="-122"/>
              </a:rPr>
              <a:t>model: </a:t>
            </a:r>
            <a:endParaRPr lang="en-US" altLang="zh-CN" sz="2400" dirty="0">
              <a:ea typeface="SimSun" panose="02010600030101010101" pitchFamily="2" charset="-122"/>
            </a:endParaRPr>
          </a:p>
          <a:p>
            <a:endParaRPr lang="en-US" altLang="zh-CN" sz="2400" dirty="0">
              <a:ea typeface="SimSun" panose="02010600030101010101" pitchFamily="2" charset="-122"/>
            </a:endParaRPr>
          </a:p>
          <a:p>
            <a:r>
              <a:rPr lang="en-US" altLang="zh-CN" sz="2400" dirty="0">
                <a:ea typeface="SimSun" panose="02010600030101010101" pitchFamily="2" charset="-122"/>
              </a:rPr>
              <a:t>The likelihood that </a:t>
            </a:r>
            <a:r>
              <a:rPr lang="en-US" altLang="zh-CN" sz="2400" i="1" dirty="0">
                <a:ea typeface="SimSun" panose="02010600030101010101" pitchFamily="2" charset="-122"/>
              </a:rPr>
              <a:t>X</a:t>
            </a:r>
            <a:r>
              <a:rPr lang="en-US" altLang="zh-CN" sz="2400" dirty="0">
                <a:ea typeface="SimSun" panose="02010600030101010101" pitchFamily="2" charset="-122"/>
              </a:rPr>
              <a:t> is generated by the model:</a:t>
            </a:r>
          </a:p>
          <a:p>
            <a:endParaRPr lang="en-US" altLang="zh-CN" sz="2400" dirty="0">
              <a:ea typeface="SimSun" panose="02010600030101010101" pitchFamily="2" charset="-122"/>
            </a:endParaRPr>
          </a:p>
          <a:p>
            <a:endParaRPr lang="en-US" altLang="zh-CN" sz="2400" dirty="0">
              <a:ea typeface="SimSun" panose="02010600030101010101" pitchFamily="2" charset="-122"/>
            </a:endParaRPr>
          </a:p>
          <a:p>
            <a:r>
              <a:rPr lang="en-US" altLang="zh-CN" sz="2400" dirty="0">
                <a:ea typeface="SimSun" panose="02010600030101010101" pitchFamily="2" charset="-122"/>
              </a:rPr>
              <a:t>The task of learning the generative model: find the parameters μ and σ</a:t>
            </a:r>
            <a:r>
              <a:rPr lang="en-US" altLang="zh-CN" sz="2400" baseline="30000" dirty="0">
                <a:ea typeface="SimSun" panose="02010600030101010101" pitchFamily="2" charset="-122"/>
              </a:rPr>
              <a:t>2</a:t>
            </a:r>
            <a:r>
              <a:rPr lang="en-US" altLang="zh-CN" sz="2400" dirty="0">
                <a:ea typeface="SimSun" panose="02010600030101010101" pitchFamily="2" charset="-122"/>
              </a:rPr>
              <a:t> such that</a:t>
            </a: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0301" y="1972075"/>
            <a:ext cx="3124200"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4591" y="3369595"/>
            <a:ext cx="3657600"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4400" y="4326803"/>
            <a:ext cx="5868988"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6"/>
          <p:cNvGrpSpPr/>
          <p:nvPr/>
        </p:nvGrpSpPr>
        <p:grpSpPr>
          <a:xfrm>
            <a:off x="3702868" y="5639556"/>
            <a:ext cx="6095999" cy="838199"/>
            <a:chOff x="4572001" y="5105401"/>
            <a:chExt cx="6095999" cy="838199"/>
          </a:xfrm>
        </p:grpSpPr>
        <p:sp>
          <p:nvSpPr>
            <p:cNvPr id="8" name="Text Box 8"/>
            <p:cNvSpPr txBox="1">
              <a:spLocks noChangeArrowheads="1"/>
            </p:cNvSpPr>
            <p:nvPr/>
          </p:nvSpPr>
          <p:spPr bwMode="auto">
            <a:xfrm>
              <a:off x="8077200" y="5105401"/>
              <a:ext cx="2590800" cy="366713"/>
            </a:xfrm>
            <a:prstGeom prst="rect">
              <a:avLst/>
            </a:prstGeom>
            <a:solidFill>
              <a:schemeClr val="accent1">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50000"/>
                </a:spcBef>
                <a:spcAft>
                  <a:spcPct val="0"/>
                </a:spcAft>
                <a:buClrTx/>
                <a:buSzTx/>
                <a:buNone/>
              </a:pPr>
              <a:r>
                <a:rPr lang="en-US" altLang="zh-CN" sz="1800" dirty="0">
                  <a:solidFill>
                    <a:srgbClr val="000000"/>
                  </a:solidFill>
                  <a:ea typeface="SimSun" panose="02010600030101010101" pitchFamily="2" charset="-122"/>
                </a:rPr>
                <a:t>the maximum likelihood</a:t>
              </a:r>
            </a:p>
          </p:txBody>
        </p:sp>
        <p:pic>
          <p:nvPicPr>
            <p:cNvPr id="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1" y="5638800"/>
              <a:ext cx="4873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9"/>
            <p:cNvSpPr txBox="1">
              <a:spLocks noChangeArrowheads="1"/>
            </p:cNvSpPr>
            <p:nvPr/>
          </p:nvSpPr>
          <p:spPr bwMode="auto">
            <a:xfrm>
              <a:off x="6165410" y="5638800"/>
              <a:ext cx="3359590" cy="293132"/>
            </a:xfrm>
            <a:prstGeom prst="rect">
              <a:avLst/>
            </a:prstGeom>
            <a:solidFill>
              <a:schemeClr val="accent2">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50000"/>
                </a:spcBef>
                <a:spcAft>
                  <a:spcPct val="0"/>
                </a:spcAft>
                <a:buClrTx/>
                <a:buSzTx/>
                <a:buNone/>
              </a:pPr>
              <a:endParaRPr lang="zh-CN" altLang="zh-CN" sz="1800">
                <a:solidFill>
                  <a:srgbClr val="000000"/>
                </a:solidFill>
                <a:ea typeface="SimSun" panose="02010600030101010101" pitchFamily="2" charset="-122"/>
              </a:endParaRPr>
            </a:p>
          </p:txBody>
        </p:sp>
        <p:sp>
          <p:nvSpPr>
            <p:cNvPr id="11" name="Line 10"/>
            <p:cNvSpPr>
              <a:spLocks noChangeShapeType="1"/>
            </p:cNvSpPr>
            <p:nvPr/>
          </p:nvSpPr>
          <p:spPr bwMode="auto">
            <a:xfrm flipH="1">
              <a:off x="7620000" y="5334000"/>
              <a:ext cx="457200" cy="22860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grpSp>
    </p:spTree>
    <p:extLst>
      <p:ext uri="{BB962C8B-B14F-4D97-AF65-F5344CB8AC3E}">
        <p14:creationId xmlns:p14="http://schemas.microsoft.com/office/powerpoint/2010/main" val="3007373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0" y="381001"/>
            <a:ext cx="12192000" cy="554039"/>
          </a:xfrm>
        </p:spPr>
        <p:txBody>
          <a:bodyPr>
            <a:noAutofit/>
          </a:bodyPr>
          <a:lstStyle/>
          <a:p>
            <a:r>
              <a:rPr lang="en-US" altLang="zh-CN" dirty="0">
                <a:ea typeface="SimSun" panose="02010600030101010101" pitchFamily="2" charset="-122"/>
              </a:rPr>
              <a:t>Gaussian Distribution</a:t>
            </a:r>
            <a:endParaRPr lang="en-US" altLang="en-US" dirty="0" smtClean="0"/>
          </a:p>
        </p:txBody>
      </p:sp>
      <p:pic>
        <p:nvPicPr>
          <p:cNvPr id="4" name="Picture 6" descr="File:Planche de Galt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805" y="1249379"/>
            <a:ext cx="3352800" cy="277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9"/>
          <p:cNvSpPr txBox="1">
            <a:spLocks noChangeArrowheads="1"/>
          </p:cNvSpPr>
          <p:nvPr/>
        </p:nvSpPr>
        <p:spPr bwMode="auto">
          <a:xfrm>
            <a:off x="4172139" y="1976721"/>
            <a:ext cx="1223727"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2000" dirty="0">
                <a:solidFill>
                  <a:srgbClr val="000000"/>
                </a:solidFill>
                <a:ea typeface="SimSun" panose="02010600030101010101" pitchFamily="2" charset="-122"/>
              </a:rPr>
              <a:t>Bean machine: drop ball with pins</a:t>
            </a:r>
            <a:endParaRPr lang="zh-CN" altLang="en-US" sz="2000" dirty="0">
              <a:solidFill>
                <a:srgbClr val="000000"/>
              </a:solidFill>
              <a:ea typeface="SimSun" panose="02010600030101010101" pitchFamily="2" charset="-122"/>
            </a:endParaRPr>
          </a:p>
        </p:txBody>
      </p:sp>
      <p:pic>
        <p:nvPicPr>
          <p:cNvPr id="7" name="Picture 4" descr="http://home.dei.polimi.it/matteucc/Clustering/tutorial_html/images/image060.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1557" y="1468925"/>
            <a:ext cx="42672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File:Normal Distribution PDF.sv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541" y="4114800"/>
            <a:ext cx="4294188"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File:Gaussian 2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3503" y="3602525"/>
            <a:ext cx="37592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0"/>
          <p:cNvSpPr txBox="1">
            <a:spLocks noChangeArrowheads="1"/>
          </p:cNvSpPr>
          <p:nvPr/>
        </p:nvSpPr>
        <p:spPr bwMode="auto">
          <a:xfrm>
            <a:off x="4639729" y="5747441"/>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600" dirty="0">
                <a:solidFill>
                  <a:srgbClr val="000000"/>
                </a:solidFill>
                <a:ea typeface="SimSun" panose="02010600030101010101" pitchFamily="2" charset="-122"/>
              </a:rPr>
              <a:t>1-d Gaussian</a:t>
            </a:r>
            <a:endParaRPr lang="zh-CN" altLang="en-US" sz="1600" dirty="0">
              <a:solidFill>
                <a:srgbClr val="000000"/>
              </a:solidFill>
              <a:ea typeface="SimSun" panose="02010600030101010101" pitchFamily="2" charset="-122"/>
            </a:endParaRPr>
          </a:p>
        </p:txBody>
      </p:sp>
      <p:sp>
        <p:nvSpPr>
          <p:cNvPr id="11" name="TextBox 11"/>
          <p:cNvSpPr txBox="1">
            <a:spLocks noChangeArrowheads="1"/>
          </p:cNvSpPr>
          <p:nvPr/>
        </p:nvSpPr>
        <p:spPr bwMode="auto">
          <a:xfrm>
            <a:off x="9128157" y="5837725"/>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600">
                <a:solidFill>
                  <a:srgbClr val="000000"/>
                </a:solidFill>
                <a:ea typeface="SimSun" panose="02010600030101010101" pitchFamily="2" charset="-122"/>
              </a:rPr>
              <a:t>2-d Gaussian</a:t>
            </a:r>
            <a:endParaRPr lang="zh-CN" altLang="en-US" sz="1600">
              <a:solidFill>
                <a:srgbClr val="000000"/>
              </a:solidFill>
              <a:ea typeface="SimSun" panose="02010600030101010101" pitchFamily="2" charset="-122"/>
            </a:endParaRPr>
          </a:p>
        </p:txBody>
      </p:sp>
      <p:sp>
        <p:nvSpPr>
          <p:cNvPr id="12" name="TextBox 7"/>
          <p:cNvSpPr txBox="1">
            <a:spLocks noChangeArrowheads="1"/>
          </p:cNvSpPr>
          <p:nvPr/>
        </p:nvSpPr>
        <p:spPr bwMode="auto">
          <a:xfrm>
            <a:off x="6693403" y="6421925"/>
            <a:ext cx="28194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000">
                <a:solidFill>
                  <a:srgbClr val="000000"/>
                </a:solidFill>
                <a:ea typeface="SimSun" panose="02010600030101010101" pitchFamily="2" charset="-122"/>
              </a:rPr>
              <a:t>From wikipedia and </a:t>
            </a:r>
            <a:r>
              <a:rPr lang="en-US" altLang="zh-CN" sz="1000">
                <a:solidFill>
                  <a:srgbClr val="000000"/>
                </a:solidFill>
                <a:ea typeface="SimSun" panose="02010600030101010101" pitchFamily="2" charset="-122"/>
                <a:hlinkClick r:id="rId7"/>
              </a:rPr>
              <a:t>http://home.dei.polimi.it</a:t>
            </a:r>
            <a:endParaRPr lang="zh-CN" altLang="en-US" sz="1000">
              <a:solidFill>
                <a:srgbClr val="000000"/>
              </a:solidFill>
              <a:ea typeface="SimSun" panose="02010600030101010101" pitchFamily="2" charset="-122"/>
            </a:endParaRPr>
          </a:p>
        </p:txBody>
      </p:sp>
    </p:spTree>
    <p:extLst>
      <p:ext uri="{BB962C8B-B14F-4D97-AF65-F5344CB8AC3E}">
        <p14:creationId xmlns:p14="http://schemas.microsoft.com/office/powerpoint/2010/main" val="31683795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0656" y="5459919"/>
            <a:ext cx="32543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Rectangle 2"/>
          <p:cNvSpPr>
            <a:spLocks noGrp="1" noChangeArrowheads="1"/>
          </p:cNvSpPr>
          <p:nvPr>
            <p:ph type="title"/>
          </p:nvPr>
        </p:nvSpPr>
        <p:spPr>
          <a:xfrm>
            <a:off x="0" y="381001"/>
            <a:ext cx="12192000" cy="554039"/>
          </a:xfrm>
        </p:spPr>
        <p:txBody>
          <a:bodyPr>
            <a:noAutofit/>
          </a:bodyPr>
          <a:lstStyle/>
          <a:p>
            <a:r>
              <a:rPr lang="en-US" altLang="zh-CN" dirty="0">
                <a:ea typeface="SimSun" panose="02010600030101010101" pitchFamily="2" charset="-122"/>
              </a:rPr>
              <a:t>A Probabilistic Hierarchical Clustering Algorithm</a:t>
            </a:r>
            <a:endParaRPr lang="en-US" altLang="en-US" dirty="0" smtClean="0"/>
          </a:p>
        </p:txBody>
      </p:sp>
      <p:sp>
        <p:nvSpPr>
          <p:cNvPr id="25604" name="Rectangle 3"/>
          <p:cNvSpPr>
            <a:spLocks noGrp="1" noChangeArrowheads="1"/>
          </p:cNvSpPr>
          <p:nvPr>
            <p:ph type="body" idx="1"/>
          </p:nvPr>
        </p:nvSpPr>
        <p:spPr>
          <a:xfrm>
            <a:off x="526980" y="1198961"/>
            <a:ext cx="7970982" cy="4219934"/>
          </a:xfrm>
        </p:spPr>
        <p:txBody>
          <a:bodyPr/>
          <a:lstStyle/>
          <a:p>
            <a:r>
              <a:rPr lang="en-US" altLang="zh-CN" sz="2400" dirty="0">
                <a:ea typeface="SimSun" panose="02010600030101010101" pitchFamily="2" charset="-122"/>
              </a:rPr>
              <a:t>For a set of objects partitioned into </a:t>
            </a:r>
            <a:r>
              <a:rPr lang="en-US" altLang="zh-CN" sz="2400" i="1" dirty="0">
                <a:ea typeface="SimSun" panose="02010600030101010101" pitchFamily="2" charset="-122"/>
              </a:rPr>
              <a:t>m</a:t>
            </a:r>
            <a:r>
              <a:rPr lang="en-US" altLang="zh-CN" sz="2400" dirty="0">
                <a:ea typeface="SimSun" panose="02010600030101010101" pitchFamily="2" charset="-122"/>
              </a:rPr>
              <a:t> clusters </a:t>
            </a:r>
            <a:r>
              <a:rPr lang="en-US" altLang="zh-CN" sz="2400" i="1" dirty="0">
                <a:ea typeface="SimSun" panose="02010600030101010101" pitchFamily="2" charset="-122"/>
              </a:rPr>
              <a:t>C</a:t>
            </a:r>
            <a:r>
              <a:rPr lang="en-US" altLang="zh-CN" sz="2400" i="1" baseline="-25000" dirty="0">
                <a:ea typeface="SimSun" panose="02010600030101010101" pitchFamily="2" charset="-122"/>
              </a:rPr>
              <a:t>1</a:t>
            </a:r>
            <a:r>
              <a:rPr lang="en-US" altLang="zh-CN" sz="2400" i="1" dirty="0">
                <a:ea typeface="SimSun" panose="02010600030101010101" pitchFamily="2" charset="-122"/>
              </a:rPr>
              <a:t>, . . . ,C</a:t>
            </a:r>
            <a:r>
              <a:rPr lang="en-US" altLang="zh-CN" sz="2400" i="1" baseline="-25000" dirty="0">
                <a:ea typeface="SimSun" panose="02010600030101010101" pitchFamily="2" charset="-122"/>
              </a:rPr>
              <a:t>m</a:t>
            </a:r>
            <a:r>
              <a:rPr lang="en-US" altLang="zh-CN" sz="2400" dirty="0">
                <a:ea typeface="SimSun" panose="02010600030101010101" pitchFamily="2" charset="-122"/>
              </a:rPr>
              <a:t>, the quality can be measured by, </a:t>
            </a:r>
          </a:p>
          <a:p>
            <a:endParaRPr lang="en-US" altLang="zh-CN" sz="2400" dirty="0">
              <a:ea typeface="SimSun" panose="02010600030101010101" pitchFamily="2" charset="-122"/>
            </a:endParaRPr>
          </a:p>
          <a:p>
            <a:pPr lvl="2">
              <a:buNone/>
            </a:pPr>
            <a:r>
              <a:rPr lang="en-US" altLang="zh-CN" sz="2400" dirty="0">
                <a:ea typeface="SimSun" panose="02010600030101010101" pitchFamily="2" charset="-122"/>
              </a:rPr>
              <a:t>where </a:t>
            </a:r>
            <a:r>
              <a:rPr lang="en-US" altLang="zh-CN" sz="2400" i="1" dirty="0">
                <a:ea typeface="SimSun" panose="02010600030101010101" pitchFamily="2" charset="-122"/>
              </a:rPr>
              <a:t>P</a:t>
            </a:r>
            <a:r>
              <a:rPr lang="en-US" altLang="zh-CN" sz="2400" dirty="0">
                <a:ea typeface="SimSun" panose="02010600030101010101" pitchFamily="2" charset="-122"/>
              </a:rPr>
              <a:t>() is the maximum likelihood</a:t>
            </a:r>
          </a:p>
          <a:p>
            <a:r>
              <a:rPr lang="en-US" altLang="zh-CN" sz="2400" dirty="0">
                <a:ea typeface="SimSun" panose="02010600030101010101" pitchFamily="2" charset="-122"/>
              </a:rPr>
              <a:t>If we merge two clusters C</a:t>
            </a:r>
            <a:r>
              <a:rPr lang="en-US" altLang="zh-CN" sz="2400" baseline="-25000" dirty="0">
                <a:ea typeface="SimSun" panose="02010600030101010101" pitchFamily="2" charset="-122"/>
              </a:rPr>
              <a:t>j1</a:t>
            </a:r>
            <a:r>
              <a:rPr lang="en-US" altLang="zh-CN" sz="2400" dirty="0">
                <a:ea typeface="SimSun" panose="02010600030101010101" pitchFamily="2" charset="-122"/>
              </a:rPr>
              <a:t> and C</a:t>
            </a:r>
            <a:r>
              <a:rPr lang="en-US" altLang="zh-CN" sz="2400" baseline="-25000" dirty="0">
                <a:ea typeface="SimSun" panose="02010600030101010101" pitchFamily="2" charset="-122"/>
              </a:rPr>
              <a:t>j2 </a:t>
            </a:r>
            <a:r>
              <a:rPr lang="en-US" altLang="zh-CN" sz="2400" dirty="0">
                <a:ea typeface="SimSun" panose="02010600030101010101" pitchFamily="2" charset="-122"/>
              </a:rPr>
              <a:t>into a cluster C</a:t>
            </a:r>
            <a:r>
              <a:rPr lang="en-US" altLang="zh-CN" sz="2400" baseline="-25000" dirty="0">
                <a:ea typeface="SimSun" panose="02010600030101010101" pitchFamily="2" charset="-122"/>
              </a:rPr>
              <a:t>j1</a:t>
            </a:r>
            <a:r>
              <a:rPr lang="en-US" altLang="zh-CN" sz="2400" dirty="0">
                <a:ea typeface="SimSun" panose="02010600030101010101" pitchFamily="2" charset="-122"/>
              </a:rPr>
              <a:t>∪C</a:t>
            </a:r>
            <a:r>
              <a:rPr lang="en-US" altLang="zh-CN" sz="2400" baseline="-25000" dirty="0">
                <a:ea typeface="SimSun" panose="02010600030101010101" pitchFamily="2" charset="-122"/>
              </a:rPr>
              <a:t>j2</a:t>
            </a:r>
            <a:r>
              <a:rPr lang="en-US" altLang="zh-CN" sz="2400" dirty="0">
                <a:ea typeface="SimSun" panose="02010600030101010101" pitchFamily="2" charset="-122"/>
              </a:rPr>
              <a:t>, </a:t>
            </a:r>
            <a:r>
              <a:rPr lang="en-US" altLang="zh-CN" sz="2400" dirty="0" smtClean="0">
                <a:ea typeface="SimSun" panose="02010600030101010101" pitchFamily="2" charset="-122"/>
              </a:rPr>
              <a:t>the </a:t>
            </a:r>
            <a:r>
              <a:rPr lang="en-US" altLang="zh-CN" sz="2400" dirty="0">
                <a:ea typeface="SimSun" panose="02010600030101010101" pitchFamily="2" charset="-122"/>
              </a:rPr>
              <a:t>change in quality of the overall clustering </a:t>
            </a:r>
            <a:r>
              <a:rPr lang="en-US" altLang="zh-CN" sz="2400" dirty="0" smtClean="0">
                <a:ea typeface="SimSun" panose="02010600030101010101" pitchFamily="2" charset="-122"/>
              </a:rPr>
              <a:t>is</a:t>
            </a:r>
            <a:endParaRPr lang="en-US" altLang="zh-CN" sz="2400" dirty="0">
              <a:ea typeface="SimSun" panose="02010600030101010101" pitchFamily="2" charset="-122"/>
            </a:endParaRPr>
          </a:p>
          <a:p>
            <a:endParaRPr lang="en-US" altLang="zh-CN" sz="2400" dirty="0">
              <a:ea typeface="SimSun" panose="02010600030101010101" pitchFamily="2" charset="-122"/>
            </a:endParaRPr>
          </a:p>
          <a:p>
            <a:endParaRPr lang="en-US" altLang="zh-CN" sz="2400" dirty="0">
              <a:ea typeface="SimSun" panose="02010600030101010101" pitchFamily="2" charset="-122"/>
            </a:endParaRPr>
          </a:p>
          <a:p>
            <a:endParaRPr lang="en-US" altLang="zh-CN" sz="2400" dirty="0" smtClean="0">
              <a:ea typeface="SimSun" panose="02010600030101010101" pitchFamily="2" charset="-122"/>
            </a:endParaRPr>
          </a:p>
          <a:p>
            <a:r>
              <a:rPr lang="en-US" altLang="zh-CN" sz="2400" dirty="0" smtClean="0">
                <a:ea typeface="SimSun" panose="02010600030101010101" pitchFamily="2" charset="-122"/>
              </a:rPr>
              <a:t>Distance </a:t>
            </a:r>
            <a:r>
              <a:rPr lang="en-US" altLang="zh-CN" sz="2400" dirty="0">
                <a:ea typeface="SimSun" panose="02010600030101010101" pitchFamily="2" charset="-122"/>
              </a:rPr>
              <a:t>between clusters </a:t>
            </a:r>
            <a:r>
              <a:rPr lang="en-US" altLang="zh-CN" sz="2400" i="1" dirty="0">
                <a:ea typeface="SimSun" panose="02010600030101010101" pitchFamily="2" charset="-122"/>
              </a:rPr>
              <a:t>C</a:t>
            </a:r>
            <a:r>
              <a:rPr lang="en-US" altLang="zh-CN" sz="2400" i="1" baseline="-25000" dirty="0">
                <a:ea typeface="SimSun" panose="02010600030101010101" pitchFamily="2" charset="-122"/>
              </a:rPr>
              <a:t>1</a:t>
            </a:r>
            <a:r>
              <a:rPr lang="en-US" altLang="zh-CN" sz="2400" dirty="0">
                <a:ea typeface="SimSun" panose="02010600030101010101" pitchFamily="2" charset="-122"/>
              </a:rPr>
              <a:t> and </a:t>
            </a:r>
            <a:r>
              <a:rPr lang="en-US" altLang="zh-CN" sz="2400" i="1" dirty="0">
                <a:ea typeface="SimSun" panose="02010600030101010101" pitchFamily="2" charset="-122"/>
              </a:rPr>
              <a:t>C</a:t>
            </a:r>
            <a:r>
              <a:rPr lang="en-US" altLang="zh-CN" sz="2400" i="1" baseline="-25000" dirty="0">
                <a:ea typeface="SimSun" panose="02010600030101010101" pitchFamily="2" charset="-122"/>
              </a:rPr>
              <a:t>2</a:t>
            </a:r>
            <a:r>
              <a:rPr lang="en-US" altLang="zh-CN" sz="2400" dirty="0" smtClean="0">
                <a:ea typeface="SimSun" panose="02010600030101010101" pitchFamily="2" charset="-122"/>
              </a:rPr>
              <a:t>:</a:t>
            </a:r>
            <a:endParaRPr lang="en-US" altLang="zh-CN" sz="2400" dirty="0">
              <a:ea typeface="SimSun" panose="02010600030101010101" pitchFamily="2" charset="-122"/>
            </a:endParaRPr>
          </a:p>
          <a:p>
            <a:pPr marL="0" indent="0">
              <a:buNone/>
            </a:pPr>
            <a:endParaRPr lang="en-US" altLang="zh-CN" sz="2400" dirty="0">
              <a:ea typeface="SimSun" panose="02010600030101010101" pitchFamily="2" charset="-122"/>
            </a:endParaRPr>
          </a:p>
          <a:p>
            <a:r>
              <a:rPr lang="en-US" altLang="zh-CN" sz="2400" dirty="0">
                <a:ea typeface="SimSun" panose="02010600030101010101" pitchFamily="2" charset="-122"/>
              </a:rPr>
              <a:t>If </a:t>
            </a:r>
            <a:r>
              <a:rPr lang="en-US" altLang="zh-CN" sz="2400" dirty="0" err="1">
                <a:ea typeface="SimSun" panose="02010600030101010101" pitchFamily="2" charset="-122"/>
              </a:rPr>
              <a:t>dist</a:t>
            </a:r>
            <a:r>
              <a:rPr lang="en-US" altLang="zh-CN" sz="2400" dirty="0">
                <a:ea typeface="SimSun" panose="02010600030101010101" pitchFamily="2" charset="-122"/>
              </a:rPr>
              <a:t>(C</a:t>
            </a:r>
            <a:r>
              <a:rPr lang="en-US" altLang="zh-CN" sz="2400" baseline="-25000" dirty="0">
                <a:ea typeface="SimSun" panose="02010600030101010101" pitchFamily="2" charset="-122"/>
              </a:rPr>
              <a:t>i</a:t>
            </a:r>
            <a:r>
              <a:rPr lang="en-US" altLang="zh-CN" sz="2400" dirty="0">
                <a:ea typeface="SimSun" panose="02010600030101010101" pitchFamily="2" charset="-122"/>
              </a:rPr>
              <a:t>, </a:t>
            </a:r>
            <a:r>
              <a:rPr lang="en-US" altLang="zh-CN" sz="2400" dirty="0" err="1">
                <a:ea typeface="SimSun" panose="02010600030101010101" pitchFamily="2" charset="-122"/>
              </a:rPr>
              <a:t>C</a:t>
            </a:r>
            <a:r>
              <a:rPr lang="en-US" altLang="zh-CN" sz="2400" baseline="-25000" dirty="0" err="1">
                <a:ea typeface="SimSun" panose="02010600030101010101" pitchFamily="2" charset="-122"/>
              </a:rPr>
              <a:t>j</a:t>
            </a:r>
            <a:r>
              <a:rPr lang="en-US" altLang="zh-CN" sz="2400" dirty="0">
                <a:ea typeface="SimSun" panose="02010600030101010101" pitchFamily="2" charset="-122"/>
              </a:rPr>
              <a:t>) &lt; 0, merge C</a:t>
            </a:r>
            <a:r>
              <a:rPr lang="en-US" altLang="zh-CN" sz="2400" baseline="-25000" dirty="0">
                <a:ea typeface="SimSun" panose="02010600030101010101" pitchFamily="2" charset="-122"/>
              </a:rPr>
              <a:t>i </a:t>
            </a:r>
            <a:r>
              <a:rPr lang="en-US" altLang="zh-CN" sz="2400" dirty="0">
                <a:ea typeface="SimSun" panose="02010600030101010101" pitchFamily="2" charset="-122"/>
              </a:rPr>
              <a:t>and </a:t>
            </a:r>
            <a:r>
              <a:rPr lang="en-US" altLang="zh-CN" sz="2400" dirty="0" err="1">
                <a:ea typeface="SimSun" panose="02010600030101010101" pitchFamily="2" charset="-122"/>
              </a:rPr>
              <a:t>C</a:t>
            </a:r>
            <a:r>
              <a:rPr lang="en-US" altLang="zh-CN" sz="2400" baseline="-25000" dirty="0" err="1">
                <a:ea typeface="SimSun" panose="02010600030101010101" pitchFamily="2" charset="-122"/>
              </a:rPr>
              <a:t>j</a:t>
            </a:r>
            <a:endParaRPr lang="en-US" altLang="zh-CN" sz="2400" baseline="-25000" dirty="0">
              <a:ea typeface="SimSun" panose="02010600030101010101" pitchFamily="2" charset="-122"/>
            </a:endParaRPr>
          </a:p>
        </p:txBody>
      </p:sp>
      <p:pic>
        <p:nvPicPr>
          <p:cNvPr id="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7600" y="1856510"/>
            <a:ext cx="3025775"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7691" y="3806539"/>
            <a:ext cx="6248400" cy="112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noChangeAspect="1" noChangeArrowheads="1"/>
          </p:cNvPicPr>
          <p:nvPr/>
        </p:nvPicPr>
        <p:blipFill>
          <a:blip r:embed="rId6"/>
          <a:srcRect/>
          <a:stretch>
            <a:fillRect/>
          </a:stretch>
        </p:blipFill>
        <p:spPr bwMode="auto">
          <a:xfrm>
            <a:off x="7423293" y="4200776"/>
            <a:ext cx="3820464" cy="243623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pic>
    </p:spTree>
    <p:extLst>
      <p:ext uri="{BB962C8B-B14F-4D97-AF65-F5344CB8AC3E}">
        <p14:creationId xmlns:p14="http://schemas.microsoft.com/office/powerpoint/2010/main" val="181753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lstStyle/>
          <a:p>
            <a:r>
              <a:rPr lang="en-US" altLang="zh-CN" dirty="0" smtClean="0">
                <a:ea typeface="SimSun" panose="02010600030101010101" pitchFamily="2" charset="-122"/>
              </a:rPr>
              <a:t>What </a:t>
            </a:r>
            <a:r>
              <a:rPr lang="en-US" altLang="zh-CN" dirty="0">
                <a:ea typeface="SimSun" panose="02010600030101010101" pitchFamily="2" charset="-122"/>
              </a:rPr>
              <a:t>Is Good Clustering?</a:t>
            </a:r>
            <a:endParaRPr lang="en-US" altLang="en-US" dirty="0" smtClean="0"/>
          </a:p>
        </p:txBody>
      </p:sp>
      <p:sp>
        <p:nvSpPr>
          <p:cNvPr id="4100" name="Rectangle 3"/>
          <p:cNvSpPr>
            <a:spLocks noGrp="1" noChangeArrowheads="1"/>
          </p:cNvSpPr>
          <p:nvPr>
            <p:ph type="body" idx="1"/>
          </p:nvPr>
        </p:nvSpPr>
        <p:spPr>
          <a:xfrm>
            <a:off x="605576" y="1179088"/>
            <a:ext cx="10539239" cy="5450312"/>
          </a:xfrm>
        </p:spPr>
        <p:txBody>
          <a:bodyPr/>
          <a:lstStyle/>
          <a:p>
            <a:pPr>
              <a:spcAft>
                <a:spcPts val="600"/>
              </a:spcAft>
            </a:pPr>
            <a:r>
              <a:rPr lang="en-US" altLang="zh-CN" sz="2400" dirty="0" smtClean="0">
                <a:ea typeface="SimSun" panose="02010600030101010101" pitchFamily="2" charset="-122"/>
              </a:rPr>
              <a:t>A </a:t>
            </a:r>
            <a:r>
              <a:rPr lang="en-US" altLang="zh-CN" sz="2400" dirty="0">
                <a:ea typeface="SimSun" panose="02010600030101010101" pitchFamily="2" charset="-122"/>
              </a:rPr>
              <a:t>good clustering method will produce high quality </a:t>
            </a:r>
            <a:r>
              <a:rPr lang="en-US" altLang="zh-CN" sz="2400" dirty="0" smtClean="0">
                <a:ea typeface="SimSun" panose="02010600030101010101" pitchFamily="2" charset="-122"/>
              </a:rPr>
              <a:t>clusters which should have</a:t>
            </a:r>
            <a:endParaRPr lang="en-US" altLang="zh-CN" sz="2400" dirty="0">
              <a:ea typeface="SimSun" panose="02010600030101010101" pitchFamily="2" charset="-122"/>
            </a:endParaRPr>
          </a:p>
          <a:p>
            <a:pPr lvl="1">
              <a:spcAft>
                <a:spcPts val="600"/>
              </a:spcAft>
            </a:pPr>
            <a:r>
              <a:rPr lang="en-US" altLang="zh-CN" sz="2400" b="1" dirty="0" smtClean="0">
                <a:ea typeface="SimSun" panose="02010600030101010101" pitchFamily="2" charset="-122"/>
              </a:rPr>
              <a:t>High </a:t>
            </a:r>
            <a:r>
              <a:rPr lang="en-US" altLang="zh-CN" sz="2400" b="1" dirty="0">
                <a:ea typeface="SimSun" panose="02010600030101010101" pitchFamily="2" charset="-122"/>
              </a:rPr>
              <a:t>intra-class similarity:</a:t>
            </a:r>
            <a:r>
              <a:rPr lang="en-US" altLang="zh-CN" sz="2400" dirty="0">
                <a:ea typeface="SimSun" panose="02010600030101010101" pitchFamily="2" charset="-122"/>
              </a:rPr>
              <a:t> </a:t>
            </a:r>
            <a:r>
              <a:rPr lang="en-US" altLang="zh-CN" sz="2400" dirty="0" smtClean="0">
                <a:solidFill>
                  <a:srgbClr val="FF0000"/>
                </a:solidFill>
                <a:ea typeface="SimSun" panose="02010600030101010101" pitchFamily="2" charset="-122"/>
              </a:rPr>
              <a:t>Cohesive</a:t>
            </a:r>
            <a:r>
              <a:rPr lang="en-US" altLang="zh-CN" sz="2400" dirty="0" smtClean="0">
                <a:ea typeface="SimSun" panose="02010600030101010101" pitchFamily="2" charset="-122"/>
              </a:rPr>
              <a:t> </a:t>
            </a:r>
            <a:r>
              <a:rPr lang="en-US" altLang="zh-CN" sz="2400" dirty="0">
                <a:ea typeface="SimSun" panose="02010600030101010101" pitchFamily="2" charset="-122"/>
              </a:rPr>
              <a:t>within clusters</a:t>
            </a:r>
          </a:p>
          <a:p>
            <a:pPr lvl="1">
              <a:spcAft>
                <a:spcPts val="600"/>
              </a:spcAft>
            </a:pPr>
            <a:r>
              <a:rPr lang="en-US" altLang="zh-CN" sz="2400" b="1" dirty="0" smtClean="0">
                <a:ea typeface="SimSun" panose="02010600030101010101" pitchFamily="2" charset="-122"/>
              </a:rPr>
              <a:t>Low </a:t>
            </a:r>
            <a:r>
              <a:rPr lang="en-US" altLang="zh-CN" sz="2400" b="1" dirty="0">
                <a:ea typeface="SimSun" panose="02010600030101010101" pitchFamily="2" charset="-122"/>
              </a:rPr>
              <a:t>inter-class similarity: </a:t>
            </a:r>
            <a:r>
              <a:rPr lang="en-US" altLang="zh-CN" sz="2400" dirty="0" smtClean="0">
                <a:solidFill>
                  <a:srgbClr val="FF0000"/>
                </a:solidFill>
                <a:ea typeface="SimSun" panose="02010600030101010101" pitchFamily="2" charset="-122"/>
              </a:rPr>
              <a:t>Distinctive</a:t>
            </a:r>
            <a:r>
              <a:rPr lang="en-US" altLang="zh-CN" sz="2400" dirty="0" smtClean="0">
                <a:ea typeface="SimSun" panose="02010600030101010101" pitchFamily="2" charset="-122"/>
              </a:rPr>
              <a:t> </a:t>
            </a:r>
            <a:r>
              <a:rPr lang="en-US" altLang="zh-CN" sz="2400" dirty="0">
                <a:ea typeface="SimSun" panose="02010600030101010101" pitchFamily="2" charset="-122"/>
              </a:rPr>
              <a:t>between </a:t>
            </a:r>
            <a:r>
              <a:rPr lang="en-US" altLang="zh-CN" sz="2400" dirty="0" smtClean="0">
                <a:ea typeface="SimSun" panose="02010600030101010101" pitchFamily="2" charset="-122"/>
              </a:rPr>
              <a:t>clusters</a:t>
            </a:r>
            <a:endParaRPr lang="en-US" altLang="zh-CN" sz="2400" dirty="0">
              <a:ea typeface="SimSun" panose="02010600030101010101" pitchFamily="2" charset="-122"/>
            </a:endParaRPr>
          </a:p>
          <a:p>
            <a:pPr marL="457200" indent="-457200">
              <a:spcAft>
                <a:spcPts val="600"/>
              </a:spcAft>
            </a:pPr>
            <a:r>
              <a:rPr lang="en-US" altLang="zh-CN" sz="2400" b="1" dirty="0" smtClean="0">
                <a:ea typeface="SimSun" panose="02010600030101010101" pitchFamily="2" charset="-122"/>
              </a:rPr>
              <a:t>Quality function</a:t>
            </a:r>
          </a:p>
          <a:p>
            <a:pPr marL="688968" lvl="1" indent="-457200">
              <a:spcAft>
                <a:spcPts val="600"/>
              </a:spcAft>
            </a:pPr>
            <a:r>
              <a:rPr lang="en-US" altLang="zh-CN" sz="2400" dirty="0" smtClean="0">
                <a:ea typeface="SimSun" panose="02010600030101010101" pitchFamily="2" charset="-122"/>
              </a:rPr>
              <a:t>There is usually a separate “quality” function that measures the “goodness” of a cluster</a:t>
            </a:r>
          </a:p>
          <a:p>
            <a:pPr marL="688968" lvl="1" indent="-457200">
              <a:spcAft>
                <a:spcPts val="600"/>
              </a:spcAft>
            </a:pPr>
            <a:r>
              <a:rPr lang="en-US" altLang="zh-CN" sz="2400" dirty="0" smtClean="0">
                <a:ea typeface="SimSun" panose="02010600030101010101" pitchFamily="2" charset="-122"/>
                <a:sym typeface="Symbol" panose="05050102010706020507" pitchFamily="18" charset="2"/>
              </a:rPr>
              <a:t>It is hard to define “similar enough” or “good enough”</a:t>
            </a:r>
          </a:p>
          <a:p>
            <a:pPr marL="855652" lvl="2" indent="-457200">
              <a:spcAft>
                <a:spcPts val="600"/>
              </a:spcAft>
            </a:pPr>
            <a:r>
              <a:rPr lang="en-US" altLang="zh-CN" sz="2400" dirty="0" smtClean="0">
                <a:ea typeface="SimSun" panose="02010600030101010101" pitchFamily="2" charset="-122"/>
                <a:sym typeface="Symbol" panose="05050102010706020507" pitchFamily="18" charset="2"/>
              </a:rPr>
              <a:t>The answer is typically highly subjective</a:t>
            </a:r>
          </a:p>
          <a:p>
            <a:pPr marL="457200" indent="-457200">
              <a:spcAft>
                <a:spcPts val="600"/>
              </a:spcAft>
            </a:pPr>
            <a:r>
              <a:rPr lang="en-US" altLang="zh-CN" sz="2400" dirty="0" smtClean="0">
                <a:ea typeface="SimSun" panose="02010600030101010101" pitchFamily="2" charset="-122"/>
                <a:sym typeface="Symbol" panose="05050102010706020507" pitchFamily="18" charset="2"/>
              </a:rPr>
              <a:t>There exist many similarity measures and/or functions for different applications</a:t>
            </a:r>
          </a:p>
          <a:p>
            <a:pPr marL="457200" indent="-457200">
              <a:spcAft>
                <a:spcPts val="600"/>
              </a:spcAft>
            </a:pPr>
            <a:r>
              <a:rPr lang="en-US" altLang="zh-CN" sz="2400" dirty="0" smtClean="0">
                <a:ea typeface="SimSun" panose="02010600030101010101" pitchFamily="2" charset="-122"/>
                <a:sym typeface="Symbol" panose="05050102010706020507" pitchFamily="18" charset="2"/>
              </a:rPr>
              <a:t>Similarity measure is critical for cluster analysis</a:t>
            </a:r>
            <a:endParaRPr lang="en-US" altLang="zh-CN" sz="2400" dirty="0">
              <a:ea typeface="SimSun" panose="02010600030101010101" pitchFamily="2" charset="-122"/>
              <a:sym typeface="Symbol" panose="05050102010706020507" pitchFamily="18" charset="2"/>
            </a:endParaRPr>
          </a:p>
        </p:txBody>
      </p:sp>
    </p:spTree>
    <p:extLst>
      <p:ext uri="{BB962C8B-B14F-4D97-AF65-F5344CB8AC3E}">
        <p14:creationId xmlns:p14="http://schemas.microsoft.com/office/powerpoint/2010/main" val="628952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idx="4294967295"/>
          </p:nvPr>
        </p:nvSpPr>
        <p:spPr>
          <a:xfrm>
            <a:off x="-209550" y="95250"/>
            <a:ext cx="12744450" cy="990600"/>
          </a:xfrm>
        </p:spPr>
        <p:txBody>
          <a:bodyPr vert="horz" lIns="92075" tIns="46038" rIns="92075" bIns="46038" rtlCol="0" anchor="ctr">
            <a:noAutofit/>
          </a:bodyPr>
          <a:lstStyle/>
          <a:p>
            <a:pPr eaLnBrk="1" hangingPunct="1"/>
            <a:r>
              <a:rPr lang="en-US" altLang="zh-CN" sz="3800" dirty="0">
                <a:ea typeface="SimSun" panose="02010600030101010101" pitchFamily="2" charset="-122"/>
              </a:rPr>
              <a:t>Chapter 10. </a:t>
            </a:r>
            <a:r>
              <a:rPr lang="en-AU" altLang="zh-TW" sz="3800" dirty="0">
                <a:ea typeface="PMingLiU" panose="02020500000000000000" pitchFamily="18" charset="-120"/>
              </a:rPr>
              <a:t>Cluster Analysis: Basic Concepts and Methods</a:t>
            </a:r>
            <a:endParaRPr lang="en-US" altLang="zh-CN" sz="3800" dirty="0">
              <a:ea typeface="PMingLiU" panose="02020500000000000000" pitchFamily="18" charset="-120"/>
            </a:endParaRPr>
          </a:p>
        </p:txBody>
      </p:sp>
      <p:sp>
        <p:nvSpPr>
          <p:cNvPr id="12292" name="Rectangle 3"/>
          <p:cNvSpPr>
            <a:spLocks noGrp="1" noChangeArrowheads="1"/>
          </p:cNvSpPr>
          <p:nvPr>
            <p:ph type="body" idx="4294967295"/>
          </p:nvPr>
        </p:nvSpPr>
        <p:spPr>
          <a:xfrm>
            <a:off x="578827" y="1156918"/>
            <a:ext cx="10915650" cy="5595573"/>
          </a:xfrm>
        </p:spPr>
        <p:txBody>
          <a:bodyPr vert="horz" lIns="92075" tIns="46038" rIns="92075" bIns="46038" rtlCol="0">
            <a:noAutofit/>
          </a:bodyPr>
          <a:lstStyle/>
          <a:p>
            <a:pPr marL="533400" indent="-533400">
              <a:lnSpc>
                <a:spcPct val="200000"/>
              </a:lnSpc>
            </a:pPr>
            <a:r>
              <a:rPr lang="en-US" altLang="zh-CN" sz="2800" dirty="0" smtClean="0">
                <a:latin typeface="Calibri" panose="020F0502020204030204" pitchFamily="34" charset="0"/>
                <a:ea typeface="SimSun" panose="02010600030101010101" pitchFamily="2" charset="-122"/>
              </a:rPr>
              <a:t>Cluster Analysis: An Introduction</a:t>
            </a:r>
          </a:p>
          <a:p>
            <a:pPr marL="533400" indent="-533400">
              <a:lnSpc>
                <a:spcPct val="200000"/>
              </a:lnSpc>
            </a:pPr>
            <a:r>
              <a:rPr lang="en-US" altLang="zh-CN" sz="2800" dirty="0" smtClean="0">
                <a:latin typeface="Calibri" panose="020F0502020204030204" pitchFamily="34" charset="0"/>
                <a:ea typeface="SimSun" panose="02010600030101010101" pitchFamily="2" charset="-122"/>
              </a:rPr>
              <a:t>Partitioning Methods</a:t>
            </a:r>
          </a:p>
          <a:p>
            <a:pPr marL="533400" indent="-533400">
              <a:lnSpc>
                <a:spcPct val="200000"/>
              </a:lnSpc>
            </a:pPr>
            <a:r>
              <a:rPr lang="en-US" altLang="zh-CN" sz="2800" dirty="0" smtClean="0">
                <a:latin typeface="Calibri" panose="020F0502020204030204" pitchFamily="34" charset="0"/>
                <a:ea typeface="SimSun" panose="02010600030101010101" pitchFamily="2" charset="-122"/>
              </a:rPr>
              <a:t>Hierarchical Methods</a:t>
            </a:r>
          </a:p>
          <a:p>
            <a:pPr marL="533400" indent="-533400">
              <a:lnSpc>
                <a:spcPct val="200000"/>
              </a:lnSpc>
            </a:pPr>
            <a:r>
              <a:rPr lang="en-US" altLang="zh-CN" sz="2800" dirty="0" smtClean="0">
                <a:latin typeface="Calibri" panose="020F0502020204030204" pitchFamily="34" charset="0"/>
                <a:ea typeface="SimSun" panose="02010600030101010101" pitchFamily="2" charset="-122"/>
              </a:rPr>
              <a:t>Density- and Grid-Based Methods</a:t>
            </a:r>
          </a:p>
          <a:p>
            <a:pPr marL="533400" indent="-533400">
              <a:lnSpc>
                <a:spcPct val="200000"/>
              </a:lnSpc>
            </a:pPr>
            <a:r>
              <a:rPr lang="en-US" altLang="zh-CN" sz="2800" dirty="0" smtClean="0">
                <a:latin typeface="Calibri" panose="020F0502020204030204" pitchFamily="34" charset="0"/>
                <a:ea typeface="SimSun" panose="02010600030101010101" pitchFamily="2" charset="-122"/>
              </a:rPr>
              <a:t>Evaluation of Clustering</a:t>
            </a:r>
          </a:p>
          <a:p>
            <a:pPr marL="533400" indent="-533400">
              <a:lnSpc>
                <a:spcPct val="200000"/>
              </a:lnSpc>
            </a:pPr>
            <a:r>
              <a:rPr lang="en-US" altLang="zh-CN" sz="2800" dirty="0" smtClean="0">
                <a:latin typeface="Calibri" panose="020F0502020204030204" pitchFamily="34" charset="0"/>
                <a:ea typeface="SimSun" panose="02010600030101010101" pitchFamily="2" charset="-122"/>
              </a:rPr>
              <a:t>Summary</a:t>
            </a:r>
          </a:p>
        </p:txBody>
      </p:sp>
      <p:sp>
        <p:nvSpPr>
          <p:cNvPr id="12293" name="AutoShape 5"/>
          <p:cNvSpPr>
            <a:spLocks noChangeArrowheads="1"/>
          </p:cNvSpPr>
          <p:nvPr/>
        </p:nvSpPr>
        <p:spPr bwMode="auto">
          <a:xfrm rot="9867012">
            <a:off x="6455751" y="4149414"/>
            <a:ext cx="304800" cy="381000"/>
          </a:xfrm>
          <a:prstGeom prst="notchedRightArrow">
            <a:avLst>
              <a:gd name="adj1" fmla="val 50000"/>
              <a:gd name="adj2" fmla="val 25000"/>
            </a:avLst>
          </a:prstGeom>
          <a:solidFill>
            <a:srgbClr val="00CCFF"/>
          </a:solidFill>
          <a:ln w="9525">
            <a:solidFill>
              <a:schemeClr val="tx1"/>
            </a:solidFill>
            <a:miter lim="800000"/>
            <a:headEnd/>
            <a:tailEnd/>
          </a:ln>
        </p:spPr>
        <p:txBody>
          <a:bodyPr rot="10800000"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Tree>
    <p:extLst>
      <p:ext uri="{BB962C8B-B14F-4D97-AF65-F5344CB8AC3E}">
        <p14:creationId xmlns:p14="http://schemas.microsoft.com/office/powerpoint/2010/main" val="1507451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74" y="63790"/>
            <a:ext cx="12456966" cy="840508"/>
          </a:xfrm>
        </p:spPr>
        <p:txBody>
          <a:bodyPr>
            <a:noAutofit/>
          </a:bodyPr>
          <a:lstStyle/>
          <a:p>
            <a:pPr defTabSz="1219110"/>
            <a:r>
              <a:rPr lang="en-US" altLang="en-US" kern="0" dirty="0" smtClean="0"/>
              <a:t>Density-Based </a:t>
            </a:r>
            <a:r>
              <a:rPr lang="en-US" altLang="en-US" kern="0" dirty="0"/>
              <a:t>and Grid-Based Clustering Methods</a:t>
            </a:r>
            <a:endParaRPr lang="en-US" dirty="0">
              <a:solidFill>
                <a:prstClr val="black"/>
              </a:solidFill>
            </a:endParaRPr>
          </a:p>
        </p:txBody>
      </p:sp>
      <p:sp>
        <p:nvSpPr>
          <p:cNvPr id="5" name="Rectangle 3"/>
          <p:cNvSpPr txBox="1">
            <a:spLocks noChangeArrowheads="1"/>
          </p:cNvSpPr>
          <p:nvPr/>
        </p:nvSpPr>
        <p:spPr>
          <a:xfrm>
            <a:off x="579148" y="1293091"/>
            <a:ext cx="11151034" cy="5190836"/>
          </a:xfrm>
          <a:prstGeom prst="rect">
            <a:avLst/>
          </a:prstGeom>
        </p:spPr>
        <p:txBody>
          <a:bodyPr vert="horz" lIns="91438" tIns="45719" rIns="91438" bIns="45719" rtlCol="0">
            <a:noAutofit/>
          </a:bodyPr>
          <a:lstStyle>
            <a:lvl1pPr marL="285744" indent="-285744"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defTabSz="1219110">
              <a:spcBef>
                <a:spcPts val="1200"/>
              </a:spcBef>
              <a:spcAft>
                <a:spcPts val="600"/>
              </a:spcAft>
            </a:pPr>
            <a:r>
              <a:rPr lang="en-US" altLang="zh-CN" smtClean="0">
                <a:solidFill>
                  <a:srgbClr val="000000"/>
                </a:solidFill>
              </a:rPr>
              <a:t>Density-Based Clustering</a:t>
            </a:r>
          </a:p>
          <a:p>
            <a:pPr lvl="1" defTabSz="1219110">
              <a:spcBef>
                <a:spcPts val="1200"/>
              </a:spcBef>
              <a:spcAft>
                <a:spcPts val="600"/>
              </a:spcAft>
            </a:pPr>
            <a:r>
              <a:rPr lang="en-US" altLang="zh-CN" smtClean="0">
                <a:solidFill>
                  <a:srgbClr val="000000"/>
                </a:solidFill>
              </a:rPr>
              <a:t>Basic Concepts</a:t>
            </a:r>
            <a:endParaRPr lang="en-US" smtClean="0">
              <a:solidFill>
                <a:prstClr val="black"/>
              </a:solidFill>
            </a:endParaRPr>
          </a:p>
          <a:p>
            <a:pPr lvl="1" defTabSz="1219110">
              <a:spcBef>
                <a:spcPts val="1200"/>
              </a:spcBef>
              <a:spcAft>
                <a:spcPts val="600"/>
              </a:spcAft>
            </a:pPr>
            <a:r>
              <a:rPr lang="en-US" altLang="zh-CN" smtClean="0">
                <a:solidFill>
                  <a:prstClr val="black"/>
                </a:solidFill>
              </a:rPr>
              <a:t>DBSCAN: A </a:t>
            </a:r>
            <a:r>
              <a:rPr lang="en-US" altLang="zh-CN" smtClean="0">
                <a:solidFill>
                  <a:srgbClr val="000000"/>
                </a:solidFill>
              </a:rPr>
              <a:t>Density-Based Clustering Algorithm</a:t>
            </a:r>
            <a:endParaRPr lang="en-US" smtClean="0">
              <a:solidFill>
                <a:prstClr val="black"/>
              </a:solidFill>
            </a:endParaRPr>
          </a:p>
          <a:p>
            <a:pPr lvl="1" defTabSz="1219110">
              <a:spcBef>
                <a:spcPts val="1200"/>
              </a:spcBef>
              <a:spcAft>
                <a:spcPts val="600"/>
              </a:spcAft>
            </a:pPr>
            <a:r>
              <a:rPr lang="en-US" altLang="zh-CN" smtClean="0">
                <a:solidFill>
                  <a:prstClr val="black"/>
                </a:solidFill>
              </a:rPr>
              <a:t>OPTICS: </a:t>
            </a:r>
            <a:r>
              <a:rPr lang="en-US" altLang="zh-CN" smtClean="0">
                <a:solidFill>
                  <a:srgbClr val="000000"/>
                </a:solidFill>
              </a:rPr>
              <a:t>Ordering Points To Identify Clustering Structure</a:t>
            </a:r>
            <a:endParaRPr lang="en-US" smtClean="0">
              <a:solidFill>
                <a:prstClr val="black"/>
              </a:solidFill>
            </a:endParaRPr>
          </a:p>
          <a:p>
            <a:pPr defTabSz="1219110">
              <a:spcBef>
                <a:spcPts val="1200"/>
              </a:spcBef>
              <a:spcAft>
                <a:spcPts val="600"/>
              </a:spcAft>
            </a:pPr>
            <a:r>
              <a:rPr lang="en-US" altLang="zh-CN" smtClean="0">
                <a:solidFill>
                  <a:srgbClr val="000000"/>
                </a:solidFill>
              </a:rPr>
              <a:t>Grid-Based Clustering Methods </a:t>
            </a:r>
            <a:endParaRPr lang="en-US" smtClean="0">
              <a:solidFill>
                <a:prstClr val="black"/>
              </a:solidFill>
            </a:endParaRPr>
          </a:p>
          <a:p>
            <a:pPr lvl="1">
              <a:spcBef>
                <a:spcPts val="1200"/>
              </a:spcBef>
              <a:spcAft>
                <a:spcPts val="600"/>
              </a:spcAft>
            </a:pPr>
            <a:r>
              <a:rPr lang="en-US" altLang="zh-CN" smtClean="0">
                <a:solidFill>
                  <a:srgbClr val="000000"/>
                </a:solidFill>
              </a:rPr>
              <a:t>Basic Concepts</a:t>
            </a:r>
            <a:endParaRPr lang="en-US" smtClean="0">
              <a:solidFill>
                <a:prstClr val="black"/>
              </a:solidFill>
            </a:endParaRPr>
          </a:p>
          <a:p>
            <a:pPr lvl="1">
              <a:spcBef>
                <a:spcPts val="1200"/>
              </a:spcBef>
              <a:spcAft>
                <a:spcPts val="600"/>
              </a:spcAft>
            </a:pPr>
            <a:r>
              <a:rPr lang="en-US" altLang="zh-CN" smtClean="0">
                <a:solidFill>
                  <a:srgbClr val="000000"/>
                </a:solidFill>
              </a:rPr>
              <a:t>STING: A Statistical Information Grid Approach</a:t>
            </a:r>
            <a:endParaRPr lang="en-US" smtClean="0">
              <a:solidFill>
                <a:prstClr val="black"/>
              </a:solidFill>
            </a:endParaRPr>
          </a:p>
          <a:p>
            <a:pPr lvl="1">
              <a:spcBef>
                <a:spcPts val="1200"/>
              </a:spcBef>
              <a:spcAft>
                <a:spcPts val="600"/>
              </a:spcAft>
            </a:pPr>
            <a:r>
              <a:rPr lang="en-US" altLang="zh-CN" smtClean="0">
                <a:solidFill>
                  <a:srgbClr val="000000"/>
                </a:solidFill>
              </a:rPr>
              <a:t>CLIQUE: Grid-Based Subspace Clustering</a:t>
            </a:r>
            <a:endParaRPr lang="en-US" altLang="zh-CN" dirty="0">
              <a:solidFill>
                <a:prstClr val="black"/>
              </a:solidFill>
            </a:endParaRPr>
          </a:p>
        </p:txBody>
      </p:sp>
    </p:spTree>
    <p:extLst>
      <p:ext uri="{BB962C8B-B14F-4D97-AF65-F5344CB8AC3E}">
        <p14:creationId xmlns:p14="http://schemas.microsoft.com/office/powerpoint/2010/main" val="20801275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r>
              <a:rPr lang="en-US" altLang="zh-CN" dirty="0">
                <a:ea typeface="SimSun" panose="02010600030101010101" pitchFamily="2" charset="-122"/>
              </a:rPr>
              <a:t>Density-Based Clustering Methods</a:t>
            </a:r>
            <a:endParaRPr lang="en-US" altLang="zh-CN" sz="4000" dirty="0">
              <a:ea typeface="SimSun" panose="02010600030101010101" pitchFamily="2" charset="-122"/>
            </a:endParaRPr>
          </a:p>
        </p:txBody>
      </p:sp>
      <p:sp>
        <p:nvSpPr>
          <p:cNvPr id="24579" name="Rectangle 3"/>
          <p:cNvSpPr>
            <a:spLocks noGrp="1" noChangeArrowheads="1"/>
          </p:cNvSpPr>
          <p:nvPr>
            <p:ph type="body" sz="half" idx="1"/>
          </p:nvPr>
        </p:nvSpPr>
        <p:spPr>
          <a:xfrm>
            <a:off x="529389" y="1215189"/>
            <a:ext cx="10635916" cy="5105400"/>
          </a:xfrm>
        </p:spPr>
        <p:txBody>
          <a:bodyPr vert="horz" lIns="92075" tIns="46038" rIns="92075" bIns="46038" rtlCol="0">
            <a:noAutofit/>
          </a:bodyPr>
          <a:lstStyle/>
          <a:p>
            <a:pPr>
              <a:spcBef>
                <a:spcPct val="50000"/>
              </a:spcBef>
            </a:pPr>
            <a:r>
              <a:rPr lang="en-US" altLang="zh-CN" dirty="0">
                <a:ea typeface="SimSun" panose="02010600030101010101" pitchFamily="2" charset="-122"/>
              </a:rPr>
              <a:t>Clustering based on density </a:t>
            </a:r>
            <a:r>
              <a:rPr lang="en-US" altLang="zh-CN" dirty="0" smtClean="0">
                <a:ea typeface="SimSun" panose="02010600030101010101" pitchFamily="2" charset="-122"/>
              </a:rPr>
              <a:t>(a local </a:t>
            </a:r>
            <a:r>
              <a:rPr lang="en-US" altLang="zh-CN" dirty="0">
                <a:ea typeface="SimSun" panose="02010600030101010101" pitchFamily="2" charset="-122"/>
              </a:rPr>
              <a:t>cluster criterion), such as density-connected points</a:t>
            </a:r>
          </a:p>
          <a:p>
            <a:pPr>
              <a:lnSpc>
                <a:spcPct val="50000"/>
              </a:lnSpc>
              <a:spcBef>
                <a:spcPct val="50000"/>
              </a:spcBef>
            </a:pPr>
            <a:r>
              <a:rPr lang="en-US" altLang="zh-CN" dirty="0">
                <a:ea typeface="SimSun" panose="02010600030101010101" pitchFamily="2" charset="-122"/>
              </a:rPr>
              <a:t>Major features:</a:t>
            </a:r>
          </a:p>
          <a:p>
            <a:pPr lvl="1">
              <a:lnSpc>
                <a:spcPct val="50000"/>
              </a:lnSpc>
              <a:spcBef>
                <a:spcPct val="50000"/>
              </a:spcBef>
            </a:pPr>
            <a:r>
              <a:rPr lang="en-US" altLang="zh-CN" dirty="0">
                <a:ea typeface="SimSun" panose="02010600030101010101" pitchFamily="2" charset="-122"/>
              </a:rPr>
              <a:t>Discover clusters of arbitrary shape</a:t>
            </a:r>
          </a:p>
          <a:p>
            <a:pPr lvl="1">
              <a:lnSpc>
                <a:spcPct val="50000"/>
              </a:lnSpc>
              <a:spcBef>
                <a:spcPct val="50000"/>
              </a:spcBef>
            </a:pPr>
            <a:r>
              <a:rPr lang="en-US" altLang="zh-CN" dirty="0">
                <a:ea typeface="SimSun" panose="02010600030101010101" pitchFamily="2" charset="-122"/>
              </a:rPr>
              <a:t>Handle noise</a:t>
            </a:r>
          </a:p>
          <a:p>
            <a:pPr lvl="1">
              <a:lnSpc>
                <a:spcPct val="50000"/>
              </a:lnSpc>
              <a:spcBef>
                <a:spcPct val="50000"/>
              </a:spcBef>
            </a:pPr>
            <a:r>
              <a:rPr lang="en-US" altLang="zh-CN" dirty="0">
                <a:ea typeface="SimSun" panose="02010600030101010101" pitchFamily="2" charset="-122"/>
              </a:rPr>
              <a:t>One </a:t>
            </a:r>
            <a:r>
              <a:rPr lang="en-US" altLang="zh-CN" dirty="0" smtClean="0">
                <a:ea typeface="SimSun" panose="02010600030101010101" pitchFamily="2" charset="-122"/>
              </a:rPr>
              <a:t>scan (only examine the local region to justify density)</a:t>
            </a:r>
            <a:endParaRPr lang="en-US" altLang="zh-CN" dirty="0">
              <a:ea typeface="SimSun" panose="02010600030101010101" pitchFamily="2" charset="-122"/>
            </a:endParaRPr>
          </a:p>
          <a:p>
            <a:pPr lvl="1">
              <a:lnSpc>
                <a:spcPct val="50000"/>
              </a:lnSpc>
              <a:spcBef>
                <a:spcPct val="50000"/>
              </a:spcBef>
            </a:pPr>
            <a:r>
              <a:rPr lang="en-US" altLang="zh-CN" dirty="0">
                <a:ea typeface="SimSun" panose="02010600030101010101" pitchFamily="2" charset="-122"/>
              </a:rPr>
              <a:t>Need density parameters as termination condition</a:t>
            </a:r>
          </a:p>
          <a:p>
            <a:pPr>
              <a:lnSpc>
                <a:spcPct val="90000"/>
              </a:lnSpc>
              <a:spcBef>
                <a:spcPct val="50000"/>
              </a:spcBef>
            </a:pPr>
            <a:r>
              <a:rPr lang="en-US" altLang="zh-CN" dirty="0">
                <a:ea typeface="SimSun" panose="02010600030101010101" pitchFamily="2" charset="-122"/>
              </a:rPr>
              <a:t>Several interesting studies:</a:t>
            </a:r>
          </a:p>
          <a:p>
            <a:pPr lvl="1"/>
            <a:r>
              <a:rPr lang="en-US" altLang="zh-CN" u="sng" dirty="0">
                <a:ea typeface="SimSun" panose="02010600030101010101" pitchFamily="2" charset="-122"/>
              </a:rPr>
              <a:t>DBSCAN:</a:t>
            </a:r>
            <a:r>
              <a:rPr lang="en-US" altLang="zh-CN" dirty="0">
                <a:ea typeface="SimSun" panose="02010600030101010101" pitchFamily="2" charset="-122"/>
              </a:rPr>
              <a:t> Ester, et al. (KDD</a:t>
            </a:r>
            <a:r>
              <a:rPr lang="en-US" altLang="zh-CN" dirty="0">
                <a:latin typeface="Times New Roman" panose="02020603050405020304" pitchFamily="18" charset="0"/>
                <a:ea typeface="SimSun" panose="02010600030101010101" pitchFamily="2" charset="-122"/>
              </a:rPr>
              <a:t>’</a:t>
            </a:r>
            <a:r>
              <a:rPr lang="en-US" altLang="zh-CN" dirty="0">
                <a:ea typeface="SimSun" panose="02010600030101010101" pitchFamily="2" charset="-122"/>
              </a:rPr>
              <a:t>96)</a:t>
            </a:r>
          </a:p>
          <a:p>
            <a:pPr lvl="1"/>
            <a:r>
              <a:rPr lang="en-US" altLang="zh-CN" u="sng" dirty="0">
                <a:ea typeface="SimSun" panose="02010600030101010101" pitchFamily="2" charset="-122"/>
              </a:rPr>
              <a:t>OPTICS</a:t>
            </a:r>
            <a:r>
              <a:rPr lang="en-US" altLang="zh-CN" dirty="0">
                <a:ea typeface="SimSun" panose="02010600030101010101" pitchFamily="2" charset="-122"/>
              </a:rPr>
              <a:t>: </a:t>
            </a:r>
            <a:r>
              <a:rPr lang="en-US" altLang="zh-CN" dirty="0" err="1">
                <a:ea typeface="SimSun" panose="02010600030101010101" pitchFamily="2" charset="-122"/>
              </a:rPr>
              <a:t>Ankerst</a:t>
            </a:r>
            <a:r>
              <a:rPr lang="en-US" altLang="zh-CN" dirty="0">
                <a:ea typeface="SimSun" panose="02010600030101010101" pitchFamily="2" charset="-122"/>
              </a:rPr>
              <a:t>, et al (SIGMOD</a:t>
            </a:r>
            <a:r>
              <a:rPr lang="en-US" altLang="zh-CN" dirty="0">
                <a:latin typeface="Times New Roman" panose="02020603050405020304" pitchFamily="18" charset="0"/>
                <a:ea typeface="SimSun" panose="02010600030101010101" pitchFamily="2" charset="-122"/>
              </a:rPr>
              <a:t>’</a:t>
            </a:r>
            <a:r>
              <a:rPr lang="en-US" altLang="zh-CN" dirty="0">
                <a:ea typeface="SimSun" panose="02010600030101010101" pitchFamily="2" charset="-122"/>
              </a:rPr>
              <a:t>99</a:t>
            </a:r>
            <a:r>
              <a:rPr lang="en-US" altLang="zh-CN" dirty="0" smtClean="0">
                <a:ea typeface="SimSun" panose="02010600030101010101" pitchFamily="2" charset="-122"/>
              </a:rPr>
              <a:t>)</a:t>
            </a:r>
            <a:endParaRPr lang="en-US" altLang="zh-CN" dirty="0">
              <a:ea typeface="SimSun" panose="02010600030101010101" pitchFamily="2" charset="-122"/>
            </a:endParaRPr>
          </a:p>
          <a:p>
            <a:pPr lvl="1"/>
            <a:r>
              <a:rPr lang="en-US" altLang="zh-CN" u="sng" dirty="0">
                <a:ea typeface="SimSun" panose="02010600030101010101" pitchFamily="2" charset="-122"/>
              </a:rPr>
              <a:t>DENCLUE</a:t>
            </a:r>
            <a:r>
              <a:rPr lang="en-US" altLang="zh-CN" dirty="0">
                <a:ea typeface="SimSun" panose="02010600030101010101" pitchFamily="2" charset="-122"/>
              </a:rPr>
              <a:t>: </a:t>
            </a:r>
            <a:r>
              <a:rPr lang="en-US" altLang="zh-CN" dirty="0" err="1">
                <a:ea typeface="SimSun" panose="02010600030101010101" pitchFamily="2" charset="-122"/>
              </a:rPr>
              <a:t>Hinneburg</a:t>
            </a:r>
            <a:r>
              <a:rPr lang="en-US" altLang="zh-CN" dirty="0">
                <a:ea typeface="SimSun" panose="02010600030101010101" pitchFamily="2" charset="-122"/>
              </a:rPr>
              <a:t> &amp; D. </a:t>
            </a:r>
            <a:r>
              <a:rPr lang="en-US" altLang="zh-CN" dirty="0" err="1">
                <a:ea typeface="SimSun" panose="02010600030101010101" pitchFamily="2" charset="-122"/>
              </a:rPr>
              <a:t>Keim</a:t>
            </a:r>
            <a:r>
              <a:rPr lang="en-US" altLang="zh-CN" dirty="0">
                <a:ea typeface="SimSun" panose="02010600030101010101" pitchFamily="2" charset="-122"/>
              </a:rPr>
              <a:t>  (KDD</a:t>
            </a:r>
            <a:r>
              <a:rPr lang="en-US" altLang="zh-CN" dirty="0">
                <a:latin typeface="Times New Roman" panose="02020603050405020304" pitchFamily="18" charset="0"/>
                <a:ea typeface="SimSun" panose="02010600030101010101" pitchFamily="2" charset="-122"/>
              </a:rPr>
              <a:t>’</a:t>
            </a:r>
            <a:r>
              <a:rPr lang="en-US" altLang="zh-CN" dirty="0">
                <a:ea typeface="SimSun" panose="02010600030101010101" pitchFamily="2" charset="-122"/>
              </a:rPr>
              <a:t>98)</a:t>
            </a:r>
          </a:p>
          <a:p>
            <a:pPr lvl="1"/>
            <a:r>
              <a:rPr lang="en-US" altLang="zh-CN" u="sng" dirty="0">
                <a:ea typeface="SimSun" panose="02010600030101010101" pitchFamily="2" charset="-122"/>
              </a:rPr>
              <a:t>CLIQUE</a:t>
            </a:r>
            <a:r>
              <a:rPr lang="en-US" altLang="zh-CN" dirty="0">
                <a:ea typeface="SimSun" panose="02010600030101010101" pitchFamily="2" charset="-122"/>
              </a:rPr>
              <a:t>: Agrawal, et al. (SIGMOD</a:t>
            </a:r>
            <a:r>
              <a:rPr lang="en-US" altLang="zh-CN" dirty="0">
                <a:latin typeface="Times New Roman" panose="02020603050405020304" pitchFamily="18" charset="0"/>
                <a:ea typeface="SimSun" panose="02010600030101010101" pitchFamily="2" charset="-122"/>
              </a:rPr>
              <a:t>’</a:t>
            </a:r>
            <a:r>
              <a:rPr lang="en-US" altLang="zh-CN" dirty="0">
                <a:ea typeface="SimSun" panose="02010600030101010101" pitchFamily="2" charset="-122"/>
              </a:rPr>
              <a:t>98) </a:t>
            </a:r>
            <a:r>
              <a:rPr lang="en-US" altLang="zh-CN" dirty="0" smtClean="0">
                <a:ea typeface="SimSun" panose="02010600030101010101" pitchFamily="2" charset="-122"/>
              </a:rPr>
              <a:t>(also, </a:t>
            </a:r>
            <a:r>
              <a:rPr lang="en-US" altLang="zh-CN" dirty="0">
                <a:ea typeface="SimSun" panose="02010600030101010101" pitchFamily="2" charset="-122"/>
              </a:rPr>
              <a:t>grid-based)</a:t>
            </a:r>
          </a:p>
        </p:txBody>
      </p:sp>
      <p:sp>
        <p:nvSpPr>
          <p:cNvPr id="2" name="TextBox 1"/>
          <p:cNvSpPr txBox="1"/>
          <p:nvPr/>
        </p:nvSpPr>
        <p:spPr>
          <a:xfrm>
            <a:off x="5847347" y="4370309"/>
            <a:ext cx="2960484" cy="384721"/>
          </a:xfrm>
          <a:prstGeom prst="rect">
            <a:avLst/>
          </a:prstGeom>
          <a:solidFill>
            <a:srgbClr val="FFFF66"/>
          </a:solidFill>
        </p:spPr>
        <p:txBody>
          <a:bodyPr wrap="square" rtlCol="0">
            <a:spAutoFit/>
          </a:bodyPr>
          <a:lstStyle/>
          <a:p>
            <a:pPr defTabSz="457189"/>
            <a:r>
              <a:rPr lang="en-US" dirty="0" smtClean="0">
                <a:solidFill>
                  <a:srgbClr val="000000"/>
                </a:solidFill>
              </a:rPr>
              <a:t>To be covered in this lecture</a:t>
            </a:r>
            <a:endParaRPr lang="en-US" dirty="0">
              <a:solidFill>
                <a:srgbClr val="000000"/>
              </a:solidFill>
            </a:endParaRPr>
          </a:p>
        </p:txBody>
      </p:sp>
      <p:sp>
        <p:nvSpPr>
          <p:cNvPr id="8" name="TextBox 7"/>
          <p:cNvSpPr txBox="1"/>
          <p:nvPr/>
        </p:nvSpPr>
        <p:spPr>
          <a:xfrm>
            <a:off x="6889687" y="4835071"/>
            <a:ext cx="2960484" cy="384721"/>
          </a:xfrm>
          <a:prstGeom prst="rect">
            <a:avLst/>
          </a:prstGeom>
          <a:solidFill>
            <a:srgbClr val="FFFF66"/>
          </a:solidFill>
        </p:spPr>
        <p:txBody>
          <a:bodyPr wrap="square" rtlCol="0">
            <a:spAutoFit/>
          </a:bodyPr>
          <a:lstStyle/>
          <a:p>
            <a:pPr defTabSz="457189"/>
            <a:r>
              <a:rPr lang="en-US" dirty="0" smtClean="0">
                <a:solidFill>
                  <a:srgbClr val="000000"/>
                </a:solidFill>
              </a:rPr>
              <a:t>To be covered in this lecture</a:t>
            </a:r>
            <a:endParaRPr lang="en-US" dirty="0">
              <a:solidFill>
                <a:srgbClr val="000000"/>
              </a:solidFill>
            </a:endParaRPr>
          </a:p>
        </p:txBody>
      </p:sp>
      <p:sp>
        <p:nvSpPr>
          <p:cNvPr id="9" name="TextBox 8"/>
          <p:cNvSpPr txBox="1"/>
          <p:nvPr/>
        </p:nvSpPr>
        <p:spPr>
          <a:xfrm>
            <a:off x="8204821" y="5783528"/>
            <a:ext cx="2960484" cy="384721"/>
          </a:xfrm>
          <a:prstGeom prst="rect">
            <a:avLst/>
          </a:prstGeom>
          <a:solidFill>
            <a:srgbClr val="FFFF66"/>
          </a:solidFill>
        </p:spPr>
        <p:txBody>
          <a:bodyPr wrap="square" rtlCol="0">
            <a:spAutoFit/>
          </a:bodyPr>
          <a:lstStyle/>
          <a:p>
            <a:pPr defTabSz="457189"/>
            <a:r>
              <a:rPr lang="en-US" dirty="0" smtClean="0">
                <a:solidFill>
                  <a:srgbClr val="000000"/>
                </a:solidFill>
              </a:rPr>
              <a:t>To be covered in this lecture</a:t>
            </a:r>
            <a:endParaRPr lang="en-US" dirty="0">
              <a:solidFill>
                <a:srgbClr val="000000"/>
              </a:solidFill>
            </a:endParaRPr>
          </a:p>
        </p:txBody>
      </p:sp>
    </p:spTree>
    <p:extLst>
      <p:ext uri="{BB962C8B-B14F-4D97-AF65-F5344CB8AC3E}">
        <p14:creationId xmlns:p14="http://schemas.microsoft.com/office/powerpoint/2010/main" val="507709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94593" y="0"/>
            <a:ext cx="12402207" cy="968039"/>
          </a:xfrm>
        </p:spPr>
        <p:txBody>
          <a:bodyPr>
            <a:noAutofit/>
          </a:bodyPr>
          <a:lstStyle/>
          <a:p>
            <a:r>
              <a:rPr lang="en-US" altLang="zh-CN" sz="4000" dirty="0">
                <a:ea typeface="SimSun" panose="02010600030101010101" pitchFamily="2" charset="-122"/>
              </a:rPr>
              <a:t>DBSCAN: </a:t>
            </a:r>
            <a:r>
              <a:rPr lang="en-US" altLang="zh-CN" sz="4000" dirty="0" smtClean="0">
                <a:ea typeface="SimSun" panose="02010600030101010101" pitchFamily="2" charset="-122"/>
              </a:rPr>
              <a:t>A Density-Based </a:t>
            </a:r>
            <a:r>
              <a:rPr lang="en-US" altLang="zh-CN" sz="4000" dirty="0">
                <a:ea typeface="SimSun" panose="02010600030101010101" pitchFamily="2" charset="-122"/>
              </a:rPr>
              <a:t>Spatial </a:t>
            </a:r>
            <a:r>
              <a:rPr lang="en-US" altLang="zh-CN" sz="4000" dirty="0" smtClean="0">
                <a:ea typeface="SimSun" panose="02010600030101010101" pitchFamily="2" charset="-122"/>
              </a:rPr>
              <a:t>Clustering Algorithm</a:t>
            </a:r>
            <a:endParaRPr lang="en-US" altLang="zh-CN" sz="4000" dirty="0">
              <a:ea typeface="SimSun" panose="02010600030101010101" pitchFamily="2" charset="-122"/>
            </a:endParaRPr>
          </a:p>
        </p:txBody>
      </p:sp>
      <p:sp>
        <p:nvSpPr>
          <p:cNvPr id="25603" name="Rectangle 3"/>
          <p:cNvSpPr>
            <a:spLocks noGrp="1" noChangeArrowheads="1"/>
          </p:cNvSpPr>
          <p:nvPr>
            <p:ph type="body" idx="1"/>
          </p:nvPr>
        </p:nvSpPr>
        <p:spPr>
          <a:xfrm>
            <a:off x="536808" y="1190728"/>
            <a:ext cx="8092209" cy="5387394"/>
          </a:xfrm>
        </p:spPr>
        <p:txBody>
          <a:bodyPr/>
          <a:lstStyle/>
          <a:p>
            <a:r>
              <a:rPr lang="en-US" altLang="zh-CN" sz="2400" dirty="0" smtClean="0">
                <a:ea typeface="SimSun" panose="02010600030101010101" pitchFamily="2" charset="-122"/>
              </a:rPr>
              <a:t>DBSCAN (</a:t>
            </a:r>
            <a:r>
              <a:rPr lang="en-US" altLang="zh-CN" sz="2400" dirty="0">
                <a:ea typeface="SimSun" panose="02010600030101010101" pitchFamily="2" charset="-122"/>
              </a:rPr>
              <a:t>M. Ester, H.-P. </a:t>
            </a:r>
            <a:r>
              <a:rPr lang="en-US" altLang="zh-CN" sz="2400" dirty="0" err="1">
                <a:ea typeface="SimSun" panose="02010600030101010101" pitchFamily="2" charset="-122"/>
              </a:rPr>
              <a:t>Kriegel</a:t>
            </a:r>
            <a:r>
              <a:rPr lang="en-US" altLang="zh-CN" sz="2400" dirty="0">
                <a:ea typeface="SimSun" panose="02010600030101010101" pitchFamily="2" charset="-122"/>
              </a:rPr>
              <a:t>, J. Sander, and X. </a:t>
            </a:r>
            <a:r>
              <a:rPr lang="en-US" altLang="zh-CN" sz="2400" dirty="0" smtClean="0">
                <a:ea typeface="SimSun" panose="02010600030101010101" pitchFamily="2" charset="-122"/>
              </a:rPr>
              <a:t>Xu, KDD’96)</a:t>
            </a:r>
          </a:p>
          <a:p>
            <a:pPr lvl="1"/>
            <a:r>
              <a:rPr lang="en-US" altLang="zh-CN" sz="2400" dirty="0" smtClean="0">
                <a:ea typeface="SimSun" panose="02010600030101010101" pitchFamily="2" charset="-122"/>
              </a:rPr>
              <a:t>Discovers </a:t>
            </a:r>
            <a:r>
              <a:rPr lang="en-US" altLang="zh-CN" sz="2400" dirty="0">
                <a:ea typeface="SimSun" panose="02010600030101010101" pitchFamily="2" charset="-122"/>
              </a:rPr>
              <a:t>clusters of arbitrary shape: </a:t>
            </a:r>
            <a:r>
              <a:rPr lang="en-US" altLang="zh-CN" sz="2400" u="sng" dirty="0">
                <a:ea typeface="SimSun" panose="02010600030101010101" pitchFamily="2" charset="-122"/>
              </a:rPr>
              <a:t>D</a:t>
            </a:r>
            <a:r>
              <a:rPr lang="en-US" altLang="zh-CN" sz="2400" dirty="0">
                <a:ea typeface="SimSun" panose="02010600030101010101" pitchFamily="2" charset="-122"/>
              </a:rPr>
              <a:t>ensity-</a:t>
            </a:r>
            <a:r>
              <a:rPr lang="en-US" altLang="zh-CN" sz="2400" u="sng" dirty="0">
                <a:ea typeface="SimSun" panose="02010600030101010101" pitchFamily="2" charset="-122"/>
              </a:rPr>
              <a:t>B</a:t>
            </a:r>
            <a:r>
              <a:rPr lang="en-US" altLang="zh-CN" sz="2400" dirty="0">
                <a:ea typeface="SimSun" panose="02010600030101010101" pitchFamily="2" charset="-122"/>
              </a:rPr>
              <a:t>ased </a:t>
            </a:r>
            <a:r>
              <a:rPr lang="en-US" altLang="zh-CN" sz="2400" u="sng" dirty="0">
                <a:ea typeface="SimSun" panose="02010600030101010101" pitchFamily="2" charset="-122"/>
              </a:rPr>
              <a:t>S</a:t>
            </a:r>
            <a:r>
              <a:rPr lang="en-US" altLang="zh-CN" sz="2400" dirty="0">
                <a:ea typeface="SimSun" panose="02010600030101010101" pitchFamily="2" charset="-122"/>
              </a:rPr>
              <a:t>patial </a:t>
            </a:r>
            <a:r>
              <a:rPr lang="en-US" altLang="zh-CN" sz="2400" u="sng" dirty="0">
                <a:ea typeface="SimSun" panose="02010600030101010101" pitchFamily="2" charset="-122"/>
              </a:rPr>
              <a:t>C</a:t>
            </a:r>
            <a:r>
              <a:rPr lang="en-US" altLang="zh-CN" sz="2400" dirty="0">
                <a:ea typeface="SimSun" panose="02010600030101010101" pitchFamily="2" charset="-122"/>
              </a:rPr>
              <a:t>lustering of </a:t>
            </a:r>
            <a:r>
              <a:rPr lang="en-US" altLang="zh-CN" sz="2400" u="sng" dirty="0">
                <a:ea typeface="SimSun" panose="02010600030101010101" pitchFamily="2" charset="-122"/>
              </a:rPr>
              <a:t>A</a:t>
            </a:r>
            <a:r>
              <a:rPr lang="en-US" altLang="zh-CN" sz="2400" dirty="0">
                <a:ea typeface="SimSun" panose="02010600030101010101" pitchFamily="2" charset="-122"/>
              </a:rPr>
              <a:t>pplications with </a:t>
            </a:r>
            <a:r>
              <a:rPr lang="en-US" altLang="zh-CN" sz="2400" u="sng" dirty="0" smtClean="0">
                <a:ea typeface="SimSun" panose="02010600030101010101" pitchFamily="2" charset="-122"/>
              </a:rPr>
              <a:t>N</a:t>
            </a:r>
            <a:r>
              <a:rPr lang="en-US" altLang="zh-CN" sz="2400" dirty="0" smtClean="0">
                <a:ea typeface="SimSun" panose="02010600030101010101" pitchFamily="2" charset="-122"/>
              </a:rPr>
              <a:t>oise </a:t>
            </a:r>
          </a:p>
          <a:p>
            <a:r>
              <a:rPr lang="en-US" altLang="zh-CN" sz="2400" dirty="0" smtClean="0">
                <a:ea typeface="SimSun" panose="02010600030101010101" pitchFamily="2" charset="-122"/>
              </a:rPr>
              <a:t>A </a:t>
            </a:r>
            <a:r>
              <a:rPr lang="en-US" altLang="zh-CN" sz="2400" i="1" dirty="0" smtClean="0">
                <a:ea typeface="SimSun" panose="02010600030101010101" pitchFamily="2" charset="-122"/>
              </a:rPr>
              <a:t>density-based</a:t>
            </a:r>
            <a:r>
              <a:rPr lang="en-US" altLang="zh-CN" sz="2400" dirty="0" smtClean="0">
                <a:ea typeface="SimSun" panose="02010600030101010101" pitchFamily="2" charset="-122"/>
              </a:rPr>
              <a:t> </a:t>
            </a:r>
            <a:r>
              <a:rPr lang="en-US" altLang="zh-CN" sz="2400" dirty="0">
                <a:ea typeface="SimSun" panose="02010600030101010101" pitchFamily="2" charset="-122"/>
              </a:rPr>
              <a:t>notion of </a:t>
            </a:r>
            <a:r>
              <a:rPr lang="en-US" altLang="zh-CN" sz="2400" dirty="0" smtClean="0">
                <a:ea typeface="SimSun" panose="02010600030101010101" pitchFamily="2" charset="-122"/>
              </a:rPr>
              <a:t>cluster</a:t>
            </a:r>
          </a:p>
          <a:p>
            <a:pPr lvl="1"/>
            <a:r>
              <a:rPr lang="en-US" altLang="zh-CN" sz="2400" dirty="0" smtClean="0">
                <a:ea typeface="SimSun" panose="02010600030101010101" pitchFamily="2" charset="-122"/>
              </a:rPr>
              <a:t>A </a:t>
            </a:r>
            <a:r>
              <a:rPr lang="en-US" altLang="zh-CN" sz="2400" i="1" dirty="0">
                <a:ea typeface="SimSun" panose="02010600030101010101" pitchFamily="2" charset="-122"/>
              </a:rPr>
              <a:t>cluster</a:t>
            </a:r>
            <a:r>
              <a:rPr lang="en-US" altLang="zh-CN" sz="2400" dirty="0">
                <a:ea typeface="SimSun" panose="02010600030101010101" pitchFamily="2" charset="-122"/>
              </a:rPr>
              <a:t> is defined as a maximal set of density-connected </a:t>
            </a:r>
            <a:r>
              <a:rPr lang="en-US" altLang="zh-CN" sz="2400" dirty="0" smtClean="0">
                <a:ea typeface="SimSun" panose="02010600030101010101" pitchFamily="2" charset="-122"/>
              </a:rPr>
              <a:t>points</a:t>
            </a:r>
          </a:p>
          <a:p>
            <a:pPr marL="285744" lvl="1" indent="-285744">
              <a:buClr>
                <a:srgbClr val="0000CC"/>
              </a:buClr>
            </a:pPr>
            <a:r>
              <a:rPr lang="en-US" altLang="zh-CN" sz="2400" dirty="0" smtClean="0">
                <a:ea typeface="SimSun" panose="02010600030101010101" pitchFamily="2" charset="-122"/>
              </a:rPr>
              <a:t>Two parameters</a:t>
            </a:r>
            <a:r>
              <a:rPr lang="en-US" altLang="zh-CN" sz="2400" i="1" dirty="0" smtClean="0">
                <a:ea typeface="SimSun" panose="02010600030101010101" pitchFamily="2" charset="-122"/>
              </a:rPr>
              <a:t>:</a:t>
            </a:r>
          </a:p>
          <a:p>
            <a:pPr lvl="1"/>
            <a:r>
              <a:rPr lang="en-US" altLang="zh-CN" sz="2400" i="1" dirty="0" smtClean="0">
                <a:solidFill>
                  <a:srgbClr val="FF0000"/>
                </a:solidFill>
                <a:ea typeface="SimSun" panose="02010600030101010101" pitchFamily="2" charset="-122"/>
              </a:rPr>
              <a:t>Eps </a:t>
            </a:r>
            <a:r>
              <a:rPr lang="en-US" altLang="zh-CN" sz="2400" dirty="0" smtClean="0">
                <a:solidFill>
                  <a:srgbClr val="FF0000"/>
                </a:solidFill>
                <a:ea typeface="SimSun" panose="02010600030101010101" pitchFamily="2" charset="-122"/>
              </a:rPr>
              <a:t>(</a:t>
            </a:r>
            <a:r>
              <a:rPr lang="el-GR" altLang="zh-CN" sz="2400" i="1" dirty="0" smtClean="0">
                <a:solidFill>
                  <a:srgbClr val="FF0000"/>
                </a:solidFill>
                <a:ea typeface="SimSun" pitchFamily="2" charset="-122"/>
              </a:rPr>
              <a:t>ε</a:t>
            </a:r>
            <a:r>
              <a:rPr lang="en-US" altLang="zh-CN" sz="2400" dirty="0" smtClean="0">
                <a:solidFill>
                  <a:srgbClr val="FF0000"/>
                </a:solidFill>
                <a:ea typeface="SimSun" panose="02010600030101010101" pitchFamily="2" charset="-122"/>
              </a:rPr>
              <a:t>)</a:t>
            </a:r>
            <a:r>
              <a:rPr lang="en-US" altLang="zh-CN" sz="2400" dirty="0" smtClean="0">
                <a:ea typeface="SimSun" panose="02010600030101010101" pitchFamily="2" charset="-122"/>
              </a:rPr>
              <a:t>: </a:t>
            </a:r>
            <a:r>
              <a:rPr lang="en-US" altLang="zh-CN" sz="2400" dirty="0">
                <a:ea typeface="SimSun" panose="02010600030101010101" pitchFamily="2" charset="-122"/>
              </a:rPr>
              <a:t>Maximum radius of the neighborhood</a:t>
            </a:r>
          </a:p>
          <a:p>
            <a:pPr lvl="1"/>
            <a:r>
              <a:rPr lang="en-US" altLang="zh-CN" sz="2400" i="1" dirty="0" err="1" smtClean="0">
                <a:solidFill>
                  <a:srgbClr val="FF0000"/>
                </a:solidFill>
                <a:ea typeface="SimSun" panose="02010600030101010101" pitchFamily="2" charset="-122"/>
              </a:rPr>
              <a:t>MinPts</a:t>
            </a:r>
            <a:r>
              <a:rPr lang="en-US" altLang="zh-CN" sz="2400" dirty="0">
                <a:ea typeface="SimSun" panose="02010600030101010101" pitchFamily="2" charset="-122"/>
              </a:rPr>
              <a:t>: Minimum number of points in </a:t>
            </a:r>
            <a:r>
              <a:rPr lang="en-US" altLang="zh-CN" sz="2400" dirty="0" smtClean="0">
                <a:ea typeface="SimSun" panose="02010600030101010101" pitchFamily="2" charset="-122"/>
              </a:rPr>
              <a:t>the                      </a:t>
            </a:r>
          </a:p>
          <a:p>
            <a:pPr marL="612782" lvl="3" indent="0">
              <a:buNone/>
            </a:pPr>
            <a:r>
              <a:rPr lang="en-US" altLang="zh-CN" sz="2400" dirty="0" smtClean="0">
                <a:ea typeface="SimSun" panose="02010600030101010101" pitchFamily="2" charset="-122"/>
              </a:rPr>
              <a:t>Eps-neighborhood </a:t>
            </a:r>
            <a:r>
              <a:rPr lang="en-US" altLang="zh-CN" sz="2400" dirty="0">
                <a:ea typeface="SimSun" panose="02010600030101010101" pitchFamily="2" charset="-122"/>
              </a:rPr>
              <a:t>of </a:t>
            </a:r>
            <a:r>
              <a:rPr lang="en-US" altLang="zh-CN" sz="2400" dirty="0" smtClean="0">
                <a:ea typeface="SimSun" panose="02010600030101010101" pitchFamily="2" charset="-122"/>
              </a:rPr>
              <a:t>a point</a:t>
            </a:r>
          </a:p>
          <a:p>
            <a:r>
              <a:rPr lang="en-US" altLang="zh-CN" sz="2400" dirty="0" smtClean="0">
                <a:ea typeface="SimSun" panose="02010600030101010101" pitchFamily="2" charset="-122"/>
              </a:rPr>
              <a:t>The Eps(</a:t>
            </a:r>
            <a:r>
              <a:rPr lang="el-GR" altLang="zh-CN" sz="2400" i="1" dirty="0" smtClean="0">
                <a:ea typeface="SimSun" pitchFamily="2" charset="-122"/>
              </a:rPr>
              <a:t>ε</a:t>
            </a:r>
            <a:r>
              <a:rPr lang="en-US" altLang="zh-CN" sz="2400" dirty="0" smtClean="0">
                <a:ea typeface="SimSun" pitchFamily="2" charset="-122"/>
              </a:rPr>
              <a:t>)-neighborhood of a point </a:t>
            </a:r>
            <a:r>
              <a:rPr lang="en-US" altLang="zh-CN" sz="2400" i="1" dirty="0" smtClean="0">
                <a:ea typeface="SimSun" panose="02010600030101010101" pitchFamily="2" charset="-122"/>
              </a:rPr>
              <a:t>q</a:t>
            </a:r>
            <a:r>
              <a:rPr lang="en-US" altLang="zh-CN" sz="2400" dirty="0" smtClean="0">
                <a:ea typeface="SimSun" panose="02010600030101010101" pitchFamily="2" charset="-122"/>
              </a:rPr>
              <a:t>: </a:t>
            </a:r>
          </a:p>
          <a:p>
            <a:pPr lvl="1"/>
            <a:r>
              <a:rPr lang="en-US" altLang="zh-CN" sz="2400" i="1" dirty="0" err="1" smtClean="0">
                <a:ea typeface="SimSun" panose="02010600030101010101" pitchFamily="2" charset="-122"/>
              </a:rPr>
              <a:t>N</a:t>
            </a:r>
            <a:r>
              <a:rPr lang="en-US" altLang="zh-CN" sz="2400" i="1" baseline="-25000" dirty="0" err="1" smtClean="0">
                <a:ea typeface="SimSun" panose="02010600030101010101" pitchFamily="2" charset="-122"/>
              </a:rPr>
              <a:t>Eps</a:t>
            </a:r>
            <a:r>
              <a:rPr lang="en-US" altLang="zh-CN" sz="2400" i="1" dirty="0" smtClean="0">
                <a:ea typeface="SimSun" panose="02010600030101010101" pitchFamily="2" charset="-122"/>
              </a:rPr>
              <a:t>(q</a:t>
            </a:r>
            <a:r>
              <a:rPr lang="en-US" altLang="zh-CN" sz="2400" i="1" dirty="0">
                <a:ea typeface="SimSun" panose="02010600030101010101" pitchFamily="2" charset="-122"/>
              </a:rPr>
              <a:t>)</a:t>
            </a:r>
            <a:r>
              <a:rPr lang="en-US" altLang="zh-CN" sz="2400" dirty="0">
                <a:ea typeface="SimSun" panose="02010600030101010101" pitchFamily="2" charset="-122"/>
              </a:rPr>
              <a:t>: {p belongs to D | </a:t>
            </a:r>
            <a:r>
              <a:rPr lang="en-US" altLang="zh-CN" sz="2400" dirty="0" err="1">
                <a:ea typeface="SimSun" panose="02010600030101010101" pitchFamily="2" charset="-122"/>
              </a:rPr>
              <a:t>dist</a:t>
            </a:r>
            <a:r>
              <a:rPr lang="en-US" altLang="zh-CN" sz="2400" dirty="0">
                <a:ea typeface="SimSun" panose="02010600030101010101" pitchFamily="2" charset="-122"/>
              </a:rPr>
              <a:t>(p</a:t>
            </a:r>
            <a:r>
              <a:rPr lang="en-US" altLang="zh-CN" sz="2400" dirty="0" smtClean="0">
                <a:ea typeface="SimSun" panose="02010600030101010101" pitchFamily="2" charset="-122"/>
              </a:rPr>
              <a:t>, q</a:t>
            </a:r>
            <a:r>
              <a:rPr lang="en-US" altLang="zh-CN" sz="2400" dirty="0">
                <a:ea typeface="SimSun" panose="02010600030101010101" pitchFamily="2" charset="-122"/>
              </a:rPr>
              <a:t>) ≤ Eps</a:t>
            </a:r>
            <a:r>
              <a:rPr lang="en-US" altLang="zh-CN" sz="2400" dirty="0" smtClean="0">
                <a:ea typeface="SimSun" panose="02010600030101010101" pitchFamily="2" charset="-122"/>
              </a:rPr>
              <a:t>}</a:t>
            </a:r>
          </a:p>
        </p:txBody>
      </p:sp>
      <p:grpSp>
        <p:nvGrpSpPr>
          <p:cNvPr id="4" name="Group 50"/>
          <p:cNvGrpSpPr>
            <a:grpSpLocks/>
          </p:cNvGrpSpPr>
          <p:nvPr/>
        </p:nvGrpSpPr>
        <p:grpSpPr bwMode="auto">
          <a:xfrm>
            <a:off x="8801066" y="1295841"/>
            <a:ext cx="2854387" cy="1663700"/>
            <a:chOff x="5264150" y="4648200"/>
            <a:chExt cx="2854387" cy="1663700"/>
          </a:xfrm>
        </p:grpSpPr>
        <p:sp>
          <p:nvSpPr>
            <p:cNvPr id="5" name="Rectangle 2072"/>
            <p:cNvSpPr>
              <a:spLocks noChangeArrowheads="1"/>
            </p:cNvSpPr>
            <p:nvPr/>
          </p:nvSpPr>
          <p:spPr bwMode="auto">
            <a:xfrm>
              <a:off x="6940550" y="5453053"/>
              <a:ext cx="1177987" cy="72391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ts val="600"/>
                </a:spcBef>
                <a:spcAft>
                  <a:spcPct val="0"/>
                </a:spcAft>
                <a:buClrTx/>
                <a:buSzTx/>
                <a:buFont typeface="Wingdings" panose="05000000000000000000" pitchFamily="2" charset="2"/>
                <a:buNone/>
              </a:pPr>
              <a:r>
                <a:rPr lang="en-US" altLang="zh-CN" sz="1800" dirty="0" err="1">
                  <a:solidFill>
                    <a:srgbClr val="000000"/>
                  </a:solidFill>
                  <a:latin typeface="Calibri"/>
                </a:rPr>
                <a:t>MinPts</a:t>
              </a:r>
              <a:r>
                <a:rPr lang="en-US" altLang="zh-CN" sz="1800" dirty="0">
                  <a:solidFill>
                    <a:srgbClr val="000000"/>
                  </a:solidFill>
                  <a:latin typeface="Calibri"/>
                </a:rPr>
                <a:t> = 5</a:t>
              </a:r>
            </a:p>
            <a:p>
              <a:pPr defTabSz="914400" fontAlgn="base">
                <a:spcBef>
                  <a:spcPts val="600"/>
                </a:spcBef>
                <a:spcAft>
                  <a:spcPct val="0"/>
                </a:spcAft>
                <a:buClrTx/>
                <a:buSzTx/>
                <a:buFont typeface="Wingdings" panose="05000000000000000000" pitchFamily="2" charset="2"/>
                <a:buNone/>
              </a:pPr>
              <a:r>
                <a:rPr lang="en-US" altLang="zh-CN" sz="1800" dirty="0">
                  <a:solidFill>
                    <a:srgbClr val="000000"/>
                  </a:solidFill>
                  <a:latin typeface="Calibri"/>
                </a:rPr>
                <a:t>Eps = 1 cm</a:t>
              </a:r>
            </a:p>
          </p:txBody>
        </p:sp>
        <p:grpSp>
          <p:nvGrpSpPr>
            <p:cNvPr id="6" name="Group 49"/>
            <p:cNvGrpSpPr>
              <a:grpSpLocks/>
            </p:cNvGrpSpPr>
            <p:nvPr/>
          </p:nvGrpSpPr>
          <p:grpSpPr bwMode="auto">
            <a:xfrm>
              <a:off x="5264150" y="4648200"/>
              <a:ext cx="1663700" cy="1663700"/>
              <a:chOff x="5264150" y="4648200"/>
              <a:chExt cx="1663700" cy="1663700"/>
            </a:xfrm>
          </p:grpSpPr>
          <p:sp>
            <p:nvSpPr>
              <p:cNvPr id="7" name="Oval 2054"/>
              <p:cNvSpPr>
                <a:spLocks noChangeArrowheads="1"/>
              </p:cNvSpPr>
              <p:nvPr/>
            </p:nvSpPr>
            <p:spPr bwMode="auto">
              <a:xfrm>
                <a:off x="5375275" y="5430838"/>
                <a:ext cx="100013"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 name="Oval 2055"/>
              <p:cNvSpPr>
                <a:spLocks noChangeArrowheads="1"/>
              </p:cNvSpPr>
              <p:nvPr/>
            </p:nvSpPr>
            <p:spPr bwMode="auto">
              <a:xfrm>
                <a:off x="5711825" y="5541963"/>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9" name="Oval 2056"/>
              <p:cNvSpPr>
                <a:spLocks noChangeArrowheads="1"/>
              </p:cNvSpPr>
              <p:nvPr/>
            </p:nvSpPr>
            <p:spPr bwMode="auto">
              <a:xfrm>
                <a:off x="5867400" y="5181600"/>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0" name="Oval 2057"/>
              <p:cNvSpPr>
                <a:spLocks noChangeArrowheads="1"/>
              </p:cNvSpPr>
              <p:nvPr/>
            </p:nvSpPr>
            <p:spPr bwMode="auto">
              <a:xfrm>
                <a:off x="5264150" y="5876925"/>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1" name="Oval 2058"/>
              <p:cNvSpPr>
                <a:spLocks noChangeArrowheads="1"/>
              </p:cNvSpPr>
              <p:nvPr/>
            </p:nvSpPr>
            <p:spPr bwMode="auto">
              <a:xfrm>
                <a:off x="5487988" y="5654675"/>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2" name="Oval 2059"/>
              <p:cNvSpPr>
                <a:spLocks noChangeArrowheads="1"/>
              </p:cNvSpPr>
              <p:nvPr/>
            </p:nvSpPr>
            <p:spPr bwMode="auto">
              <a:xfrm>
                <a:off x="5487988" y="5876925"/>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3" name="Oval 2060"/>
              <p:cNvSpPr>
                <a:spLocks noChangeArrowheads="1"/>
              </p:cNvSpPr>
              <p:nvPr/>
            </p:nvSpPr>
            <p:spPr bwMode="auto">
              <a:xfrm>
                <a:off x="5822950" y="5989638"/>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4" name="Oval 2061"/>
              <p:cNvSpPr>
                <a:spLocks noChangeArrowheads="1"/>
              </p:cNvSpPr>
              <p:nvPr/>
            </p:nvSpPr>
            <p:spPr bwMode="auto">
              <a:xfrm>
                <a:off x="5822950" y="46482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5" name="Oval 2062"/>
              <p:cNvSpPr>
                <a:spLocks noChangeArrowheads="1"/>
              </p:cNvSpPr>
              <p:nvPr/>
            </p:nvSpPr>
            <p:spPr bwMode="auto">
              <a:xfrm>
                <a:off x="5822950" y="4983163"/>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6" name="Oval 2063"/>
              <p:cNvSpPr>
                <a:spLocks noChangeArrowheads="1"/>
              </p:cNvSpPr>
              <p:nvPr/>
            </p:nvSpPr>
            <p:spPr bwMode="auto">
              <a:xfrm>
                <a:off x="6492875" y="5654675"/>
                <a:ext cx="100013"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7" name="Oval 2064"/>
              <p:cNvSpPr>
                <a:spLocks noChangeArrowheads="1"/>
              </p:cNvSpPr>
              <p:nvPr/>
            </p:nvSpPr>
            <p:spPr bwMode="auto">
              <a:xfrm>
                <a:off x="6270625" y="5207000"/>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8" name="Oval 2065"/>
              <p:cNvSpPr>
                <a:spLocks noChangeArrowheads="1"/>
              </p:cNvSpPr>
              <p:nvPr/>
            </p:nvSpPr>
            <p:spPr bwMode="auto">
              <a:xfrm>
                <a:off x="5711825" y="5765800"/>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9" name="Oval 2066"/>
              <p:cNvSpPr>
                <a:spLocks noChangeArrowheads="1"/>
              </p:cNvSpPr>
              <p:nvPr/>
            </p:nvSpPr>
            <p:spPr bwMode="auto">
              <a:xfrm>
                <a:off x="5934075" y="5541963"/>
                <a:ext cx="100013"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0" name="Oval 2067"/>
              <p:cNvSpPr>
                <a:spLocks noChangeArrowheads="1"/>
              </p:cNvSpPr>
              <p:nvPr/>
            </p:nvSpPr>
            <p:spPr bwMode="auto">
              <a:xfrm>
                <a:off x="6157913" y="5876925"/>
                <a:ext cx="100013"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1" name="Oval 2068"/>
              <p:cNvSpPr>
                <a:spLocks noChangeArrowheads="1"/>
              </p:cNvSpPr>
              <p:nvPr/>
            </p:nvSpPr>
            <p:spPr bwMode="auto">
              <a:xfrm>
                <a:off x="6716713" y="5989638"/>
                <a:ext cx="100013"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2" name="Oval 2069"/>
              <p:cNvSpPr>
                <a:spLocks noChangeArrowheads="1"/>
              </p:cNvSpPr>
              <p:nvPr/>
            </p:nvSpPr>
            <p:spPr bwMode="auto">
              <a:xfrm>
                <a:off x="5487988" y="52070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3" name="Rectangle 2070"/>
              <p:cNvSpPr>
                <a:spLocks noChangeArrowheads="1"/>
              </p:cNvSpPr>
              <p:nvPr/>
            </p:nvSpPr>
            <p:spPr bwMode="auto">
              <a:xfrm>
                <a:off x="6324600" y="4946650"/>
                <a:ext cx="3810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Font typeface="Wingdings" panose="05000000000000000000" pitchFamily="2" charset="2"/>
                  <a:buNone/>
                </a:pPr>
                <a:r>
                  <a:rPr lang="en-US" altLang="zh-CN" sz="1800">
                    <a:solidFill>
                      <a:srgbClr val="000000"/>
                    </a:solidFill>
                    <a:latin typeface="Times New Roman" panose="02020603050405020304" pitchFamily="18" charset="0"/>
                  </a:rPr>
                  <a:t>p</a:t>
                </a:r>
              </a:p>
            </p:txBody>
          </p:sp>
          <p:sp>
            <p:nvSpPr>
              <p:cNvPr id="24" name="Rectangle 2071"/>
              <p:cNvSpPr>
                <a:spLocks noChangeArrowheads="1"/>
              </p:cNvSpPr>
              <p:nvPr/>
            </p:nvSpPr>
            <p:spPr bwMode="auto">
              <a:xfrm>
                <a:off x="5867400" y="5715000"/>
                <a:ext cx="3810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Font typeface="Wingdings" panose="05000000000000000000" pitchFamily="2" charset="2"/>
                  <a:buNone/>
                </a:pPr>
                <a:r>
                  <a:rPr lang="en-US" altLang="zh-CN" sz="1800">
                    <a:solidFill>
                      <a:srgbClr val="000000"/>
                    </a:solidFill>
                    <a:latin typeface="Times New Roman" panose="02020603050405020304" pitchFamily="18" charset="0"/>
                  </a:rPr>
                  <a:t>q</a:t>
                </a:r>
              </a:p>
            </p:txBody>
          </p:sp>
          <p:sp>
            <p:nvSpPr>
              <p:cNvPr id="25" name="Oval 2065"/>
              <p:cNvSpPr>
                <a:spLocks noChangeArrowheads="1"/>
              </p:cNvSpPr>
              <p:nvPr/>
            </p:nvSpPr>
            <p:spPr bwMode="auto">
              <a:xfrm>
                <a:off x="5997575" y="5768975"/>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grpSp>
      </p:grpSp>
      <p:grpSp>
        <p:nvGrpSpPr>
          <p:cNvPr id="3" name="Group 2"/>
          <p:cNvGrpSpPr/>
          <p:nvPr/>
        </p:nvGrpSpPr>
        <p:grpSpPr>
          <a:xfrm>
            <a:off x="6743539" y="3608698"/>
            <a:ext cx="4992920" cy="2734249"/>
            <a:chOff x="6917739" y="3172479"/>
            <a:chExt cx="4992920" cy="2734249"/>
          </a:xfrm>
        </p:grpSpPr>
        <p:grpSp>
          <p:nvGrpSpPr>
            <p:cNvPr id="26" name="Group 4"/>
            <p:cNvGrpSpPr>
              <a:grpSpLocks/>
            </p:cNvGrpSpPr>
            <p:nvPr/>
          </p:nvGrpSpPr>
          <p:grpSpPr bwMode="auto">
            <a:xfrm>
              <a:off x="6917739" y="3172479"/>
              <a:ext cx="4220989" cy="2566120"/>
              <a:chOff x="672" y="1712"/>
              <a:chExt cx="3849" cy="2224"/>
            </a:xfrm>
          </p:grpSpPr>
          <p:sp>
            <p:nvSpPr>
              <p:cNvPr id="27" name="Oval 5"/>
              <p:cNvSpPr>
                <a:spLocks noChangeArrowheads="1"/>
              </p:cNvSpPr>
              <p:nvPr/>
            </p:nvSpPr>
            <p:spPr bwMode="auto">
              <a:xfrm>
                <a:off x="1872" y="249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8" name="Oval 6"/>
              <p:cNvSpPr>
                <a:spLocks noChangeArrowheads="1"/>
              </p:cNvSpPr>
              <p:nvPr/>
            </p:nvSpPr>
            <p:spPr bwMode="auto">
              <a:xfrm>
                <a:off x="1824" y="273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9" name="Oval 7"/>
              <p:cNvSpPr>
                <a:spLocks noChangeArrowheads="1"/>
              </p:cNvSpPr>
              <p:nvPr/>
            </p:nvSpPr>
            <p:spPr bwMode="auto">
              <a:xfrm>
                <a:off x="2064" y="278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0" name="Oval 8"/>
              <p:cNvSpPr>
                <a:spLocks noChangeArrowheads="1"/>
              </p:cNvSpPr>
              <p:nvPr/>
            </p:nvSpPr>
            <p:spPr bwMode="auto">
              <a:xfrm>
                <a:off x="2160" y="249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1" name="Oval 9"/>
              <p:cNvSpPr>
                <a:spLocks noChangeArrowheads="1"/>
              </p:cNvSpPr>
              <p:nvPr/>
            </p:nvSpPr>
            <p:spPr bwMode="auto">
              <a:xfrm>
                <a:off x="2246" y="2928"/>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2" name="Oval 10"/>
              <p:cNvSpPr>
                <a:spLocks noChangeArrowheads="1"/>
              </p:cNvSpPr>
              <p:nvPr/>
            </p:nvSpPr>
            <p:spPr bwMode="auto">
              <a:xfrm>
                <a:off x="1872" y="297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3" name="Oval 11"/>
              <p:cNvSpPr>
                <a:spLocks noChangeArrowheads="1"/>
              </p:cNvSpPr>
              <p:nvPr/>
            </p:nvSpPr>
            <p:spPr bwMode="auto">
              <a:xfrm>
                <a:off x="2064" y="3120"/>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4" name="Oval 12"/>
              <p:cNvSpPr>
                <a:spLocks noChangeArrowheads="1"/>
              </p:cNvSpPr>
              <p:nvPr/>
            </p:nvSpPr>
            <p:spPr bwMode="auto">
              <a:xfrm>
                <a:off x="1968" y="3360"/>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5" name="Oval 13"/>
              <p:cNvSpPr>
                <a:spLocks noChangeArrowheads="1"/>
              </p:cNvSpPr>
              <p:nvPr/>
            </p:nvSpPr>
            <p:spPr bwMode="auto">
              <a:xfrm>
                <a:off x="2208" y="350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6" name="Oval 14"/>
              <p:cNvSpPr>
                <a:spLocks noChangeArrowheads="1"/>
              </p:cNvSpPr>
              <p:nvPr/>
            </p:nvSpPr>
            <p:spPr bwMode="auto">
              <a:xfrm>
                <a:off x="2304" y="369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7" name="Oval 15"/>
              <p:cNvSpPr>
                <a:spLocks noChangeArrowheads="1"/>
              </p:cNvSpPr>
              <p:nvPr/>
            </p:nvSpPr>
            <p:spPr bwMode="auto">
              <a:xfrm>
                <a:off x="2256" y="326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8" name="Oval 16"/>
              <p:cNvSpPr>
                <a:spLocks noChangeArrowheads="1"/>
              </p:cNvSpPr>
              <p:nvPr/>
            </p:nvSpPr>
            <p:spPr bwMode="auto">
              <a:xfrm>
                <a:off x="2880" y="1920"/>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9" name="Oval 17"/>
              <p:cNvSpPr>
                <a:spLocks noChangeArrowheads="1"/>
              </p:cNvSpPr>
              <p:nvPr/>
            </p:nvSpPr>
            <p:spPr bwMode="auto">
              <a:xfrm>
                <a:off x="2976" y="249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0" name="Oval 18"/>
              <p:cNvSpPr>
                <a:spLocks noChangeArrowheads="1"/>
              </p:cNvSpPr>
              <p:nvPr/>
            </p:nvSpPr>
            <p:spPr bwMode="auto">
              <a:xfrm>
                <a:off x="2832" y="2688"/>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1" name="Oval 19"/>
              <p:cNvSpPr>
                <a:spLocks noChangeArrowheads="1"/>
              </p:cNvSpPr>
              <p:nvPr/>
            </p:nvSpPr>
            <p:spPr bwMode="auto">
              <a:xfrm>
                <a:off x="3168" y="278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2" name="Oval 20"/>
              <p:cNvSpPr>
                <a:spLocks noChangeArrowheads="1"/>
              </p:cNvSpPr>
              <p:nvPr/>
            </p:nvSpPr>
            <p:spPr bwMode="auto">
              <a:xfrm>
                <a:off x="3264" y="254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3" name="Oval 21"/>
              <p:cNvSpPr>
                <a:spLocks noChangeArrowheads="1"/>
              </p:cNvSpPr>
              <p:nvPr/>
            </p:nvSpPr>
            <p:spPr bwMode="auto">
              <a:xfrm>
                <a:off x="2976" y="2880"/>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4" name="Rectangle 22"/>
              <p:cNvSpPr>
                <a:spLocks noChangeArrowheads="1"/>
              </p:cNvSpPr>
              <p:nvPr/>
            </p:nvSpPr>
            <p:spPr bwMode="auto">
              <a:xfrm>
                <a:off x="1392" y="1824"/>
                <a:ext cx="2448" cy="2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5" name="Oval 23"/>
              <p:cNvSpPr>
                <a:spLocks noChangeArrowheads="1"/>
              </p:cNvSpPr>
              <p:nvPr/>
            </p:nvSpPr>
            <p:spPr bwMode="auto">
              <a:xfrm>
                <a:off x="1659" y="2260"/>
                <a:ext cx="608" cy="58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6" name="Oval 24"/>
              <p:cNvSpPr>
                <a:spLocks noChangeArrowheads="1"/>
              </p:cNvSpPr>
              <p:nvPr/>
            </p:nvSpPr>
            <p:spPr bwMode="auto">
              <a:xfrm>
                <a:off x="1802" y="2880"/>
                <a:ext cx="646" cy="623"/>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7" name="Oval 25"/>
              <p:cNvSpPr>
                <a:spLocks noChangeArrowheads="1"/>
              </p:cNvSpPr>
              <p:nvPr/>
            </p:nvSpPr>
            <p:spPr bwMode="auto">
              <a:xfrm>
                <a:off x="2638" y="1712"/>
                <a:ext cx="616" cy="582"/>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8" name="AutoShape 26"/>
              <p:cNvSpPr>
                <a:spLocks/>
              </p:cNvSpPr>
              <p:nvPr/>
            </p:nvSpPr>
            <p:spPr bwMode="auto">
              <a:xfrm>
                <a:off x="1094" y="3124"/>
                <a:ext cx="576" cy="284"/>
              </a:xfrm>
              <a:prstGeom prst="borderCallout1">
                <a:avLst>
                  <a:gd name="adj1" fmla="val 18750"/>
                  <a:gd name="adj2" fmla="val 108333"/>
                  <a:gd name="adj3" fmla="val 18750"/>
                  <a:gd name="adj4" fmla="val 168750"/>
                </a:avLst>
              </a:prstGeom>
              <a:solidFill>
                <a:schemeClr val="bg1"/>
              </a:solidFill>
              <a:ln w="9525">
                <a:solidFill>
                  <a:schemeClr val="tx1"/>
                </a:solidFill>
                <a:miter lim="800000"/>
                <a:headEnd/>
                <a:tailEnd/>
              </a:ln>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Font typeface="Wingdings" panose="05000000000000000000" pitchFamily="2" charset="2"/>
                  <a:buNone/>
                </a:pPr>
                <a:r>
                  <a:rPr lang="en-US" altLang="zh-CN" sz="1800">
                    <a:solidFill>
                      <a:srgbClr val="000000"/>
                    </a:solidFill>
                    <a:latin typeface="Times New Roman" panose="02020603050405020304" pitchFamily="18" charset="0"/>
                  </a:rPr>
                  <a:t>Core</a:t>
                </a:r>
              </a:p>
            </p:txBody>
          </p:sp>
          <p:sp>
            <p:nvSpPr>
              <p:cNvPr id="49" name="AutoShape 27"/>
              <p:cNvSpPr>
                <a:spLocks/>
              </p:cNvSpPr>
              <p:nvPr/>
            </p:nvSpPr>
            <p:spPr bwMode="auto">
              <a:xfrm>
                <a:off x="672" y="2523"/>
                <a:ext cx="817" cy="284"/>
              </a:xfrm>
              <a:prstGeom prst="borderCallout1">
                <a:avLst>
                  <a:gd name="adj1" fmla="val 14458"/>
                  <a:gd name="adj2" fmla="val 105884"/>
                  <a:gd name="adj3" fmla="val 14458"/>
                  <a:gd name="adj4" fmla="val 148528"/>
                </a:avLst>
              </a:prstGeom>
              <a:solidFill>
                <a:schemeClr val="bg1"/>
              </a:solidFill>
              <a:ln w="9525">
                <a:solidFill>
                  <a:schemeClr val="tx1"/>
                </a:solidFill>
                <a:miter lim="800000"/>
                <a:headEnd/>
                <a:tailEnd/>
              </a:ln>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Font typeface="Wingdings" panose="05000000000000000000" pitchFamily="2" charset="2"/>
                  <a:buNone/>
                </a:pPr>
                <a:r>
                  <a:rPr lang="en-US" altLang="zh-CN" sz="1800">
                    <a:solidFill>
                      <a:srgbClr val="000000"/>
                    </a:solidFill>
                    <a:latin typeface="Times New Roman" panose="02020603050405020304" pitchFamily="18" charset="0"/>
                  </a:rPr>
                  <a:t>Border</a:t>
                </a:r>
              </a:p>
            </p:txBody>
          </p:sp>
          <p:sp>
            <p:nvSpPr>
              <p:cNvPr id="50" name="AutoShape 28"/>
              <p:cNvSpPr>
                <a:spLocks/>
              </p:cNvSpPr>
              <p:nvPr/>
            </p:nvSpPr>
            <p:spPr bwMode="auto">
              <a:xfrm>
                <a:off x="3697" y="1921"/>
                <a:ext cx="824" cy="284"/>
              </a:xfrm>
              <a:prstGeom prst="borderCallout1">
                <a:avLst>
                  <a:gd name="adj1" fmla="val 24491"/>
                  <a:gd name="adj2" fmla="val -5810"/>
                  <a:gd name="adj3" fmla="val 21431"/>
                  <a:gd name="adj4" fmla="val -82810"/>
                </a:avLst>
              </a:prstGeom>
              <a:solidFill>
                <a:schemeClr val="bg1"/>
              </a:solidFill>
              <a:ln w="9525">
                <a:solidFill>
                  <a:schemeClr val="tx1"/>
                </a:solidFill>
                <a:miter lim="800000"/>
                <a:headEnd/>
                <a:tailEnd/>
              </a:ln>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Font typeface="Wingdings" panose="05000000000000000000" pitchFamily="2" charset="2"/>
                  <a:buNone/>
                </a:pPr>
                <a:r>
                  <a:rPr lang="en-US" altLang="zh-CN" sz="1800">
                    <a:solidFill>
                      <a:srgbClr val="000000"/>
                    </a:solidFill>
                    <a:latin typeface="Times New Roman" panose="02020603050405020304" pitchFamily="18" charset="0"/>
                  </a:rPr>
                  <a:t>Outlier</a:t>
                </a:r>
              </a:p>
            </p:txBody>
          </p:sp>
          <p:sp>
            <p:nvSpPr>
              <p:cNvPr id="52" name="Oval 30"/>
              <p:cNvSpPr>
                <a:spLocks noChangeArrowheads="1"/>
              </p:cNvSpPr>
              <p:nvPr/>
            </p:nvSpPr>
            <p:spPr bwMode="auto">
              <a:xfrm>
                <a:off x="2400" y="345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grpSp>
        <p:sp>
          <p:nvSpPr>
            <p:cNvPr id="2" name="TextBox 1"/>
            <p:cNvSpPr txBox="1"/>
            <p:nvPr/>
          </p:nvSpPr>
          <p:spPr>
            <a:xfrm>
              <a:off x="8994472" y="5229620"/>
              <a:ext cx="2916187" cy="677108"/>
            </a:xfrm>
            <a:prstGeom prst="rect">
              <a:avLst/>
            </a:prstGeom>
            <a:solidFill>
              <a:srgbClr val="FFFF66"/>
            </a:solidFill>
          </p:spPr>
          <p:txBody>
            <a:bodyPr wrap="square" rtlCol="0">
              <a:spAutoFit/>
            </a:bodyPr>
            <a:lstStyle/>
            <a:p>
              <a:pPr defTabSz="457189"/>
              <a:r>
                <a:rPr lang="en-US" dirty="0" smtClean="0">
                  <a:solidFill>
                    <a:srgbClr val="000000"/>
                  </a:solidFill>
                </a:rPr>
                <a:t>Border point: in cluster but neighborhood is not dense</a:t>
              </a:r>
              <a:endParaRPr lang="en-US" dirty="0">
                <a:solidFill>
                  <a:srgbClr val="000000"/>
                </a:solidFill>
              </a:endParaRPr>
            </a:p>
          </p:txBody>
        </p:sp>
        <p:sp>
          <p:nvSpPr>
            <p:cNvPr id="54" name="TextBox 53"/>
            <p:cNvSpPr txBox="1"/>
            <p:nvPr/>
          </p:nvSpPr>
          <p:spPr>
            <a:xfrm>
              <a:off x="10181357" y="3780647"/>
              <a:ext cx="1658834" cy="677108"/>
            </a:xfrm>
            <a:prstGeom prst="rect">
              <a:avLst/>
            </a:prstGeom>
            <a:solidFill>
              <a:srgbClr val="FFFF66"/>
            </a:solidFill>
          </p:spPr>
          <p:txBody>
            <a:bodyPr wrap="square" rtlCol="0">
              <a:spAutoFit/>
            </a:bodyPr>
            <a:lstStyle/>
            <a:p>
              <a:pPr defTabSz="457189"/>
              <a:r>
                <a:rPr lang="en-US" dirty="0" smtClean="0">
                  <a:solidFill>
                    <a:srgbClr val="000000"/>
                  </a:solidFill>
                </a:rPr>
                <a:t>Outlier/noise: not in a cluster</a:t>
              </a:r>
              <a:endParaRPr lang="en-US" dirty="0">
                <a:solidFill>
                  <a:srgbClr val="000000"/>
                </a:solidFill>
              </a:endParaRPr>
            </a:p>
          </p:txBody>
        </p:sp>
        <p:sp>
          <p:nvSpPr>
            <p:cNvPr id="55" name="TextBox 54"/>
            <p:cNvSpPr txBox="1"/>
            <p:nvPr/>
          </p:nvSpPr>
          <p:spPr>
            <a:xfrm>
              <a:off x="9893397" y="4513330"/>
              <a:ext cx="1946794" cy="677108"/>
            </a:xfrm>
            <a:prstGeom prst="rect">
              <a:avLst/>
            </a:prstGeom>
            <a:solidFill>
              <a:srgbClr val="FFFF66"/>
            </a:solidFill>
          </p:spPr>
          <p:txBody>
            <a:bodyPr wrap="square" rtlCol="0">
              <a:spAutoFit/>
            </a:bodyPr>
            <a:lstStyle/>
            <a:p>
              <a:pPr defTabSz="457189"/>
              <a:r>
                <a:rPr lang="en-US" dirty="0" smtClean="0">
                  <a:solidFill>
                    <a:srgbClr val="000000"/>
                  </a:solidFill>
                </a:rPr>
                <a:t>Core point: dense neighborhood</a:t>
              </a:r>
              <a:endParaRPr lang="en-US" dirty="0">
                <a:solidFill>
                  <a:srgbClr val="000000"/>
                </a:solidFill>
              </a:endParaRPr>
            </a:p>
          </p:txBody>
        </p:sp>
      </p:grpSp>
    </p:spTree>
    <p:extLst>
      <p:ext uri="{BB962C8B-B14F-4D97-AF65-F5344CB8AC3E}">
        <p14:creationId xmlns:p14="http://schemas.microsoft.com/office/powerpoint/2010/main" val="32293639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83128" y="112210"/>
            <a:ext cx="12025745" cy="858254"/>
          </a:xfrm>
        </p:spPr>
        <p:txBody>
          <a:bodyPr>
            <a:noAutofit/>
          </a:bodyPr>
          <a:lstStyle/>
          <a:p>
            <a:r>
              <a:rPr lang="en-US" altLang="zh-CN" sz="4000" dirty="0" smtClean="0">
                <a:ea typeface="SimSun" panose="02010600030101010101" pitchFamily="2" charset="-122"/>
              </a:rPr>
              <a:t>DBSCAN: Density-Reachable </a:t>
            </a:r>
            <a:r>
              <a:rPr lang="en-US" altLang="zh-CN" sz="4000" dirty="0">
                <a:ea typeface="SimSun" panose="02010600030101010101" pitchFamily="2" charset="-122"/>
              </a:rPr>
              <a:t>and Density-Connected</a:t>
            </a:r>
          </a:p>
        </p:txBody>
      </p:sp>
      <p:sp>
        <p:nvSpPr>
          <p:cNvPr id="25603" name="Rectangle 3"/>
          <p:cNvSpPr>
            <a:spLocks noGrp="1" noChangeArrowheads="1"/>
          </p:cNvSpPr>
          <p:nvPr>
            <p:ph type="body" idx="1"/>
          </p:nvPr>
        </p:nvSpPr>
        <p:spPr>
          <a:xfrm>
            <a:off x="575382" y="1185063"/>
            <a:ext cx="8109008" cy="5432238"/>
          </a:xfrm>
        </p:spPr>
        <p:txBody>
          <a:bodyPr/>
          <a:lstStyle/>
          <a:p>
            <a:r>
              <a:rPr lang="en-US" altLang="zh-CN" sz="2400" b="1" dirty="0">
                <a:ea typeface="SimSun" panose="02010600030101010101" pitchFamily="2" charset="-122"/>
              </a:rPr>
              <a:t>Directly density-reachable</a:t>
            </a:r>
            <a:r>
              <a:rPr lang="en-US" altLang="zh-CN" sz="2400" dirty="0">
                <a:ea typeface="SimSun" panose="02010600030101010101" pitchFamily="2" charset="-122"/>
              </a:rPr>
              <a:t>:</a:t>
            </a:r>
          </a:p>
          <a:p>
            <a:pPr lvl="1"/>
            <a:r>
              <a:rPr lang="en-US" altLang="zh-CN" sz="2400" dirty="0">
                <a:ea typeface="SimSun" panose="02010600030101010101" pitchFamily="2" charset="-122"/>
              </a:rPr>
              <a:t>A point </a:t>
            </a:r>
            <a:r>
              <a:rPr lang="en-US" altLang="zh-CN" sz="2400" i="1" dirty="0">
                <a:ea typeface="SimSun" panose="02010600030101010101" pitchFamily="2" charset="-122"/>
              </a:rPr>
              <a:t>p</a:t>
            </a:r>
            <a:r>
              <a:rPr lang="en-US" altLang="zh-CN" sz="2400" dirty="0">
                <a:ea typeface="SimSun" panose="02010600030101010101" pitchFamily="2" charset="-122"/>
              </a:rPr>
              <a:t> is </a:t>
            </a:r>
            <a:r>
              <a:rPr lang="en-US" altLang="zh-CN" sz="2400" dirty="0">
                <a:solidFill>
                  <a:srgbClr val="FF0000"/>
                </a:solidFill>
                <a:ea typeface="SimSun" panose="02010600030101010101" pitchFamily="2" charset="-122"/>
              </a:rPr>
              <a:t>directly density-reachable </a:t>
            </a:r>
            <a:r>
              <a:rPr lang="en-US" altLang="zh-CN" sz="2400" dirty="0">
                <a:ea typeface="SimSun" panose="02010600030101010101" pitchFamily="2" charset="-122"/>
              </a:rPr>
              <a:t>from a point </a:t>
            </a:r>
            <a:r>
              <a:rPr lang="en-US" altLang="zh-CN" sz="2400" i="1" dirty="0">
                <a:ea typeface="SimSun" panose="02010600030101010101" pitchFamily="2" charset="-122"/>
              </a:rPr>
              <a:t>q</a:t>
            </a:r>
            <a:r>
              <a:rPr lang="en-US" altLang="zh-CN" sz="2400" dirty="0">
                <a:ea typeface="SimSun" panose="02010600030101010101" pitchFamily="2" charset="-122"/>
              </a:rPr>
              <a:t> w.r.t. </a:t>
            </a:r>
            <a:r>
              <a:rPr lang="en-US" altLang="zh-CN" sz="2400" i="1" dirty="0" smtClean="0">
                <a:ea typeface="SimSun" panose="02010600030101010101" pitchFamily="2" charset="-122"/>
              </a:rPr>
              <a:t>Eps </a:t>
            </a:r>
            <a:r>
              <a:rPr lang="en-US" altLang="zh-CN" sz="2400" dirty="0" smtClean="0">
                <a:ea typeface="SimSun" panose="02010600030101010101" pitchFamily="2" charset="-122"/>
              </a:rPr>
              <a:t>(</a:t>
            </a:r>
            <a:r>
              <a:rPr lang="el-GR" altLang="zh-CN" sz="2400" i="1" dirty="0" smtClean="0">
                <a:ea typeface="SimSun" pitchFamily="2" charset="-122"/>
              </a:rPr>
              <a:t>ε</a:t>
            </a:r>
            <a:r>
              <a:rPr lang="en-US" altLang="zh-CN" sz="2400" dirty="0" smtClean="0">
                <a:ea typeface="SimSun" pitchFamily="2" charset="-122"/>
              </a:rPr>
              <a:t>), </a:t>
            </a:r>
            <a:r>
              <a:rPr lang="en-US" altLang="zh-CN" sz="2400" i="1" dirty="0" err="1">
                <a:ea typeface="SimSun" panose="02010600030101010101" pitchFamily="2" charset="-122"/>
              </a:rPr>
              <a:t>MinPts</a:t>
            </a:r>
            <a:r>
              <a:rPr lang="en-US" altLang="zh-CN" sz="2400" dirty="0">
                <a:ea typeface="SimSun" panose="02010600030101010101" pitchFamily="2" charset="-122"/>
              </a:rPr>
              <a:t> if 	</a:t>
            </a:r>
          </a:p>
          <a:p>
            <a:pPr lvl="3"/>
            <a:r>
              <a:rPr lang="en-US" altLang="zh-CN" sz="2400" i="1" dirty="0">
                <a:ea typeface="SimSun" panose="02010600030101010101" pitchFamily="2" charset="-122"/>
              </a:rPr>
              <a:t>p</a:t>
            </a:r>
            <a:r>
              <a:rPr lang="en-US" altLang="zh-CN" sz="2400" dirty="0">
                <a:ea typeface="SimSun" panose="02010600030101010101" pitchFamily="2" charset="-122"/>
              </a:rPr>
              <a:t> belongs to </a:t>
            </a:r>
            <a:r>
              <a:rPr lang="en-US" altLang="zh-CN" sz="2400" i="1" dirty="0" err="1">
                <a:ea typeface="SimSun" panose="02010600030101010101" pitchFamily="2" charset="-122"/>
              </a:rPr>
              <a:t>N</a:t>
            </a:r>
            <a:r>
              <a:rPr lang="en-US" altLang="zh-CN" sz="2400" i="1" baseline="-25000" dirty="0" err="1">
                <a:ea typeface="SimSun" panose="02010600030101010101" pitchFamily="2" charset="-122"/>
              </a:rPr>
              <a:t>Eps</a:t>
            </a:r>
            <a:r>
              <a:rPr lang="en-US" altLang="zh-CN" sz="2400" i="1" dirty="0">
                <a:ea typeface="SimSun" panose="02010600030101010101" pitchFamily="2" charset="-122"/>
              </a:rPr>
              <a:t>(q)</a:t>
            </a:r>
          </a:p>
          <a:p>
            <a:pPr lvl="3"/>
            <a:r>
              <a:rPr lang="en-US" altLang="zh-CN" sz="2400" b="1" dirty="0">
                <a:ea typeface="SimSun" panose="02010600030101010101" pitchFamily="2" charset="-122"/>
              </a:rPr>
              <a:t>core point </a:t>
            </a:r>
            <a:r>
              <a:rPr lang="en-US" altLang="zh-CN" sz="2400" dirty="0">
                <a:ea typeface="SimSun" panose="02010600030101010101" pitchFamily="2" charset="-122"/>
              </a:rPr>
              <a:t>condition: |</a:t>
            </a:r>
            <a:r>
              <a:rPr lang="en-US" altLang="zh-CN" sz="2400" i="1" dirty="0" err="1">
                <a:ea typeface="SimSun" panose="02010600030101010101" pitchFamily="2" charset="-122"/>
              </a:rPr>
              <a:t>N</a:t>
            </a:r>
            <a:r>
              <a:rPr lang="en-US" altLang="zh-CN" sz="2400" i="1" baseline="-25000" dirty="0" err="1">
                <a:ea typeface="SimSun" panose="02010600030101010101" pitchFamily="2" charset="-122"/>
              </a:rPr>
              <a:t>Eps</a:t>
            </a:r>
            <a:r>
              <a:rPr lang="en-US" altLang="zh-CN" sz="2400" i="1" dirty="0">
                <a:ea typeface="SimSun" panose="02010600030101010101" pitchFamily="2" charset="-122"/>
              </a:rPr>
              <a:t> (q)</a:t>
            </a:r>
            <a:r>
              <a:rPr lang="en-US" altLang="zh-CN" sz="2400" dirty="0">
                <a:ea typeface="SimSun" panose="02010600030101010101" pitchFamily="2" charset="-122"/>
              </a:rPr>
              <a:t>| ≥ </a:t>
            </a:r>
            <a:r>
              <a:rPr lang="en-US" altLang="zh-CN" sz="2400" i="1" dirty="0" err="1">
                <a:ea typeface="SimSun" panose="02010600030101010101" pitchFamily="2" charset="-122"/>
              </a:rPr>
              <a:t>MinPts</a:t>
            </a:r>
            <a:r>
              <a:rPr lang="en-US" altLang="zh-CN" sz="2400" dirty="0">
                <a:ea typeface="SimSun" panose="02010600030101010101" pitchFamily="2" charset="-122"/>
              </a:rPr>
              <a:t> </a:t>
            </a:r>
            <a:endParaRPr lang="en-US" altLang="zh-CN" sz="2400" i="1" dirty="0">
              <a:ea typeface="SimSun" panose="02010600030101010101" pitchFamily="2" charset="-122"/>
            </a:endParaRPr>
          </a:p>
          <a:p>
            <a:r>
              <a:rPr lang="en-US" altLang="zh-CN" sz="2400" b="1" dirty="0" smtClean="0">
                <a:ea typeface="SimSun" panose="02010600030101010101" pitchFamily="2" charset="-122"/>
              </a:rPr>
              <a:t>Density-reachable</a:t>
            </a:r>
            <a:r>
              <a:rPr lang="en-US" altLang="zh-CN" sz="2400" dirty="0">
                <a:ea typeface="SimSun" panose="02010600030101010101" pitchFamily="2" charset="-122"/>
              </a:rPr>
              <a:t>: </a:t>
            </a:r>
          </a:p>
          <a:p>
            <a:pPr lvl="1"/>
            <a:r>
              <a:rPr lang="en-US" altLang="zh-CN" sz="2400" dirty="0">
                <a:ea typeface="SimSun" panose="02010600030101010101" pitchFamily="2" charset="-122"/>
              </a:rPr>
              <a:t>A point </a:t>
            </a:r>
            <a:r>
              <a:rPr lang="en-US" altLang="zh-CN" sz="2400" i="1" dirty="0">
                <a:ea typeface="SimSun" panose="02010600030101010101" pitchFamily="2" charset="-122"/>
              </a:rPr>
              <a:t>p</a:t>
            </a:r>
            <a:r>
              <a:rPr lang="en-US" altLang="zh-CN" sz="2400" dirty="0">
                <a:ea typeface="SimSun" panose="02010600030101010101" pitchFamily="2" charset="-122"/>
              </a:rPr>
              <a:t> is </a:t>
            </a:r>
            <a:r>
              <a:rPr lang="en-US" altLang="zh-CN" sz="2400" dirty="0">
                <a:solidFill>
                  <a:srgbClr val="FF0000"/>
                </a:solidFill>
                <a:ea typeface="SimSun" panose="02010600030101010101" pitchFamily="2" charset="-122"/>
              </a:rPr>
              <a:t>density-reachable</a:t>
            </a:r>
            <a:r>
              <a:rPr lang="en-US" altLang="zh-CN" sz="2400" dirty="0">
                <a:ea typeface="SimSun" panose="02010600030101010101" pitchFamily="2" charset="-122"/>
              </a:rPr>
              <a:t> from a point </a:t>
            </a:r>
            <a:r>
              <a:rPr lang="en-US" altLang="zh-CN" sz="2400" i="1" dirty="0">
                <a:ea typeface="SimSun" panose="02010600030101010101" pitchFamily="2" charset="-122"/>
              </a:rPr>
              <a:t>q</a:t>
            </a:r>
            <a:r>
              <a:rPr lang="en-US" altLang="zh-CN" sz="2400" dirty="0">
                <a:ea typeface="SimSun" panose="02010600030101010101" pitchFamily="2" charset="-122"/>
              </a:rPr>
              <a:t> w.r.t. </a:t>
            </a:r>
            <a:r>
              <a:rPr lang="en-US" altLang="zh-CN" sz="2400" i="1" dirty="0">
                <a:ea typeface="SimSun" panose="02010600030101010101" pitchFamily="2" charset="-122"/>
              </a:rPr>
              <a:t>Eps</a:t>
            </a:r>
            <a:r>
              <a:rPr lang="en-US" altLang="zh-CN" sz="2400" dirty="0">
                <a:ea typeface="SimSun" panose="02010600030101010101" pitchFamily="2" charset="-122"/>
              </a:rPr>
              <a:t>, </a:t>
            </a:r>
            <a:r>
              <a:rPr lang="en-US" altLang="zh-CN" sz="2400" i="1" dirty="0" err="1">
                <a:ea typeface="SimSun" panose="02010600030101010101" pitchFamily="2" charset="-122"/>
              </a:rPr>
              <a:t>MinPts</a:t>
            </a:r>
            <a:r>
              <a:rPr lang="en-US" altLang="zh-CN" sz="2400" dirty="0">
                <a:ea typeface="SimSun" panose="02010600030101010101" pitchFamily="2" charset="-122"/>
              </a:rPr>
              <a:t> if there is a chain of points </a:t>
            </a:r>
            <a:r>
              <a:rPr lang="en-US" altLang="zh-CN" sz="2400" i="1" dirty="0">
                <a:ea typeface="SimSun" panose="02010600030101010101" pitchFamily="2" charset="-122"/>
              </a:rPr>
              <a:t>p</a:t>
            </a:r>
            <a:r>
              <a:rPr lang="en-US" altLang="zh-CN" sz="2400" i="1" baseline="-25000" dirty="0">
                <a:ea typeface="SimSun" panose="02010600030101010101" pitchFamily="2" charset="-122"/>
              </a:rPr>
              <a:t>1</a:t>
            </a:r>
            <a:r>
              <a:rPr lang="en-US" altLang="zh-CN" sz="2400" dirty="0">
                <a:ea typeface="SimSun" panose="02010600030101010101" pitchFamily="2" charset="-122"/>
              </a:rPr>
              <a:t>, …, </a:t>
            </a:r>
            <a:r>
              <a:rPr lang="en-US" altLang="zh-CN" sz="2400" i="1" dirty="0" err="1">
                <a:ea typeface="SimSun" panose="02010600030101010101" pitchFamily="2" charset="-122"/>
              </a:rPr>
              <a:t>p</a:t>
            </a:r>
            <a:r>
              <a:rPr lang="en-US" altLang="zh-CN" sz="2400" i="1" baseline="-25000" dirty="0" err="1">
                <a:ea typeface="SimSun" panose="02010600030101010101" pitchFamily="2" charset="-122"/>
              </a:rPr>
              <a:t>n</a:t>
            </a:r>
            <a:r>
              <a:rPr lang="en-US" altLang="zh-CN" sz="2400" dirty="0">
                <a:ea typeface="SimSun" panose="02010600030101010101" pitchFamily="2" charset="-122"/>
              </a:rPr>
              <a:t>, </a:t>
            </a:r>
            <a:r>
              <a:rPr lang="en-US" altLang="zh-CN" sz="2400" i="1" dirty="0">
                <a:ea typeface="SimSun" panose="02010600030101010101" pitchFamily="2" charset="-122"/>
              </a:rPr>
              <a:t>p</a:t>
            </a:r>
            <a:r>
              <a:rPr lang="en-US" altLang="zh-CN" sz="2400" i="1" baseline="-25000" dirty="0">
                <a:ea typeface="SimSun" panose="02010600030101010101" pitchFamily="2" charset="-122"/>
              </a:rPr>
              <a:t>1</a:t>
            </a:r>
            <a:r>
              <a:rPr lang="en-US" altLang="zh-CN" sz="2400" dirty="0">
                <a:ea typeface="SimSun" panose="02010600030101010101" pitchFamily="2" charset="-122"/>
              </a:rPr>
              <a:t> = </a:t>
            </a:r>
            <a:r>
              <a:rPr lang="en-US" altLang="zh-CN" sz="2400" i="1" dirty="0">
                <a:ea typeface="SimSun" panose="02010600030101010101" pitchFamily="2" charset="-122"/>
              </a:rPr>
              <a:t>q</a:t>
            </a:r>
            <a:r>
              <a:rPr lang="en-US" altLang="zh-CN" sz="2400" dirty="0">
                <a:ea typeface="SimSun" panose="02010600030101010101" pitchFamily="2" charset="-122"/>
              </a:rPr>
              <a:t>, </a:t>
            </a:r>
            <a:r>
              <a:rPr lang="en-US" altLang="zh-CN" sz="2400" i="1" dirty="0" err="1">
                <a:ea typeface="SimSun" panose="02010600030101010101" pitchFamily="2" charset="-122"/>
              </a:rPr>
              <a:t>p</a:t>
            </a:r>
            <a:r>
              <a:rPr lang="en-US" altLang="zh-CN" sz="2400" i="1" baseline="-25000" dirty="0" err="1">
                <a:ea typeface="SimSun" panose="02010600030101010101" pitchFamily="2" charset="-122"/>
              </a:rPr>
              <a:t>n</a:t>
            </a:r>
            <a:r>
              <a:rPr lang="en-US" altLang="zh-CN" sz="2400" dirty="0">
                <a:ea typeface="SimSun" panose="02010600030101010101" pitchFamily="2" charset="-122"/>
              </a:rPr>
              <a:t> = </a:t>
            </a:r>
            <a:r>
              <a:rPr lang="en-US" altLang="zh-CN" sz="2400" i="1" dirty="0">
                <a:ea typeface="SimSun" panose="02010600030101010101" pitchFamily="2" charset="-122"/>
              </a:rPr>
              <a:t>p</a:t>
            </a:r>
            <a:r>
              <a:rPr lang="en-US" altLang="zh-CN" sz="2400" dirty="0">
                <a:ea typeface="SimSun" panose="02010600030101010101" pitchFamily="2" charset="-122"/>
              </a:rPr>
              <a:t> such that </a:t>
            </a:r>
            <a:r>
              <a:rPr lang="en-US" altLang="zh-CN" sz="2400" i="1" dirty="0">
                <a:ea typeface="SimSun" panose="02010600030101010101" pitchFamily="2" charset="-122"/>
              </a:rPr>
              <a:t>p</a:t>
            </a:r>
            <a:r>
              <a:rPr lang="en-US" altLang="zh-CN" sz="2400" i="1" baseline="-25000" dirty="0">
                <a:ea typeface="SimSun" panose="02010600030101010101" pitchFamily="2" charset="-122"/>
              </a:rPr>
              <a:t>i+1</a:t>
            </a:r>
            <a:r>
              <a:rPr lang="en-US" altLang="zh-CN" sz="2400" dirty="0">
                <a:ea typeface="SimSun" panose="02010600030101010101" pitchFamily="2" charset="-122"/>
              </a:rPr>
              <a:t> is directly density-reachable from </a:t>
            </a:r>
            <a:r>
              <a:rPr lang="en-US" altLang="zh-CN" sz="2400" i="1" dirty="0">
                <a:ea typeface="SimSun" panose="02010600030101010101" pitchFamily="2" charset="-122"/>
              </a:rPr>
              <a:t>p</a:t>
            </a:r>
            <a:r>
              <a:rPr lang="en-US" altLang="zh-CN" sz="2400" i="1" baseline="-25000" dirty="0">
                <a:ea typeface="SimSun" panose="02010600030101010101" pitchFamily="2" charset="-122"/>
              </a:rPr>
              <a:t>i</a:t>
            </a:r>
            <a:r>
              <a:rPr lang="en-US" altLang="zh-CN" sz="2400" dirty="0">
                <a:ea typeface="SimSun" panose="02010600030101010101" pitchFamily="2" charset="-122"/>
              </a:rPr>
              <a:t>	</a:t>
            </a:r>
            <a:endParaRPr lang="en-US" altLang="zh-CN" sz="2400" dirty="0" smtClean="0">
              <a:ea typeface="SimSun" panose="02010600030101010101" pitchFamily="2" charset="-122"/>
            </a:endParaRPr>
          </a:p>
          <a:p>
            <a:r>
              <a:rPr lang="en-US" altLang="zh-CN" sz="2400" b="1" dirty="0" smtClean="0">
                <a:ea typeface="SimSun" panose="02010600030101010101" pitchFamily="2" charset="-122"/>
              </a:rPr>
              <a:t>Density-connected:</a:t>
            </a:r>
            <a:endParaRPr lang="en-US" altLang="zh-CN" sz="2400" b="1" dirty="0">
              <a:ea typeface="SimSun" panose="02010600030101010101" pitchFamily="2" charset="-122"/>
            </a:endParaRPr>
          </a:p>
          <a:p>
            <a:pPr lvl="1"/>
            <a:r>
              <a:rPr lang="en-US" altLang="zh-CN" sz="2400" dirty="0">
                <a:ea typeface="SimSun" panose="02010600030101010101" pitchFamily="2" charset="-122"/>
              </a:rPr>
              <a:t>A point </a:t>
            </a:r>
            <a:r>
              <a:rPr lang="en-US" altLang="zh-CN" sz="2400" i="1" dirty="0">
                <a:ea typeface="SimSun" panose="02010600030101010101" pitchFamily="2" charset="-122"/>
              </a:rPr>
              <a:t>p</a:t>
            </a:r>
            <a:r>
              <a:rPr lang="en-US" altLang="zh-CN" sz="2400" dirty="0">
                <a:ea typeface="SimSun" panose="02010600030101010101" pitchFamily="2" charset="-122"/>
              </a:rPr>
              <a:t> is </a:t>
            </a:r>
            <a:r>
              <a:rPr lang="en-US" altLang="zh-CN" sz="2400" dirty="0">
                <a:solidFill>
                  <a:srgbClr val="FF0000"/>
                </a:solidFill>
                <a:ea typeface="SimSun" panose="02010600030101010101" pitchFamily="2" charset="-122"/>
              </a:rPr>
              <a:t>density-connected</a:t>
            </a:r>
            <a:r>
              <a:rPr lang="en-US" altLang="zh-CN" sz="2400" dirty="0">
                <a:ea typeface="SimSun" panose="02010600030101010101" pitchFamily="2" charset="-122"/>
              </a:rPr>
              <a:t> to a point </a:t>
            </a:r>
            <a:r>
              <a:rPr lang="en-US" altLang="zh-CN" sz="2400" i="1" dirty="0">
                <a:ea typeface="SimSun" panose="02010600030101010101" pitchFamily="2" charset="-122"/>
              </a:rPr>
              <a:t>q</a:t>
            </a:r>
            <a:r>
              <a:rPr lang="en-US" altLang="zh-CN" sz="2400" dirty="0">
                <a:ea typeface="SimSun" panose="02010600030101010101" pitchFamily="2" charset="-122"/>
              </a:rPr>
              <a:t> w.r.t. </a:t>
            </a:r>
            <a:r>
              <a:rPr lang="en-US" altLang="zh-CN" sz="2400" i="1" dirty="0">
                <a:ea typeface="SimSun" panose="02010600030101010101" pitchFamily="2" charset="-122"/>
              </a:rPr>
              <a:t>Eps</a:t>
            </a:r>
            <a:r>
              <a:rPr lang="en-US" altLang="zh-CN" sz="2400" dirty="0">
                <a:ea typeface="SimSun" panose="02010600030101010101" pitchFamily="2" charset="-122"/>
              </a:rPr>
              <a:t>, </a:t>
            </a:r>
            <a:r>
              <a:rPr lang="en-US" altLang="zh-CN" sz="2400" i="1" dirty="0" err="1">
                <a:ea typeface="SimSun" panose="02010600030101010101" pitchFamily="2" charset="-122"/>
              </a:rPr>
              <a:t>MinPts</a:t>
            </a:r>
            <a:r>
              <a:rPr lang="en-US" altLang="zh-CN" sz="2400" dirty="0">
                <a:ea typeface="SimSun" panose="02010600030101010101" pitchFamily="2" charset="-122"/>
              </a:rPr>
              <a:t> if there is a point </a:t>
            </a:r>
            <a:r>
              <a:rPr lang="en-US" altLang="zh-CN" sz="2400" i="1" dirty="0">
                <a:ea typeface="SimSun" panose="02010600030101010101" pitchFamily="2" charset="-122"/>
              </a:rPr>
              <a:t>o </a:t>
            </a:r>
            <a:r>
              <a:rPr lang="en-US" altLang="zh-CN" sz="2400" dirty="0">
                <a:ea typeface="SimSun" panose="02010600030101010101" pitchFamily="2" charset="-122"/>
              </a:rPr>
              <a:t>such that </a:t>
            </a:r>
            <a:r>
              <a:rPr lang="en-US" altLang="zh-CN" sz="2400" dirty="0" smtClean="0">
                <a:ea typeface="SimSun" panose="02010600030101010101" pitchFamily="2" charset="-122"/>
              </a:rPr>
              <a:t>both </a:t>
            </a:r>
            <a:r>
              <a:rPr lang="en-US" altLang="zh-CN" sz="2400" i="1" dirty="0">
                <a:ea typeface="SimSun" panose="02010600030101010101" pitchFamily="2" charset="-122"/>
              </a:rPr>
              <a:t>p</a:t>
            </a:r>
            <a:r>
              <a:rPr lang="en-US" altLang="zh-CN" sz="2400" dirty="0">
                <a:ea typeface="SimSun" panose="02010600030101010101" pitchFamily="2" charset="-122"/>
              </a:rPr>
              <a:t> and </a:t>
            </a:r>
            <a:r>
              <a:rPr lang="en-US" altLang="zh-CN" sz="2400" i="1" dirty="0">
                <a:ea typeface="SimSun" panose="02010600030101010101" pitchFamily="2" charset="-122"/>
              </a:rPr>
              <a:t>q</a:t>
            </a:r>
            <a:r>
              <a:rPr lang="en-US" altLang="zh-CN" sz="2400" dirty="0">
                <a:ea typeface="SimSun" panose="02010600030101010101" pitchFamily="2" charset="-122"/>
              </a:rPr>
              <a:t> are density-reachable from </a:t>
            </a:r>
            <a:r>
              <a:rPr lang="en-US" altLang="zh-CN" sz="2400" i="1" dirty="0">
                <a:ea typeface="SimSun" panose="02010600030101010101" pitchFamily="2" charset="-122"/>
              </a:rPr>
              <a:t>o</a:t>
            </a:r>
            <a:r>
              <a:rPr lang="en-US" altLang="zh-CN" sz="2400" dirty="0">
                <a:ea typeface="SimSun" panose="02010600030101010101" pitchFamily="2" charset="-122"/>
              </a:rPr>
              <a:t> w.r.t. </a:t>
            </a:r>
            <a:r>
              <a:rPr lang="en-US" altLang="zh-CN" sz="2400" i="1" dirty="0">
                <a:ea typeface="SimSun" panose="02010600030101010101" pitchFamily="2" charset="-122"/>
              </a:rPr>
              <a:t>Eps</a:t>
            </a:r>
            <a:r>
              <a:rPr lang="en-US" altLang="zh-CN" sz="2400" dirty="0">
                <a:ea typeface="SimSun" panose="02010600030101010101" pitchFamily="2" charset="-122"/>
              </a:rPr>
              <a:t> and </a:t>
            </a:r>
            <a:r>
              <a:rPr lang="en-US" altLang="zh-CN" sz="2400" i="1" dirty="0" err="1">
                <a:ea typeface="SimSun" panose="02010600030101010101" pitchFamily="2" charset="-122"/>
              </a:rPr>
              <a:t>MinPts</a:t>
            </a:r>
            <a:endParaRPr lang="en-US" altLang="zh-CN" sz="2400" dirty="0">
              <a:ea typeface="SimSun" panose="02010600030101010101" pitchFamily="2" charset="-122"/>
            </a:endParaRPr>
          </a:p>
        </p:txBody>
      </p:sp>
      <p:grpSp>
        <p:nvGrpSpPr>
          <p:cNvPr id="26" name="Group 25"/>
          <p:cNvGrpSpPr/>
          <p:nvPr/>
        </p:nvGrpSpPr>
        <p:grpSpPr>
          <a:xfrm>
            <a:off x="9021778" y="2758738"/>
            <a:ext cx="2090737" cy="1663700"/>
            <a:chOff x="7894638" y="1752600"/>
            <a:chExt cx="2090737" cy="1663700"/>
          </a:xfrm>
        </p:grpSpPr>
        <p:sp>
          <p:nvSpPr>
            <p:cNvPr id="27" name="Oval 1028"/>
            <p:cNvSpPr>
              <a:spLocks noChangeArrowheads="1"/>
            </p:cNvSpPr>
            <p:nvPr/>
          </p:nvSpPr>
          <p:spPr bwMode="auto">
            <a:xfrm>
              <a:off x="8543926" y="2459039"/>
              <a:ext cx="100013"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8" name="Oval 1029"/>
            <p:cNvSpPr>
              <a:spLocks noChangeArrowheads="1"/>
            </p:cNvSpPr>
            <p:nvPr/>
          </p:nvSpPr>
          <p:spPr bwMode="auto">
            <a:xfrm>
              <a:off x="8880476" y="2570163"/>
              <a:ext cx="98425" cy="10001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9" name="Oval 1030"/>
            <p:cNvSpPr>
              <a:spLocks noChangeArrowheads="1"/>
            </p:cNvSpPr>
            <p:nvPr/>
          </p:nvSpPr>
          <p:spPr bwMode="auto">
            <a:xfrm>
              <a:off x="8880476" y="2235201"/>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0" name="Oval 1031"/>
            <p:cNvSpPr>
              <a:spLocks noChangeArrowheads="1"/>
            </p:cNvSpPr>
            <p:nvPr/>
          </p:nvSpPr>
          <p:spPr bwMode="auto">
            <a:xfrm>
              <a:off x="8432801" y="2905126"/>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1" name="Oval 1032"/>
            <p:cNvSpPr>
              <a:spLocks noChangeArrowheads="1"/>
            </p:cNvSpPr>
            <p:nvPr/>
          </p:nvSpPr>
          <p:spPr bwMode="auto">
            <a:xfrm>
              <a:off x="8656639" y="2682876"/>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2" name="Oval 1033"/>
            <p:cNvSpPr>
              <a:spLocks noChangeArrowheads="1"/>
            </p:cNvSpPr>
            <p:nvPr/>
          </p:nvSpPr>
          <p:spPr bwMode="auto">
            <a:xfrm>
              <a:off x="8656639" y="2905126"/>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3" name="Oval 1034"/>
            <p:cNvSpPr>
              <a:spLocks noChangeArrowheads="1"/>
            </p:cNvSpPr>
            <p:nvPr/>
          </p:nvSpPr>
          <p:spPr bwMode="auto">
            <a:xfrm>
              <a:off x="9067801" y="3048001"/>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4" name="Oval 1035"/>
            <p:cNvSpPr>
              <a:spLocks noChangeArrowheads="1"/>
            </p:cNvSpPr>
            <p:nvPr/>
          </p:nvSpPr>
          <p:spPr bwMode="auto">
            <a:xfrm>
              <a:off x="8991601" y="2011363"/>
              <a:ext cx="98425" cy="10001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5" name="Oval 1036"/>
            <p:cNvSpPr>
              <a:spLocks noChangeArrowheads="1"/>
            </p:cNvSpPr>
            <p:nvPr/>
          </p:nvSpPr>
          <p:spPr bwMode="auto">
            <a:xfrm>
              <a:off x="9661526" y="2682876"/>
              <a:ext cx="100013"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6" name="Oval 1037"/>
            <p:cNvSpPr>
              <a:spLocks noChangeArrowheads="1"/>
            </p:cNvSpPr>
            <p:nvPr/>
          </p:nvSpPr>
          <p:spPr bwMode="auto">
            <a:xfrm>
              <a:off x="9439276" y="2235201"/>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7" name="Oval 1038"/>
            <p:cNvSpPr>
              <a:spLocks noChangeArrowheads="1"/>
            </p:cNvSpPr>
            <p:nvPr/>
          </p:nvSpPr>
          <p:spPr bwMode="auto">
            <a:xfrm>
              <a:off x="8880476" y="2794001"/>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8" name="Oval 1039"/>
            <p:cNvSpPr>
              <a:spLocks noChangeArrowheads="1"/>
            </p:cNvSpPr>
            <p:nvPr/>
          </p:nvSpPr>
          <p:spPr bwMode="auto">
            <a:xfrm>
              <a:off x="9102726" y="2570163"/>
              <a:ext cx="100013" cy="10001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9" name="Oval 1040"/>
            <p:cNvSpPr>
              <a:spLocks noChangeArrowheads="1"/>
            </p:cNvSpPr>
            <p:nvPr/>
          </p:nvSpPr>
          <p:spPr bwMode="auto">
            <a:xfrm>
              <a:off x="9326563" y="2905126"/>
              <a:ext cx="100012"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0" name="Oval 1041"/>
            <p:cNvSpPr>
              <a:spLocks noChangeArrowheads="1"/>
            </p:cNvSpPr>
            <p:nvPr/>
          </p:nvSpPr>
          <p:spPr bwMode="auto">
            <a:xfrm>
              <a:off x="9885363" y="3017839"/>
              <a:ext cx="100012"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1" name="Oval 1042"/>
            <p:cNvSpPr>
              <a:spLocks noChangeArrowheads="1"/>
            </p:cNvSpPr>
            <p:nvPr/>
          </p:nvSpPr>
          <p:spPr bwMode="auto">
            <a:xfrm>
              <a:off x="8382000" y="20574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2" name="Oval 1043"/>
            <p:cNvSpPr>
              <a:spLocks noChangeArrowheads="1"/>
            </p:cNvSpPr>
            <p:nvPr/>
          </p:nvSpPr>
          <p:spPr bwMode="auto">
            <a:xfrm>
              <a:off x="7894638" y="23114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3" name="Rectangle 1044"/>
            <p:cNvSpPr>
              <a:spLocks noChangeArrowheads="1"/>
            </p:cNvSpPr>
            <p:nvPr/>
          </p:nvSpPr>
          <p:spPr bwMode="auto">
            <a:xfrm>
              <a:off x="9493250" y="2051050"/>
              <a:ext cx="3810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Font typeface="Wingdings" panose="05000000000000000000" pitchFamily="2" charset="2"/>
                <a:buNone/>
              </a:pPr>
              <a:r>
                <a:rPr lang="en-US" altLang="zh-CN" sz="1800" b="1" i="1">
                  <a:solidFill>
                    <a:srgbClr val="000000"/>
                  </a:solidFill>
                  <a:latin typeface="Times New Roman" panose="02020603050405020304" pitchFamily="18" charset="0"/>
                </a:rPr>
                <a:t>p</a:t>
              </a:r>
            </a:p>
          </p:txBody>
        </p:sp>
        <p:sp>
          <p:nvSpPr>
            <p:cNvPr id="44" name="Rectangle 1045"/>
            <p:cNvSpPr>
              <a:spLocks noChangeArrowheads="1"/>
            </p:cNvSpPr>
            <p:nvPr/>
          </p:nvSpPr>
          <p:spPr bwMode="auto">
            <a:xfrm>
              <a:off x="8121650" y="2736850"/>
              <a:ext cx="3810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Font typeface="Wingdings" panose="05000000000000000000" pitchFamily="2" charset="2"/>
                <a:buNone/>
              </a:pPr>
              <a:r>
                <a:rPr lang="en-US" altLang="zh-CN" sz="1800" b="1" i="1">
                  <a:solidFill>
                    <a:srgbClr val="000000"/>
                  </a:solidFill>
                  <a:latin typeface="Times New Roman" panose="02020603050405020304" pitchFamily="18" charset="0"/>
                </a:rPr>
                <a:t>q</a:t>
              </a:r>
            </a:p>
          </p:txBody>
        </p:sp>
        <p:sp>
          <p:nvSpPr>
            <p:cNvPr id="45" name="Oval 1046"/>
            <p:cNvSpPr>
              <a:spLocks noChangeArrowheads="1"/>
            </p:cNvSpPr>
            <p:nvPr/>
          </p:nvSpPr>
          <p:spPr bwMode="auto">
            <a:xfrm>
              <a:off x="8839200" y="17526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6" name="Rectangle 1047"/>
            <p:cNvSpPr>
              <a:spLocks noChangeArrowheads="1"/>
            </p:cNvSpPr>
            <p:nvPr/>
          </p:nvSpPr>
          <p:spPr bwMode="auto">
            <a:xfrm>
              <a:off x="8883650" y="2508250"/>
              <a:ext cx="6096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Font typeface="Wingdings" panose="05000000000000000000" pitchFamily="2" charset="2"/>
                <a:buNone/>
              </a:pPr>
              <a:r>
                <a:rPr lang="en-US" altLang="zh-CN" sz="1800" b="1" i="1" dirty="0" smtClean="0">
                  <a:solidFill>
                    <a:srgbClr val="000000"/>
                  </a:solidFill>
                  <a:latin typeface="Times New Roman" panose="02020603050405020304" pitchFamily="18" charset="0"/>
                </a:rPr>
                <a:t>p</a:t>
              </a:r>
              <a:r>
                <a:rPr lang="en-US" altLang="zh-CN" sz="1800" b="1" i="1" baseline="-25000" dirty="0" smtClean="0">
                  <a:solidFill>
                    <a:srgbClr val="000000"/>
                  </a:solidFill>
                  <a:latin typeface="Times New Roman" panose="02020603050405020304" pitchFamily="18" charset="0"/>
                </a:rPr>
                <a:t>2</a:t>
              </a:r>
              <a:endParaRPr lang="en-US" altLang="zh-CN" sz="1800" b="1" i="1" baseline="-25000" dirty="0">
                <a:solidFill>
                  <a:srgbClr val="000000"/>
                </a:solidFill>
                <a:latin typeface="Times New Roman" panose="02020603050405020304" pitchFamily="18" charset="0"/>
              </a:endParaRPr>
            </a:p>
          </p:txBody>
        </p:sp>
        <p:sp>
          <p:nvSpPr>
            <p:cNvPr id="47" name="Line 1048"/>
            <p:cNvSpPr>
              <a:spLocks noChangeShapeType="1"/>
            </p:cNvSpPr>
            <p:nvPr/>
          </p:nvSpPr>
          <p:spPr bwMode="auto">
            <a:xfrm flipH="1">
              <a:off x="9012637" y="2344739"/>
              <a:ext cx="457200" cy="228600"/>
            </a:xfrm>
            <a:prstGeom prst="line">
              <a:avLst/>
            </a:prstGeom>
            <a:noFill/>
            <a:ln w="25400">
              <a:solidFill>
                <a:schemeClr val="tx1"/>
              </a:solidFill>
              <a:round/>
              <a:headEnd type="stealth" w="lg" len="med"/>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8" name="Line 1085"/>
            <p:cNvSpPr>
              <a:spLocks noChangeShapeType="1"/>
            </p:cNvSpPr>
            <p:nvPr/>
          </p:nvSpPr>
          <p:spPr bwMode="auto">
            <a:xfrm flipV="1">
              <a:off x="8458200" y="2667000"/>
              <a:ext cx="457200" cy="304800"/>
            </a:xfrm>
            <a:prstGeom prst="line">
              <a:avLst/>
            </a:prstGeom>
            <a:noFill/>
            <a:ln w="25400">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grpSp>
      <p:grpSp>
        <p:nvGrpSpPr>
          <p:cNvPr id="49" name="Group 1049"/>
          <p:cNvGrpSpPr>
            <a:grpSpLocks/>
          </p:cNvGrpSpPr>
          <p:nvPr/>
        </p:nvGrpSpPr>
        <p:grpSpPr bwMode="auto">
          <a:xfrm>
            <a:off x="8771747" y="4550546"/>
            <a:ext cx="2863850" cy="1485900"/>
            <a:chOff x="3428" y="2740"/>
            <a:chExt cx="1804" cy="936"/>
          </a:xfrm>
        </p:grpSpPr>
        <p:sp>
          <p:nvSpPr>
            <p:cNvPr id="50" name="Oval 1050"/>
            <p:cNvSpPr>
              <a:spLocks noChangeArrowheads="1"/>
            </p:cNvSpPr>
            <p:nvPr/>
          </p:nvSpPr>
          <p:spPr bwMode="auto">
            <a:xfrm>
              <a:off x="3914" y="3089"/>
              <a:ext cx="63"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1" name="Oval 1051"/>
            <p:cNvSpPr>
              <a:spLocks noChangeArrowheads="1"/>
            </p:cNvSpPr>
            <p:nvPr/>
          </p:nvSpPr>
          <p:spPr bwMode="auto">
            <a:xfrm>
              <a:off x="4126" y="3159"/>
              <a:ext cx="62"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2" name="Oval 1052"/>
            <p:cNvSpPr>
              <a:spLocks noChangeArrowheads="1"/>
            </p:cNvSpPr>
            <p:nvPr/>
          </p:nvSpPr>
          <p:spPr bwMode="auto">
            <a:xfrm>
              <a:off x="4126" y="2948"/>
              <a:ext cx="62"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3" name="Oval 1053"/>
            <p:cNvSpPr>
              <a:spLocks noChangeArrowheads="1"/>
            </p:cNvSpPr>
            <p:nvPr/>
          </p:nvSpPr>
          <p:spPr bwMode="auto">
            <a:xfrm>
              <a:off x="3844" y="3370"/>
              <a:ext cx="62"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4" name="Oval 1054"/>
            <p:cNvSpPr>
              <a:spLocks noChangeArrowheads="1"/>
            </p:cNvSpPr>
            <p:nvPr/>
          </p:nvSpPr>
          <p:spPr bwMode="auto">
            <a:xfrm>
              <a:off x="3985" y="3230"/>
              <a:ext cx="62"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5" name="Oval 1055"/>
            <p:cNvSpPr>
              <a:spLocks noChangeArrowheads="1"/>
            </p:cNvSpPr>
            <p:nvPr/>
          </p:nvSpPr>
          <p:spPr bwMode="auto">
            <a:xfrm>
              <a:off x="4129" y="3514"/>
              <a:ext cx="62"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6" name="Oval 1056"/>
            <p:cNvSpPr>
              <a:spLocks noChangeArrowheads="1"/>
            </p:cNvSpPr>
            <p:nvPr/>
          </p:nvSpPr>
          <p:spPr bwMode="auto">
            <a:xfrm>
              <a:off x="4196" y="3297"/>
              <a:ext cx="62"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7" name="Oval 1057"/>
            <p:cNvSpPr>
              <a:spLocks noChangeArrowheads="1"/>
            </p:cNvSpPr>
            <p:nvPr/>
          </p:nvSpPr>
          <p:spPr bwMode="auto">
            <a:xfrm>
              <a:off x="4196" y="2807"/>
              <a:ext cx="62"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8" name="Oval 1058"/>
            <p:cNvSpPr>
              <a:spLocks noChangeArrowheads="1"/>
            </p:cNvSpPr>
            <p:nvPr/>
          </p:nvSpPr>
          <p:spPr bwMode="auto">
            <a:xfrm>
              <a:off x="4618" y="3230"/>
              <a:ext cx="63"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9" name="Oval 1059"/>
            <p:cNvSpPr>
              <a:spLocks noChangeArrowheads="1"/>
            </p:cNvSpPr>
            <p:nvPr/>
          </p:nvSpPr>
          <p:spPr bwMode="auto">
            <a:xfrm>
              <a:off x="4478" y="2948"/>
              <a:ext cx="62"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0" name="Oval 1060"/>
            <p:cNvSpPr>
              <a:spLocks noChangeArrowheads="1"/>
            </p:cNvSpPr>
            <p:nvPr/>
          </p:nvSpPr>
          <p:spPr bwMode="auto">
            <a:xfrm>
              <a:off x="3694" y="3252"/>
              <a:ext cx="62"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1" name="Oval 1061"/>
            <p:cNvSpPr>
              <a:spLocks noChangeArrowheads="1"/>
            </p:cNvSpPr>
            <p:nvPr/>
          </p:nvSpPr>
          <p:spPr bwMode="auto">
            <a:xfrm>
              <a:off x="4266" y="3159"/>
              <a:ext cx="63"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2" name="Oval 1062"/>
            <p:cNvSpPr>
              <a:spLocks noChangeArrowheads="1"/>
            </p:cNvSpPr>
            <p:nvPr/>
          </p:nvSpPr>
          <p:spPr bwMode="auto">
            <a:xfrm>
              <a:off x="4407" y="3370"/>
              <a:ext cx="63"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3" name="Oval 1063"/>
            <p:cNvSpPr>
              <a:spLocks noChangeArrowheads="1"/>
            </p:cNvSpPr>
            <p:nvPr/>
          </p:nvSpPr>
          <p:spPr bwMode="auto">
            <a:xfrm>
              <a:off x="4759" y="3441"/>
              <a:ext cx="63"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4" name="Rectangle 1064"/>
            <p:cNvSpPr>
              <a:spLocks noChangeArrowheads="1"/>
            </p:cNvSpPr>
            <p:nvPr/>
          </p:nvSpPr>
          <p:spPr bwMode="auto">
            <a:xfrm>
              <a:off x="3504" y="2832"/>
              <a:ext cx="2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Font typeface="Wingdings" panose="05000000000000000000" pitchFamily="2" charset="2"/>
                <a:buNone/>
              </a:pPr>
              <a:r>
                <a:rPr lang="en-US" altLang="zh-CN" sz="1800" b="1" i="1">
                  <a:solidFill>
                    <a:srgbClr val="000000"/>
                  </a:solidFill>
                  <a:latin typeface="Times New Roman" panose="02020603050405020304" pitchFamily="18" charset="0"/>
                </a:rPr>
                <a:t>p</a:t>
              </a:r>
            </a:p>
          </p:txBody>
        </p:sp>
        <p:sp>
          <p:nvSpPr>
            <p:cNvPr id="65" name="Rectangle 1065"/>
            <p:cNvSpPr>
              <a:spLocks noChangeArrowheads="1"/>
            </p:cNvSpPr>
            <p:nvPr/>
          </p:nvSpPr>
          <p:spPr bwMode="auto">
            <a:xfrm>
              <a:off x="4992" y="2832"/>
              <a:ext cx="2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Font typeface="Wingdings" panose="05000000000000000000" pitchFamily="2" charset="2"/>
                <a:buNone/>
              </a:pPr>
              <a:r>
                <a:rPr lang="en-US" altLang="zh-CN" sz="1800" b="1" i="1">
                  <a:solidFill>
                    <a:srgbClr val="000000"/>
                  </a:solidFill>
                  <a:latin typeface="Times New Roman" panose="02020603050405020304" pitchFamily="18" charset="0"/>
                </a:rPr>
                <a:t>q</a:t>
              </a:r>
            </a:p>
          </p:txBody>
        </p:sp>
        <p:sp>
          <p:nvSpPr>
            <p:cNvPr id="66" name="Oval 1066"/>
            <p:cNvSpPr>
              <a:spLocks noChangeArrowheads="1"/>
            </p:cNvSpPr>
            <p:nvPr/>
          </p:nvSpPr>
          <p:spPr bwMode="auto">
            <a:xfrm>
              <a:off x="4858" y="3182"/>
              <a:ext cx="63"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7" name="Oval 1067"/>
            <p:cNvSpPr>
              <a:spLocks noChangeArrowheads="1"/>
            </p:cNvSpPr>
            <p:nvPr/>
          </p:nvSpPr>
          <p:spPr bwMode="auto">
            <a:xfrm>
              <a:off x="4506" y="3207"/>
              <a:ext cx="63"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8" name="Oval 1068"/>
            <p:cNvSpPr>
              <a:spLocks noChangeArrowheads="1"/>
            </p:cNvSpPr>
            <p:nvPr/>
          </p:nvSpPr>
          <p:spPr bwMode="auto">
            <a:xfrm>
              <a:off x="4647" y="3322"/>
              <a:ext cx="63"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9" name="Oval 1069"/>
            <p:cNvSpPr>
              <a:spLocks noChangeArrowheads="1"/>
            </p:cNvSpPr>
            <p:nvPr/>
          </p:nvSpPr>
          <p:spPr bwMode="auto">
            <a:xfrm>
              <a:off x="4954" y="2942"/>
              <a:ext cx="63"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0" name="Oval 1070"/>
            <p:cNvSpPr>
              <a:spLocks noChangeArrowheads="1"/>
            </p:cNvSpPr>
            <p:nvPr/>
          </p:nvSpPr>
          <p:spPr bwMode="auto">
            <a:xfrm>
              <a:off x="4602" y="2871"/>
              <a:ext cx="63"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1" name="Oval 1071"/>
            <p:cNvSpPr>
              <a:spLocks noChangeArrowheads="1"/>
            </p:cNvSpPr>
            <p:nvPr/>
          </p:nvSpPr>
          <p:spPr bwMode="auto">
            <a:xfrm>
              <a:off x="4791" y="3034"/>
              <a:ext cx="63"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2" name="Oval 1072"/>
            <p:cNvSpPr>
              <a:spLocks noChangeArrowheads="1"/>
            </p:cNvSpPr>
            <p:nvPr/>
          </p:nvSpPr>
          <p:spPr bwMode="auto">
            <a:xfrm>
              <a:off x="3524" y="2980"/>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3" name="Oval 1073"/>
            <p:cNvSpPr>
              <a:spLocks noChangeArrowheads="1"/>
            </p:cNvSpPr>
            <p:nvPr/>
          </p:nvSpPr>
          <p:spPr bwMode="auto">
            <a:xfrm>
              <a:off x="3860" y="2932"/>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4" name="Oval 1074"/>
            <p:cNvSpPr>
              <a:spLocks noChangeArrowheads="1"/>
            </p:cNvSpPr>
            <p:nvPr/>
          </p:nvSpPr>
          <p:spPr bwMode="auto">
            <a:xfrm>
              <a:off x="4244" y="2884"/>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5" name="Oval 1075"/>
            <p:cNvSpPr>
              <a:spLocks noChangeArrowheads="1"/>
            </p:cNvSpPr>
            <p:nvPr/>
          </p:nvSpPr>
          <p:spPr bwMode="auto">
            <a:xfrm>
              <a:off x="4484" y="2740"/>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6" name="Line 1076"/>
            <p:cNvSpPr>
              <a:spLocks noChangeShapeType="1"/>
            </p:cNvSpPr>
            <p:nvPr/>
          </p:nvSpPr>
          <p:spPr bwMode="auto">
            <a:xfrm flipV="1">
              <a:off x="3888" y="3312"/>
              <a:ext cx="288" cy="96"/>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77" name="Line 1077"/>
            <p:cNvSpPr>
              <a:spLocks noChangeShapeType="1"/>
            </p:cNvSpPr>
            <p:nvPr/>
          </p:nvSpPr>
          <p:spPr bwMode="auto">
            <a:xfrm flipH="1">
              <a:off x="4272" y="3264"/>
              <a:ext cx="240" cy="48"/>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78" name="Oval 1078"/>
            <p:cNvSpPr>
              <a:spLocks noChangeArrowheads="1"/>
            </p:cNvSpPr>
            <p:nvPr/>
          </p:nvSpPr>
          <p:spPr bwMode="auto">
            <a:xfrm>
              <a:off x="3818" y="2993"/>
              <a:ext cx="63"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9" name="Oval 1079"/>
            <p:cNvSpPr>
              <a:spLocks noChangeArrowheads="1"/>
            </p:cNvSpPr>
            <p:nvPr/>
          </p:nvSpPr>
          <p:spPr bwMode="auto">
            <a:xfrm>
              <a:off x="3694" y="3044"/>
              <a:ext cx="62"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0" name="Oval 1080"/>
            <p:cNvSpPr>
              <a:spLocks noChangeArrowheads="1"/>
            </p:cNvSpPr>
            <p:nvPr/>
          </p:nvSpPr>
          <p:spPr bwMode="auto">
            <a:xfrm>
              <a:off x="3860" y="2807"/>
              <a:ext cx="62"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1" name="Oval 1081"/>
            <p:cNvSpPr>
              <a:spLocks noChangeArrowheads="1"/>
            </p:cNvSpPr>
            <p:nvPr/>
          </p:nvSpPr>
          <p:spPr bwMode="auto">
            <a:xfrm>
              <a:off x="3428" y="2740"/>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2" name="Line 1082"/>
            <p:cNvSpPr>
              <a:spLocks noChangeShapeType="1"/>
            </p:cNvSpPr>
            <p:nvPr/>
          </p:nvSpPr>
          <p:spPr bwMode="auto">
            <a:xfrm>
              <a:off x="3744" y="3072"/>
              <a:ext cx="96" cy="288"/>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83" name="Line 1083"/>
            <p:cNvSpPr>
              <a:spLocks noChangeShapeType="1"/>
            </p:cNvSpPr>
            <p:nvPr/>
          </p:nvSpPr>
          <p:spPr bwMode="auto">
            <a:xfrm flipH="1">
              <a:off x="4560" y="3072"/>
              <a:ext cx="240" cy="144"/>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84" name="Rectangle 1084"/>
            <p:cNvSpPr>
              <a:spLocks noChangeArrowheads="1"/>
            </p:cNvSpPr>
            <p:nvPr/>
          </p:nvSpPr>
          <p:spPr bwMode="auto">
            <a:xfrm>
              <a:off x="4176" y="3312"/>
              <a:ext cx="2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Font typeface="Wingdings" panose="05000000000000000000" pitchFamily="2" charset="2"/>
                <a:buNone/>
              </a:pPr>
              <a:r>
                <a:rPr lang="en-US" altLang="zh-CN" sz="1800" b="1" i="1">
                  <a:solidFill>
                    <a:srgbClr val="000000"/>
                  </a:solidFill>
                  <a:latin typeface="Times New Roman" panose="02020603050405020304" pitchFamily="18" charset="0"/>
                </a:rPr>
                <a:t>o</a:t>
              </a:r>
            </a:p>
          </p:txBody>
        </p:sp>
      </p:grpSp>
      <p:grpSp>
        <p:nvGrpSpPr>
          <p:cNvPr id="86" name="Group 50"/>
          <p:cNvGrpSpPr>
            <a:grpSpLocks/>
          </p:cNvGrpSpPr>
          <p:nvPr/>
        </p:nvGrpSpPr>
        <p:grpSpPr bwMode="auto">
          <a:xfrm>
            <a:off x="8968551" y="1149071"/>
            <a:ext cx="2914744" cy="1747780"/>
            <a:chOff x="5264150" y="4648200"/>
            <a:chExt cx="2914744" cy="1747780"/>
          </a:xfrm>
        </p:grpSpPr>
        <p:sp>
          <p:nvSpPr>
            <p:cNvPr id="87" name="Rectangle 2072"/>
            <p:cNvSpPr>
              <a:spLocks noChangeArrowheads="1"/>
            </p:cNvSpPr>
            <p:nvPr/>
          </p:nvSpPr>
          <p:spPr bwMode="auto">
            <a:xfrm>
              <a:off x="6940550" y="5453053"/>
              <a:ext cx="1238344" cy="72391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ts val="600"/>
                </a:spcBef>
                <a:spcAft>
                  <a:spcPct val="0"/>
                </a:spcAft>
                <a:buClrTx/>
                <a:buSzTx/>
                <a:buFont typeface="Wingdings" panose="05000000000000000000" pitchFamily="2" charset="2"/>
                <a:buNone/>
              </a:pPr>
              <a:r>
                <a:rPr lang="en-US" altLang="zh-CN" sz="1800" dirty="0" err="1">
                  <a:solidFill>
                    <a:srgbClr val="000000"/>
                  </a:solidFill>
                  <a:latin typeface="Calibri"/>
                </a:rPr>
                <a:t>MinPts</a:t>
              </a:r>
              <a:r>
                <a:rPr lang="en-US" altLang="zh-CN" sz="1800" dirty="0">
                  <a:solidFill>
                    <a:srgbClr val="000000"/>
                  </a:solidFill>
                  <a:latin typeface="Calibri"/>
                </a:rPr>
                <a:t> = 5</a:t>
              </a:r>
            </a:p>
            <a:p>
              <a:pPr defTabSz="914400" fontAlgn="base">
                <a:spcBef>
                  <a:spcPts val="600"/>
                </a:spcBef>
                <a:spcAft>
                  <a:spcPct val="0"/>
                </a:spcAft>
                <a:buClrTx/>
                <a:buSzTx/>
                <a:buFont typeface="Wingdings" panose="05000000000000000000" pitchFamily="2" charset="2"/>
                <a:buNone/>
              </a:pPr>
              <a:r>
                <a:rPr lang="en-US" altLang="zh-CN" sz="1800" dirty="0">
                  <a:solidFill>
                    <a:srgbClr val="000000"/>
                  </a:solidFill>
                  <a:latin typeface="Calibri"/>
                </a:rPr>
                <a:t>Eps = 1 cm</a:t>
              </a:r>
            </a:p>
          </p:txBody>
        </p:sp>
        <p:grpSp>
          <p:nvGrpSpPr>
            <p:cNvPr id="88" name="Group 49"/>
            <p:cNvGrpSpPr>
              <a:grpSpLocks/>
            </p:cNvGrpSpPr>
            <p:nvPr/>
          </p:nvGrpSpPr>
          <p:grpSpPr bwMode="auto">
            <a:xfrm>
              <a:off x="5264150" y="4648200"/>
              <a:ext cx="1663700" cy="1747780"/>
              <a:chOff x="5264150" y="4648200"/>
              <a:chExt cx="1663700" cy="1747780"/>
            </a:xfrm>
          </p:grpSpPr>
          <p:sp>
            <p:nvSpPr>
              <p:cNvPr id="89" name="Oval 2054"/>
              <p:cNvSpPr>
                <a:spLocks noChangeArrowheads="1"/>
              </p:cNvSpPr>
              <p:nvPr/>
            </p:nvSpPr>
            <p:spPr bwMode="auto">
              <a:xfrm>
                <a:off x="5375275" y="5430838"/>
                <a:ext cx="100013"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90" name="Oval 2055"/>
              <p:cNvSpPr>
                <a:spLocks noChangeArrowheads="1"/>
              </p:cNvSpPr>
              <p:nvPr/>
            </p:nvSpPr>
            <p:spPr bwMode="auto">
              <a:xfrm>
                <a:off x="5711825" y="5541963"/>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91" name="Oval 2056"/>
              <p:cNvSpPr>
                <a:spLocks noChangeArrowheads="1"/>
              </p:cNvSpPr>
              <p:nvPr/>
            </p:nvSpPr>
            <p:spPr bwMode="auto">
              <a:xfrm>
                <a:off x="5867400" y="5181600"/>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92" name="Oval 2057"/>
              <p:cNvSpPr>
                <a:spLocks noChangeArrowheads="1"/>
              </p:cNvSpPr>
              <p:nvPr/>
            </p:nvSpPr>
            <p:spPr bwMode="auto">
              <a:xfrm>
                <a:off x="5264150" y="5876925"/>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93" name="Oval 2058"/>
              <p:cNvSpPr>
                <a:spLocks noChangeArrowheads="1"/>
              </p:cNvSpPr>
              <p:nvPr/>
            </p:nvSpPr>
            <p:spPr bwMode="auto">
              <a:xfrm>
                <a:off x="5487988" y="5654675"/>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94" name="Oval 2059"/>
              <p:cNvSpPr>
                <a:spLocks noChangeArrowheads="1"/>
              </p:cNvSpPr>
              <p:nvPr/>
            </p:nvSpPr>
            <p:spPr bwMode="auto">
              <a:xfrm>
                <a:off x="5487988" y="5876925"/>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95" name="Oval 2060"/>
              <p:cNvSpPr>
                <a:spLocks noChangeArrowheads="1"/>
              </p:cNvSpPr>
              <p:nvPr/>
            </p:nvSpPr>
            <p:spPr bwMode="auto">
              <a:xfrm>
                <a:off x="5822950" y="5989638"/>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96" name="Oval 2061"/>
              <p:cNvSpPr>
                <a:spLocks noChangeArrowheads="1"/>
              </p:cNvSpPr>
              <p:nvPr/>
            </p:nvSpPr>
            <p:spPr bwMode="auto">
              <a:xfrm>
                <a:off x="5822950" y="46482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97" name="Oval 2062"/>
              <p:cNvSpPr>
                <a:spLocks noChangeArrowheads="1"/>
              </p:cNvSpPr>
              <p:nvPr/>
            </p:nvSpPr>
            <p:spPr bwMode="auto">
              <a:xfrm>
                <a:off x="5822950" y="4983163"/>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98" name="Oval 2063"/>
              <p:cNvSpPr>
                <a:spLocks noChangeArrowheads="1"/>
              </p:cNvSpPr>
              <p:nvPr/>
            </p:nvSpPr>
            <p:spPr bwMode="auto">
              <a:xfrm>
                <a:off x="6492875" y="5654675"/>
                <a:ext cx="100013"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99" name="Oval 2064"/>
              <p:cNvSpPr>
                <a:spLocks noChangeArrowheads="1"/>
              </p:cNvSpPr>
              <p:nvPr/>
            </p:nvSpPr>
            <p:spPr bwMode="auto">
              <a:xfrm>
                <a:off x="6229396" y="5291223"/>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00" name="Oval 2065"/>
              <p:cNvSpPr>
                <a:spLocks noChangeArrowheads="1"/>
              </p:cNvSpPr>
              <p:nvPr/>
            </p:nvSpPr>
            <p:spPr bwMode="auto">
              <a:xfrm>
                <a:off x="5711825" y="5765800"/>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01" name="Oval 2066"/>
              <p:cNvSpPr>
                <a:spLocks noChangeArrowheads="1"/>
              </p:cNvSpPr>
              <p:nvPr/>
            </p:nvSpPr>
            <p:spPr bwMode="auto">
              <a:xfrm>
                <a:off x="5934075" y="5541963"/>
                <a:ext cx="100013"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02" name="Oval 2067"/>
              <p:cNvSpPr>
                <a:spLocks noChangeArrowheads="1"/>
              </p:cNvSpPr>
              <p:nvPr/>
            </p:nvSpPr>
            <p:spPr bwMode="auto">
              <a:xfrm>
                <a:off x="6157913" y="5876925"/>
                <a:ext cx="100013"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03" name="Oval 2068"/>
              <p:cNvSpPr>
                <a:spLocks noChangeArrowheads="1"/>
              </p:cNvSpPr>
              <p:nvPr/>
            </p:nvSpPr>
            <p:spPr bwMode="auto">
              <a:xfrm>
                <a:off x="6716713" y="5989638"/>
                <a:ext cx="100013"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04" name="Oval 2069"/>
              <p:cNvSpPr>
                <a:spLocks noChangeArrowheads="1"/>
              </p:cNvSpPr>
              <p:nvPr/>
            </p:nvSpPr>
            <p:spPr bwMode="auto">
              <a:xfrm>
                <a:off x="5487988" y="529108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05" name="Rectangle 2070"/>
              <p:cNvSpPr>
                <a:spLocks noChangeArrowheads="1"/>
              </p:cNvSpPr>
              <p:nvPr/>
            </p:nvSpPr>
            <p:spPr bwMode="auto">
              <a:xfrm>
                <a:off x="6300787" y="5051325"/>
                <a:ext cx="3810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Font typeface="Wingdings" panose="05000000000000000000" pitchFamily="2" charset="2"/>
                  <a:buNone/>
                </a:pPr>
                <a:r>
                  <a:rPr lang="en-US" altLang="zh-CN" sz="1800" dirty="0">
                    <a:solidFill>
                      <a:srgbClr val="000000"/>
                    </a:solidFill>
                    <a:latin typeface="Times New Roman" panose="02020603050405020304" pitchFamily="18" charset="0"/>
                  </a:rPr>
                  <a:t>p</a:t>
                </a:r>
              </a:p>
            </p:txBody>
          </p:sp>
          <p:sp>
            <p:nvSpPr>
              <p:cNvPr id="106" name="Rectangle 2071"/>
              <p:cNvSpPr>
                <a:spLocks noChangeArrowheads="1"/>
              </p:cNvSpPr>
              <p:nvPr/>
            </p:nvSpPr>
            <p:spPr bwMode="auto">
              <a:xfrm>
                <a:off x="5867400" y="5715000"/>
                <a:ext cx="3810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Font typeface="Wingdings" panose="05000000000000000000" pitchFamily="2" charset="2"/>
                  <a:buNone/>
                </a:pPr>
                <a:r>
                  <a:rPr lang="en-US" altLang="zh-CN" sz="1800">
                    <a:solidFill>
                      <a:srgbClr val="000000"/>
                    </a:solidFill>
                    <a:latin typeface="Times New Roman" panose="02020603050405020304" pitchFamily="18" charset="0"/>
                  </a:rPr>
                  <a:t>q</a:t>
                </a:r>
              </a:p>
            </p:txBody>
          </p:sp>
          <p:sp>
            <p:nvSpPr>
              <p:cNvPr id="107" name="Oval 2065"/>
              <p:cNvSpPr>
                <a:spLocks noChangeArrowheads="1"/>
              </p:cNvSpPr>
              <p:nvPr/>
            </p:nvSpPr>
            <p:spPr bwMode="auto">
              <a:xfrm>
                <a:off x="5997575" y="5768975"/>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grpSp>
      </p:grpSp>
    </p:spTree>
    <p:extLst>
      <p:ext uri="{BB962C8B-B14F-4D97-AF65-F5344CB8AC3E}">
        <p14:creationId xmlns:p14="http://schemas.microsoft.com/office/powerpoint/2010/main" val="21505215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r>
              <a:rPr lang="en-US" altLang="zh-CN" dirty="0">
                <a:ea typeface="SimSun" panose="02010600030101010101" pitchFamily="2" charset="-122"/>
              </a:rPr>
              <a:t>DBSCAN: The Algorithm</a:t>
            </a:r>
            <a:endParaRPr lang="en-US" altLang="zh-CN" sz="4000" dirty="0">
              <a:ea typeface="SimSun" panose="02010600030101010101" pitchFamily="2" charset="-122"/>
            </a:endParaRPr>
          </a:p>
        </p:txBody>
      </p:sp>
      <p:sp>
        <p:nvSpPr>
          <p:cNvPr id="24579" name="Rectangle 3"/>
          <p:cNvSpPr>
            <a:spLocks noGrp="1" noChangeArrowheads="1"/>
          </p:cNvSpPr>
          <p:nvPr>
            <p:ph type="body" sz="half" idx="1"/>
          </p:nvPr>
        </p:nvSpPr>
        <p:spPr>
          <a:xfrm>
            <a:off x="476839" y="1173149"/>
            <a:ext cx="7973480" cy="4113556"/>
          </a:xfrm>
        </p:spPr>
        <p:txBody>
          <a:bodyPr vert="horz" lIns="92075" tIns="46038" rIns="92075" bIns="46038" rtlCol="0">
            <a:noAutofit/>
          </a:bodyPr>
          <a:lstStyle/>
          <a:p>
            <a:r>
              <a:rPr lang="en-US" altLang="zh-CN" b="1" dirty="0" smtClean="0">
                <a:ea typeface="SimSun" panose="02010600030101010101" pitchFamily="2" charset="-122"/>
              </a:rPr>
              <a:t>Algorithm</a:t>
            </a:r>
          </a:p>
          <a:p>
            <a:pPr lvl="1"/>
            <a:r>
              <a:rPr lang="en-US" altLang="zh-CN" dirty="0" smtClean="0">
                <a:ea typeface="SimSun" panose="02010600030101010101" pitchFamily="2" charset="-122"/>
              </a:rPr>
              <a:t>Arbitrarily </a:t>
            </a:r>
            <a:r>
              <a:rPr lang="en-US" altLang="zh-CN" dirty="0">
                <a:ea typeface="SimSun" panose="02010600030101010101" pitchFamily="2" charset="-122"/>
              </a:rPr>
              <a:t>select a point </a:t>
            </a:r>
            <a:r>
              <a:rPr lang="en-US" altLang="zh-CN" i="1" dirty="0">
                <a:ea typeface="SimSun" panose="02010600030101010101" pitchFamily="2" charset="-122"/>
              </a:rPr>
              <a:t>p</a:t>
            </a:r>
            <a:endParaRPr lang="en-US" altLang="zh-CN" dirty="0">
              <a:ea typeface="SimSun" panose="02010600030101010101" pitchFamily="2" charset="-122"/>
            </a:endParaRPr>
          </a:p>
          <a:p>
            <a:pPr lvl="1"/>
            <a:r>
              <a:rPr lang="en-US" altLang="zh-CN" dirty="0">
                <a:ea typeface="SimSun" panose="02010600030101010101" pitchFamily="2" charset="-122"/>
              </a:rPr>
              <a:t>Retrieve all points density-reachable </a:t>
            </a:r>
            <a:endParaRPr lang="en-US" altLang="zh-CN" dirty="0" smtClean="0">
              <a:ea typeface="SimSun" panose="02010600030101010101" pitchFamily="2" charset="-122"/>
            </a:endParaRPr>
          </a:p>
          <a:p>
            <a:pPr marL="622300" lvl="3" indent="0">
              <a:buNone/>
            </a:pPr>
            <a:r>
              <a:rPr lang="en-US" altLang="zh-CN" dirty="0" smtClean="0">
                <a:ea typeface="SimSun" panose="02010600030101010101" pitchFamily="2" charset="-122"/>
              </a:rPr>
              <a:t>from </a:t>
            </a:r>
            <a:r>
              <a:rPr lang="en-US" altLang="zh-CN" i="1" dirty="0">
                <a:ea typeface="SimSun" panose="02010600030101010101" pitchFamily="2" charset="-122"/>
              </a:rPr>
              <a:t>p</a:t>
            </a:r>
            <a:r>
              <a:rPr lang="en-US" altLang="zh-CN" dirty="0">
                <a:ea typeface="SimSun" panose="02010600030101010101" pitchFamily="2" charset="-122"/>
              </a:rPr>
              <a:t> w.r.t. </a:t>
            </a:r>
            <a:r>
              <a:rPr lang="en-US" altLang="zh-CN" i="1" dirty="0">
                <a:ea typeface="SimSun" panose="02010600030101010101" pitchFamily="2" charset="-122"/>
              </a:rPr>
              <a:t>Eps</a:t>
            </a:r>
            <a:r>
              <a:rPr lang="en-US" altLang="zh-CN" dirty="0">
                <a:ea typeface="SimSun" panose="02010600030101010101" pitchFamily="2" charset="-122"/>
              </a:rPr>
              <a:t> and </a:t>
            </a:r>
            <a:r>
              <a:rPr lang="en-US" altLang="zh-CN" i="1" dirty="0" err="1">
                <a:ea typeface="SimSun" panose="02010600030101010101" pitchFamily="2" charset="-122"/>
              </a:rPr>
              <a:t>MinPts</a:t>
            </a:r>
            <a:endParaRPr lang="en-US" altLang="zh-CN" dirty="0">
              <a:ea typeface="SimSun" panose="02010600030101010101" pitchFamily="2" charset="-122"/>
            </a:endParaRPr>
          </a:p>
          <a:p>
            <a:pPr lvl="2"/>
            <a:r>
              <a:rPr lang="en-US" altLang="zh-CN" dirty="0">
                <a:ea typeface="SimSun" panose="02010600030101010101" pitchFamily="2" charset="-122"/>
              </a:rPr>
              <a:t>If </a:t>
            </a:r>
            <a:r>
              <a:rPr lang="en-US" altLang="zh-CN" i="1" dirty="0">
                <a:ea typeface="SimSun" panose="02010600030101010101" pitchFamily="2" charset="-122"/>
              </a:rPr>
              <a:t>p</a:t>
            </a:r>
            <a:r>
              <a:rPr lang="en-US" altLang="zh-CN" dirty="0">
                <a:ea typeface="SimSun" panose="02010600030101010101" pitchFamily="2" charset="-122"/>
              </a:rPr>
              <a:t> is a core point, a cluster is formed</a:t>
            </a:r>
          </a:p>
          <a:p>
            <a:pPr lvl="2"/>
            <a:r>
              <a:rPr lang="en-US" altLang="zh-CN" dirty="0">
                <a:ea typeface="SimSun" panose="02010600030101010101" pitchFamily="2" charset="-122"/>
              </a:rPr>
              <a:t>If </a:t>
            </a:r>
            <a:r>
              <a:rPr lang="en-US" altLang="zh-CN" i="1" dirty="0">
                <a:ea typeface="SimSun" panose="02010600030101010101" pitchFamily="2" charset="-122"/>
              </a:rPr>
              <a:t>p</a:t>
            </a:r>
            <a:r>
              <a:rPr lang="en-US" altLang="zh-CN" dirty="0">
                <a:ea typeface="SimSun" panose="02010600030101010101" pitchFamily="2" charset="-122"/>
              </a:rPr>
              <a:t> is a border point, no points are density-reachable from </a:t>
            </a:r>
            <a:r>
              <a:rPr lang="en-US" altLang="zh-CN" i="1" dirty="0" smtClean="0">
                <a:ea typeface="SimSun" panose="02010600030101010101" pitchFamily="2" charset="-122"/>
              </a:rPr>
              <a:t>p,</a:t>
            </a:r>
            <a:r>
              <a:rPr lang="en-US" altLang="zh-CN" dirty="0" smtClean="0">
                <a:ea typeface="SimSun" panose="02010600030101010101" pitchFamily="2" charset="-122"/>
              </a:rPr>
              <a:t> </a:t>
            </a:r>
            <a:r>
              <a:rPr lang="en-US" altLang="zh-CN" dirty="0">
                <a:ea typeface="SimSun" panose="02010600030101010101" pitchFamily="2" charset="-122"/>
              </a:rPr>
              <a:t>and DBSCAN visits the next point of the database</a:t>
            </a:r>
          </a:p>
          <a:p>
            <a:pPr lvl="1"/>
            <a:r>
              <a:rPr lang="en-US" altLang="zh-CN" dirty="0">
                <a:ea typeface="SimSun" panose="02010600030101010101" pitchFamily="2" charset="-122"/>
              </a:rPr>
              <a:t>Continue the process until all of the points have been </a:t>
            </a:r>
            <a:r>
              <a:rPr lang="en-US" altLang="zh-CN" dirty="0" smtClean="0">
                <a:ea typeface="SimSun" panose="02010600030101010101" pitchFamily="2" charset="-122"/>
              </a:rPr>
              <a:t>processed</a:t>
            </a:r>
            <a:endParaRPr lang="en-US" altLang="zh-CN" i="1" dirty="0" smtClean="0">
              <a:ea typeface="SimSun" panose="02010600030101010101" pitchFamily="2" charset="-122"/>
            </a:endParaRPr>
          </a:p>
          <a:p>
            <a:pPr>
              <a:spcAft>
                <a:spcPts val="600"/>
              </a:spcAft>
            </a:pPr>
            <a:endParaRPr lang="en-US" altLang="zh-CN" i="1" dirty="0" smtClean="0">
              <a:ea typeface="SimSun" panose="02010600030101010101" pitchFamily="2" charset="-122"/>
            </a:endParaRPr>
          </a:p>
        </p:txBody>
      </p:sp>
      <p:sp>
        <p:nvSpPr>
          <p:cNvPr id="4" name="Rectangle 3"/>
          <p:cNvSpPr txBox="1">
            <a:spLocks noChangeArrowheads="1"/>
          </p:cNvSpPr>
          <p:nvPr/>
        </p:nvSpPr>
        <p:spPr>
          <a:xfrm>
            <a:off x="476839" y="4985787"/>
            <a:ext cx="8961274" cy="1800898"/>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zh-CN" b="1" dirty="0" smtClean="0">
                <a:solidFill>
                  <a:srgbClr val="000000"/>
                </a:solidFill>
              </a:rPr>
              <a:t>Computational complexity</a:t>
            </a:r>
          </a:p>
          <a:p>
            <a:pPr lvl="1"/>
            <a:r>
              <a:rPr lang="en-US" altLang="zh-CN" dirty="0" smtClean="0">
                <a:solidFill>
                  <a:srgbClr val="000000"/>
                </a:solidFill>
              </a:rPr>
              <a:t>If a spatial index is used, the computational complexity of DBSCAN is O(</a:t>
            </a:r>
            <a:r>
              <a:rPr lang="en-US" altLang="zh-CN" dirty="0" err="1" smtClean="0">
                <a:solidFill>
                  <a:srgbClr val="000000"/>
                </a:solidFill>
              </a:rPr>
              <a:t>nlogn</a:t>
            </a:r>
            <a:r>
              <a:rPr lang="en-US" altLang="zh-CN" dirty="0" smtClean="0">
                <a:solidFill>
                  <a:srgbClr val="000000"/>
                </a:solidFill>
              </a:rPr>
              <a:t>), where n is the number of database objects </a:t>
            </a:r>
          </a:p>
          <a:p>
            <a:pPr lvl="1"/>
            <a:r>
              <a:rPr lang="en-US" altLang="zh-CN" dirty="0" smtClean="0">
                <a:solidFill>
                  <a:srgbClr val="000000"/>
                </a:solidFill>
              </a:rPr>
              <a:t>Otherwise, the complexity is O(n</a:t>
            </a:r>
            <a:r>
              <a:rPr lang="en-US" altLang="zh-CN" baseline="30000" dirty="0" smtClean="0">
                <a:solidFill>
                  <a:srgbClr val="000000"/>
                </a:solidFill>
              </a:rPr>
              <a:t>2</a:t>
            </a:r>
            <a:r>
              <a:rPr lang="en-US" altLang="zh-CN" dirty="0" smtClean="0">
                <a:solidFill>
                  <a:srgbClr val="000000"/>
                </a:solidFill>
              </a:rPr>
              <a:t>)</a:t>
            </a:r>
            <a:endParaRPr lang="en-US" altLang="zh-CN" dirty="0">
              <a:solidFill>
                <a:srgbClr val="000000"/>
              </a:solidFill>
            </a:endParaRPr>
          </a:p>
        </p:txBody>
      </p:sp>
      <p:grpSp>
        <p:nvGrpSpPr>
          <p:cNvPr id="5" name="Group 4"/>
          <p:cNvGrpSpPr/>
          <p:nvPr/>
        </p:nvGrpSpPr>
        <p:grpSpPr>
          <a:xfrm>
            <a:off x="7069358" y="1180814"/>
            <a:ext cx="4992920" cy="2692209"/>
            <a:chOff x="6917739" y="3172479"/>
            <a:chExt cx="4992920" cy="2692209"/>
          </a:xfrm>
        </p:grpSpPr>
        <p:grpSp>
          <p:nvGrpSpPr>
            <p:cNvPr id="6" name="Group 4"/>
            <p:cNvGrpSpPr>
              <a:grpSpLocks/>
            </p:cNvGrpSpPr>
            <p:nvPr/>
          </p:nvGrpSpPr>
          <p:grpSpPr bwMode="auto">
            <a:xfrm>
              <a:off x="6917739" y="3172479"/>
              <a:ext cx="4220989" cy="2566120"/>
              <a:chOff x="672" y="1712"/>
              <a:chExt cx="3849" cy="2224"/>
            </a:xfrm>
          </p:grpSpPr>
          <p:sp>
            <p:nvSpPr>
              <p:cNvPr id="10" name="Oval 5"/>
              <p:cNvSpPr>
                <a:spLocks noChangeArrowheads="1"/>
              </p:cNvSpPr>
              <p:nvPr/>
            </p:nvSpPr>
            <p:spPr bwMode="auto">
              <a:xfrm>
                <a:off x="1872" y="249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1" name="Oval 6"/>
              <p:cNvSpPr>
                <a:spLocks noChangeArrowheads="1"/>
              </p:cNvSpPr>
              <p:nvPr/>
            </p:nvSpPr>
            <p:spPr bwMode="auto">
              <a:xfrm>
                <a:off x="1824" y="273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2" name="Oval 7"/>
              <p:cNvSpPr>
                <a:spLocks noChangeArrowheads="1"/>
              </p:cNvSpPr>
              <p:nvPr/>
            </p:nvSpPr>
            <p:spPr bwMode="auto">
              <a:xfrm>
                <a:off x="2064" y="278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3" name="Oval 8"/>
              <p:cNvSpPr>
                <a:spLocks noChangeArrowheads="1"/>
              </p:cNvSpPr>
              <p:nvPr/>
            </p:nvSpPr>
            <p:spPr bwMode="auto">
              <a:xfrm>
                <a:off x="2160" y="249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4" name="Oval 9"/>
              <p:cNvSpPr>
                <a:spLocks noChangeArrowheads="1"/>
              </p:cNvSpPr>
              <p:nvPr/>
            </p:nvSpPr>
            <p:spPr bwMode="auto">
              <a:xfrm>
                <a:off x="2246" y="2928"/>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5" name="Oval 10"/>
              <p:cNvSpPr>
                <a:spLocks noChangeArrowheads="1"/>
              </p:cNvSpPr>
              <p:nvPr/>
            </p:nvSpPr>
            <p:spPr bwMode="auto">
              <a:xfrm>
                <a:off x="1872" y="297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6" name="Oval 11"/>
              <p:cNvSpPr>
                <a:spLocks noChangeArrowheads="1"/>
              </p:cNvSpPr>
              <p:nvPr/>
            </p:nvSpPr>
            <p:spPr bwMode="auto">
              <a:xfrm>
                <a:off x="2064" y="3120"/>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7" name="Oval 12"/>
              <p:cNvSpPr>
                <a:spLocks noChangeArrowheads="1"/>
              </p:cNvSpPr>
              <p:nvPr/>
            </p:nvSpPr>
            <p:spPr bwMode="auto">
              <a:xfrm>
                <a:off x="1968" y="3360"/>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8" name="Oval 13"/>
              <p:cNvSpPr>
                <a:spLocks noChangeArrowheads="1"/>
              </p:cNvSpPr>
              <p:nvPr/>
            </p:nvSpPr>
            <p:spPr bwMode="auto">
              <a:xfrm>
                <a:off x="2208" y="350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9" name="Oval 14"/>
              <p:cNvSpPr>
                <a:spLocks noChangeArrowheads="1"/>
              </p:cNvSpPr>
              <p:nvPr/>
            </p:nvSpPr>
            <p:spPr bwMode="auto">
              <a:xfrm>
                <a:off x="2304" y="369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0" name="Oval 15"/>
              <p:cNvSpPr>
                <a:spLocks noChangeArrowheads="1"/>
              </p:cNvSpPr>
              <p:nvPr/>
            </p:nvSpPr>
            <p:spPr bwMode="auto">
              <a:xfrm>
                <a:off x="2256" y="326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1" name="Oval 16"/>
              <p:cNvSpPr>
                <a:spLocks noChangeArrowheads="1"/>
              </p:cNvSpPr>
              <p:nvPr/>
            </p:nvSpPr>
            <p:spPr bwMode="auto">
              <a:xfrm>
                <a:off x="2880" y="1920"/>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2" name="Oval 17"/>
              <p:cNvSpPr>
                <a:spLocks noChangeArrowheads="1"/>
              </p:cNvSpPr>
              <p:nvPr/>
            </p:nvSpPr>
            <p:spPr bwMode="auto">
              <a:xfrm>
                <a:off x="2976" y="249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3" name="Oval 18"/>
              <p:cNvSpPr>
                <a:spLocks noChangeArrowheads="1"/>
              </p:cNvSpPr>
              <p:nvPr/>
            </p:nvSpPr>
            <p:spPr bwMode="auto">
              <a:xfrm>
                <a:off x="2832" y="2688"/>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4" name="Oval 19"/>
              <p:cNvSpPr>
                <a:spLocks noChangeArrowheads="1"/>
              </p:cNvSpPr>
              <p:nvPr/>
            </p:nvSpPr>
            <p:spPr bwMode="auto">
              <a:xfrm>
                <a:off x="3168" y="278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5" name="Oval 20"/>
              <p:cNvSpPr>
                <a:spLocks noChangeArrowheads="1"/>
              </p:cNvSpPr>
              <p:nvPr/>
            </p:nvSpPr>
            <p:spPr bwMode="auto">
              <a:xfrm>
                <a:off x="3264" y="254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6" name="Oval 21"/>
              <p:cNvSpPr>
                <a:spLocks noChangeArrowheads="1"/>
              </p:cNvSpPr>
              <p:nvPr/>
            </p:nvSpPr>
            <p:spPr bwMode="auto">
              <a:xfrm>
                <a:off x="2976" y="2880"/>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7" name="Rectangle 22"/>
              <p:cNvSpPr>
                <a:spLocks noChangeArrowheads="1"/>
              </p:cNvSpPr>
              <p:nvPr/>
            </p:nvSpPr>
            <p:spPr bwMode="auto">
              <a:xfrm>
                <a:off x="1392" y="1824"/>
                <a:ext cx="2448" cy="2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8" name="Oval 23"/>
              <p:cNvSpPr>
                <a:spLocks noChangeArrowheads="1"/>
              </p:cNvSpPr>
              <p:nvPr/>
            </p:nvSpPr>
            <p:spPr bwMode="auto">
              <a:xfrm>
                <a:off x="1659" y="2260"/>
                <a:ext cx="608" cy="58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9" name="Oval 24"/>
              <p:cNvSpPr>
                <a:spLocks noChangeArrowheads="1"/>
              </p:cNvSpPr>
              <p:nvPr/>
            </p:nvSpPr>
            <p:spPr bwMode="auto">
              <a:xfrm>
                <a:off x="1802" y="2880"/>
                <a:ext cx="646" cy="623"/>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0" name="Oval 25"/>
              <p:cNvSpPr>
                <a:spLocks noChangeArrowheads="1"/>
              </p:cNvSpPr>
              <p:nvPr/>
            </p:nvSpPr>
            <p:spPr bwMode="auto">
              <a:xfrm>
                <a:off x="2638" y="1712"/>
                <a:ext cx="616" cy="582"/>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1" name="AutoShape 26"/>
              <p:cNvSpPr>
                <a:spLocks/>
              </p:cNvSpPr>
              <p:nvPr/>
            </p:nvSpPr>
            <p:spPr bwMode="auto">
              <a:xfrm>
                <a:off x="1094" y="3124"/>
                <a:ext cx="576" cy="284"/>
              </a:xfrm>
              <a:prstGeom prst="borderCallout1">
                <a:avLst>
                  <a:gd name="adj1" fmla="val 18750"/>
                  <a:gd name="adj2" fmla="val 108333"/>
                  <a:gd name="adj3" fmla="val 18750"/>
                  <a:gd name="adj4" fmla="val 168750"/>
                </a:avLst>
              </a:prstGeom>
              <a:solidFill>
                <a:schemeClr val="bg1"/>
              </a:solidFill>
              <a:ln w="9525">
                <a:solidFill>
                  <a:schemeClr val="tx1"/>
                </a:solidFill>
                <a:miter lim="800000"/>
                <a:headEnd/>
                <a:tailEnd/>
              </a:ln>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Font typeface="Wingdings" panose="05000000000000000000" pitchFamily="2" charset="2"/>
                  <a:buNone/>
                </a:pPr>
                <a:r>
                  <a:rPr lang="en-US" altLang="zh-CN" sz="1800">
                    <a:solidFill>
                      <a:srgbClr val="000000"/>
                    </a:solidFill>
                    <a:latin typeface="Times New Roman" panose="02020603050405020304" pitchFamily="18" charset="0"/>
                  </a:rPr>
                  <a:t>Core</a:t>
                </a:r>
              </a:p>
            </p:txBody>
          </p:sp>
          <p:sp>
            <p:nvSpPr>
              <p:cNvPr id="32" name="AutoShape 27"/>
              <p:cNvSpPr>
                <a:spLocks/>
              </p:cNvSpPr>
              <p:nvPr/>
            </p:nvSpPr>
            <p:spPr bwMode="auto">
              <a:xfrm>
                <a:off x="672" y="2523"/>
                <a:ext cx="817" cy="284"/>
              </a:xfrm>
              <a:prstGeom prst="borderCallout1">
                <a:avLst>
                  <a:gd name="adj1" fmla="val 14458"/>
                  <a:gd name="adj2" fmla="val 105884"/>
                  <a:gd name="adj3" fmla="val 14458"/>
                  <a:gd name="adj4" fmla="val 148528"/>
                </a:avLst>
              </a:prstGeom>
              <a:solidFill>
                <a:schemeClr val="bg1"/>
              </a:solidFill>
              <a:ln w="9525">
                <a:solidFill>
                  <a:schemeClr val="tx1"/>
                </a:solidFill>
                <a:miter lim="800000"/>
                <a:headEnd/>
                <a:tailEnd/>
              </a:ln>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Font typeface="Wingdings" panose="05000000000000000000" pitchFamily="2" charset="2"/>
                  <a:buNone/>
                </a:pPr>
                <a:r>
                  <a:rPr lang="en-US" altLang="zh-CN" sz="1800">
                    <a:solidFill>
                      <a:srgbClr val="000000"/>
                    </a:solidFill>
                    <a:latin typeface="Times New Roman" panose="02020603050405020304" pitchFamily="18" charset="0"/>
                  </a:rPr>
                  <a:t>Border</a:t>
                </a:r>
              </a:p>
            </p:txBody>
          </p:sp>
          <p:sp>
            <p:nvSpPr>
              <p:cNvPr id="33" name="AutoShape 28"/>
              <p:cNvSpPr>
                <a:spLocks/>
              </p:cNvSpPr>
              <p:nvPr/>
            </p:nvSpPr>
            <p:spPr bwMode="auto">
              <a:xfrm>
                <a:off x="3697" y="1921"/>
                <a:ext cx="824" cy="284"/>
              </a:xfrm>
              <a:prstGeom prst="borderCallout1">
                <a:avLst>
                  <a:gd name="adj1" fmla="val 24491"/>
                  <a:gd name="adj2" fmla="val -5810"/>
                  <a:gd name="adj3" fmla="val 21431"/>
                  <a:gd name="adj4" fmla="val -82810"/>
                </a:avLst>
              </a:prstGeom>
              <a:solidFill>
                <a:schemeClr val="bg1"/>
              </a:solidFill>
              <a:ln w="9525">
                <a:solidFill>
                  <a:schemeClr val="tx1"/>
                </a:solidFill>
                <a:miter lim="800000"/>
                <a:headEnd/>
                <a:tailEnd/>
              </a:ln>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Font typeface="Wingdings" panose="05000000000000000000" pitchFamily="2" charset="2"/>
                  <a:buNone/>
                </a:pPr>
                <a:r>
                  <a:rPr lang="en-US" altLang="zh-CN" sz="1800">
                    <a:solidFill>
                      <a:srgbClr val="000000"/>
                    </a:solidFill>
                    <a:latin typeface="Times New Roman" panose="02020603050405020304" pitchFamily="18" charset="0"/>
                  </a:rPr>
                  <a:t>Outlier</a:t>
                </a:r>
              </a:p>
            </p:txBody>
          </p:sp>
          <p:sp>
            <p:nvSpPr>
              <p:cNvPr id="34" name="Oval 30"/>
              <p:cNvSpPr>
                <a:spLocks noChangeArrowheads="1"/>
              </p:cNvSpPr>
              <p:nvPr/>
            </p:nvSpPr>
            <p:spPr bwMode="auto">
              <a:xfrm>
                <a:off x="2400" y="345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grpSp>
        <p:sp>
          <p:nvSpPr>
            <p:cNvPr id="7" name="TextBox 6"/>
            <p:cNvSpPr txBox="1"/>
            <p:nvPr/>
          </p:nvSpPr>
          <p:spPr>
            <a:xfrm>
              <a:off x="8994472" y="5187580"/>
              <a:ext cx="2916187" cy="677108"/>
            </a:xfrm>
            <a:prstGeom prst="rect">
              <a:avLst/>
            </a:prstGeom>
            <a:solidFill>
              <a:srgbClr val="FFFF66"/>
            </a:solidFill>
          </p:spPr>
          <p:txBody>
            <a:bodyPr wrap="square" rtlCol="0">
              <a:spAutoFit/>
            </a:bodyPr>
            <a:lstStyle/>
            <a:p>
              <a:pPr defTabSz="457189"/>
              <a:r>
                <a:rPr lang="en-US" dirty="0" smtClean="0">
                  <a:solidFill>
                    <a:srgbClr val="000000"/>
                  </a:solidFill>
                </a:rPr>
                <a:t>Border point: in cluster but neighborhood is not dense</a:t>
              </a:r>
              <a:endParaRPr lang="en-US" dirty="0">
                <a:solidFill>
                  <a:srgbClr val="000000"/>
                </a:solidFill>
              </a:endParaRPr>
            </a:p>
          </p:txBody>
        </p:sp>
        <p:sp>
          <p:nvSpPr>
            <p:cNvPr id="8" name="TextBox 7"/>
            <p:cNvSpPr txBox="1"/>
            <p:nvPr/>
          </p:nvSpPr>
          <p:spPr>
            <a:xfrm>
              <a:off x="10181357" y="3780647"/>
              <a:ext cx="1658834" cy="677108"/>
            </a:xfrm>
            <a:prstGeom prst="rect">
              <a:avLst/>
            </a:prstGeom>
            <a:solidFill>
              <a:srgbClr val="FFFF66"/>
            </a:solidFill>
          </p:spPr>
          <p:txBody>
            <a:bodyPr wrap="square" rtlCol="0">
              <a:spAutoFit/>
            </a:bodyPr>
            <a:lstStyle/>
            <a:p>
              <a:pPr defTabSz="457189"/>
              <a:r>
                <a:rPr lang="en-US" dirty="0" smtClean="0">
                  <a:solidFill>
                    <a:srgbClr val="000000"/>
                  </a:solidFill>
                </a:rPr>
                <a:t>Outlier/noise: not in a cluster</a:t>
              </a:r>
              <a:endParaRPr lang="en-US" dirty="0">
                <a:solidFill>
                  <a:srgbClr val="000000"/>
                </a:solidFill>
              </a:endParaRPr>
            </a:p>
          </p:txBody>
        </p:sp>
        <p:sp>
          <p:nvSpPr>
            <p:cNvPr id="9" name="TextBox 8"/>
            <p:cNvSpPr txBox="1"/>
            <p:nvPr/>
          </p:nvSpPr>
          <p:spPr>
            <a:xfrm>
              <a:off x="9893397" y="4492310"/>
              <a:ext cx="1946794" cy="677108"/>
            </a:xfrm>
            <a:prstGeom prst="rect">
              <a:avLst/>
            </a:prstGeom>
            <a:solidFill>
              <a:srgbClr val="FFFF66"/>
            </a:solidFill>
          </p:spPr>
          <p:txBody>
            <a:bodyPr wrap="square" rtlCol="0">
              <a:spAutoFit/>
            </a:bodyPr>
            <a:lstStyle/>
            <a:p>
              <a:pPr defTabSz="457189"/>
              <a:r>
                <a:rPr lang="en-US" dirty="0" smtClean="0">
                  <a:solidFill>
                    <a:srgbClr val="000000"/>
                  </a:solidFill>
                </a:rPr>
                <a:t>Core point: dense neighborhood</a:t>
              </a:r>
              <a:endParaRPr lang="en-US" dirty="0">
                <a:solidFill>
                  <a:srgbClr val="000000"/>
                </a:solidFill>
              </a:endParaRPr>
            </a:p>
          </p:txBody>
        </p:sp>
      </p:grpSp>
    </p:spTree>
    <p:extLst>
      <p:ext uri="{BB962C8B-B14F-4D97-AF65-F5344CB8AC3E}">
        <p14:creationId xmlns:p14="http://schemas.microsoft.com/office/powerpoint/2010/main" val="473483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0" y="-1"/>
            <a:ext cx="12192000" cy="1095375"/>
          </a:xfrm>
        </p:spPr>
        <p:txBody>
          <a:bodyPr vert="horz" lIns="92075" tIns="46038" rIns="92075" bIns="46038" rtlCol="0" anchor="ctr">
            <a:noAutofit/>
          </a:bodyPr>
          <a:lstStyle/>
          <a:p>
            <a:r>
              <a:rPr lang="en-US" altLang="zh-CN" dirty="0" smtClean="0">
                <a:ea typeface="SimSun" panose="02010600030101010101" pitchFamily="2" charset="-122"/>
              </a:rPr>
              <a:t>DBSCAN Is </a:t>
            </a:r>
            <a:r>
              <a:rPr lang="en-US" altLang="zh-CN" dirty="0">
                <a:ea typeface="SimSun" panose="02010600030101010101" pitchFamily="2" charset="-122"/>
              </a:rPr>
              <a:t>Sensitive to </a:t>
            </a:r>
            <a:r>
              <a:rPr lang="en-US" altLang="zh-CN" dirty="0" smtClean="0">
                <a:ea typeface="SimSun" panose="02010600030101010101" pitchFamily="2" charset="-122"/>
              </a:rPr>
              <a:t>the Setting of Parameters</a:t>
            </a:r>
            <a:endParaRPr lang="en-US" altLang="zh-CN" sz="4000" dirty="0">
              <a:ea typeface="SimSun" panose="02010600030101010101" pitchFamily="2" charset="-122"/>
            </a:endParaRP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06400" y="1202602"/>
            <a:ext cx="8305800" cy="3124200"/>
          </a:xfrm>
          <a:prstGeom prst="rect">
            <a:avLst/>
          </a:prstGeom>
        </p:spPr>
      </p:pic>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2695" y="4326802"/>
            <a:ext cx="85344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8381" y="4326802"/>
            <a:ext cx="1524000" cy="119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209046" y="6283105"/>
            <a:ext cx="7532484" cy="384721"/>
          </a:xfrm>
          <a:prstGeom prst="rect">
            <a:avLst/>
          </a:prstGeom>
          <a:solidFill>
            <a:srgbClr val="FFFF66"/>
          </a:solidFill>
        </p:spPr>
        <p:txBody>
          <a:bodyPr wrap="square" rtlCol="0">
            <a:spAutoFit/>
          </a:bodyPr>
          <a:lstStyle/>
          <a:p>
            <a:pPr defTabSz="457189"/>
            <a:r>
              <a:rPr lang="en-US" dirty="0" smtClean="0">
                <a:solidFill>
                  <a:srgbClr val="000000"/>
                </a:solidFill>
              </a:rPr>
              <a:t>Ack. Figures from </a:t>
            </a:r>
            <a:r>
              <a:rPr lang="en-US" altLang="zh-CN" sz="1800" dirty="0">
                <a:solidFill>
                  <a:srgbClr val="000000"/>
                </a:solidFill>
              </a:rPr>
              <a:t>G. </a:t>
            </a:r>
            <a:r>
              <a:rPr lang="en-US" altLang="zh-CN" sz="1800" dirty="0" err="1">
                <a:solidFill>
                  <a:srgbClr val="000000"/>
                </a:solidFill>
              </a:rPr>
              <a:t>Karypis</a:t>
            </a:r>
            <a:r>
              <a:rPr lang="en-US" altLang="zh-CN" sz="1800" dirty="0">
                <a:solidFill>
                  <a:srgbClr val="000000"/>
                </a:solidFill>
              </a:rPr>
              <a:t>, E.-H. Han, and V. </a:t>
            </a:r>
            <a:r>
              <a:rPr lang="en-US" altLang="zh-CN" sz="1800" dirty="0" smtClean="0">
                <a:solidFill>
                  <a:srgbClr val="000000"/>
                </a:solidFill>
              </a:rPr>
              <a:t>Kumar, </a:t>
            </a:r>
            <a:r>
              <a:rPr lang="en-US" altLang="zh-CN" sz="1800" i="1" dirty="0" smtClean="0">
                <a:solidFill>
                  <a:srgbClr val="000000"/>
                </a:solidFill>
              </a:rPr>
              <a:t>COMPUTER</a:t>
            </a:r>
            <a:r>
              <a:rPr lang="en-US" altLang="zh-CN" sz="1800" dirty="0">
                <a:solidFill>
                  <a:srgbClr val="000000"/>
                </a:solidFill>
              </a:rPr>
              <a:t>, </a:t>
            </a:r>
            <a:r>
              <a:rPr lang="en-US" altLang="zh-CN" sz="1800" dirty="0" smtClean="0">
                <a:solidFill>
                  <a:srgbClr val="000000"/>
                </a:solidFill>
              </a:rPr>
              <a:t>32(8), 1999 </a:t>
            </a:r>
            <a:endParaRPr lang="en-US" altLang="zh-CN" sz="1800" dirty="0">
              <a:solidFill>
                <a:srgbClr val="000000"/>
              </a:solidFill>
            </a:endParaRPr>
          </a:p>
        </p:txBody>
      </p:sp>
    </p:spTree>
    <p:extLst>
      <p:ext uri="{BB962C8B-B14F-4D97-AF65-F5344CB8AC3E}">
        <p14:creationId xmlns:p14="http://schemas.microsoft.com/office/powerpoint/2010/main" val="2130037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29309" y="240004"/>
            <a:ext cx="12469091" cy="750596"/>
          </a:xfrm>
        </p:spPr>
        <p:txBody>
          <a:bodyPr vert="horz" lIns="92075" tIns="46038" rIns="92075" bIns="46038" rtlCol="0" anchor="ctr">
            <a:noAutofit/>
          </a:bodyPr>
          <a:lstStyle/>
          <a:p>
            <a:r>
              <a:rPr lang="en-US" altLang="zh-CN" sz="4000" dirty="0">
                <a:ea typeface="SimSun" panose="02010600030101010101" pitchFamily="2" charset="-122"/>
              </a:rPr>
              <a:t>OPTICS: Ordering Points To Identify </a:t>
            </a:r>
            <a:r>
              <a:rPr lang="en-US" altLang="zh-CN" sz="4000" dirty="0" smtClean="0">
                <a:ea typeface="SimSun" panose="02010600030101010101" pitchFamily="2" charset="-122"/>
              </a:rPr>
              <a:t>Clustering </a:t>
            </a:r>
            <a:r>
              <a:rPr lang="en-US" altLang="zh-CN" sz="4000" dirty="0">
                <a:ea typeface="SimSun" panose="02010600030101010101" pitchFamily="2" charset="-122"/>
              </a:rPr>
              <a:t>Structure</a:t>
            </a:r>
          </a:p>
        </p:txBody>
      </p:sp>
      <p:sp>
        <p:nvSpPr>
          <p:cNvPr id="24579" name="Rectangle 3"/>
          <p:cNvSpPr>
            <a:spLocks noGrp="1" noChangeArrowheads="1"/>
          </p:cNvSpPr>
          <p:nvPr>
            <p:ph type="body" sz="half" idx="1"/>
          </p:nvPr>
        </p:nvSpPr>
        <p:spPr>
          <a:xfrm>
            <a:off x="501160" y="1214092"/>
            <a:ext cx="6331196" cy="5351432"/>
          </a:xfrm>
        </p:spPr>
        <p:txBody>
          <a:bodyPr vert="horz" lIns="92075" tIns="46038" rIns="92075" bIns="46038" rtlCol="0">
            <a:noAutofit/>
          </a:bodyPr>
          <a:lstStyle/>
          <a:p>
            <a:r>
              <a:rPr lang="en-US" altLang="zh-CN" dirty="0" smtClean="0">
                <a:ea typeface="SimSun" panose="02010600030101010101" pitchFamily="2" charset="-122"/>
              </a:rPr>
              <a:t>OPTICS (</a:t>
            </a:r>
            <a:r>
              <a:rPr lang="en-US" altLang="zh-CN" dirty="0" err="1" smtClean="0">
                <a:ea typeface="SimSun" panose="02010600030101010101" pitchFamily="2" charset="-122"/>
              </a:rPr>
              <a:t>Ankerst</a:t>
            </a:r>
            <a:r>
              <a:rPr lang="en-US" altLang="zh-CN" dirty="0">
                <a:ea typeface="SimSun" panose="02010600030101010101" pitchFamily="2" charset="-122"/>
              </a:rPr>
              <a:t>, </a:t>
            </a:r>
            <a:r>
              <a:rPr lang="en-US" altLang="zh-CN" dirty="0" err="1">
                <a:ea typeface="SimSun" panose="02010600030101010101" pitchFamily="2" charset="-122"/>
              </a:rPr>
              <a:t>Breunig</a:t>
            </a:r>
            <a:r>
              <a:rPr lang="en-US" altLang="zh-CN" dirty="0">
                <a:ea typeface="SimSun" panose="02010600030101010101" pitchFamily="2" charset="-122"/>
              </a:rPr>
              <a:t>, </a:t>
            </a:r>
            <a:r>
              <a:rPr lang="en-US" altLang="zh-CN" dirty="0" err="1">
                <a:ea typeface="SimSun" panose="02010600030101010101" pitchFamily="2" charset="-122"/>
              </a:rPr>
              <a:t>Kriegel</a:t>
            </a:r>
            <a:r>
              <a:rPr lang="en-US" altLang="zh-CN" dirty="0">
                <a:ea typeface="SimSun" panose="02010600030101010101" pitchFamily="2" charset="-122"/>
              </a:rPr>
              <a:t>, and </a:t>
            </a:r>
            <a:r>
              <a:rPr lang="en-US" altLang="zh-CN" dirty="0" smtClean="0">
                <a:ea typeface="SimSun" panose="02010600030101010101" pitchFamily="2" charset="-122"/>
              </a:rPr>
              <a:t>Sander, SIGMOD’99)</a:t>
            </a:r>
          </a:p>
          <a:p>
            <a:pPr lvl="1"/>
            <a:r>
              <a:rPr lang="en-US" altLang="zh-CN" dirty="0" smtClean="0">
                <a:ea typeface="SimSun" panose="02010600030101010101" pitchFamily="2" charset="-122"/>
              </a:rPr>
              <a:t>DBSCAN is sensitive to parameter setting</a:t>
            </a:r>
          </a:p>
          <a:p>
            <a:pPr lvl="1"/>
            <a:r>
              <a:rPr lang="en-US" altLang="zh-CN" dirty="0" smtClean="0">
                <a:ea typeface="SimSun" panose="02010600030101010101" pitchFamily="2" charset="-122"/>
              </a:rPr>
              <a:t>An extension: finding clustering structure</a:t>
            </a:r>
            <a:endParaRPr lang="en-US" altLang="zh-CN" dirty="0">
              <a:ea typeface="SimSun" panose="02010600030101010101" pitchFamily="2" charset="-122"/>
            </a:endParaRPr>
          </a:p>
          <a:p>
            <a:r>
              <a:rPr lang="en-US" altLang="zh-CN" dirty="0" smtClean="0">
                <a:ea typeface="SimSun" panose="02010600030101010101" pitchFamily="2" charset="-122"/>
              </a:rPr>
              <a:t>Observation: </a:t>
            </a:r>
            <a:r>
              <a:rPr lang="en-US" dirty="0" smtClean="0"/>
              <a:t>Given </a:t>
            </a:r>
            <a:r>
              <a:rPr lang="en-US" dirty="0"/>
              <a:t>a </a:t>
            </a:r>
            <a:r>
              <a:rPr lang="en-US" i="1" dirty="0" err="1" smtClean="0"/>
              <a:t>MinPts</a:t>
            </a:r>
            <a:r>
              <a:rPr lang="en-US" dirty="0" smtClean="0"/>
              <a:t>, </a:t>
            </a:r>
            <a:r>
              <a:rPr lang="en-US" dirty="0"/>
              <a:t>density-based clusters </a:t>
            </a:r>
            <a:r>
              <a:rPr lang="en-US" dirty="0" smtClean="0"/>
              <a:t>w.r.t. a </a:t>
            </a:r>
            <a:r>
              <a:rPr lang="en-US" dirty="0"/>
              <a:t>higher density </a:t>
            </a:r>
            <a:r>
              <a:rPr lang="en-US" dirty="0" smtClean="0"/>
              <a:t>are </a:t>
            </a:r>
            <a:r>
              <a:rPr lang="en-US" dirty="0"/>
              <a:t>completely contained in clusters </a:t>
            </a:r>
            <a:r>
              <a:rPr lang="en-US" dirty="0" smtClean="0"/>
              <a:t>w.r.t. to </a:t>
            </a:r>
            <a:r>
              <a:rPr lang="en-US" dirty="0"/>
              <a:t>a lower density </a:t>
            </a:r>
            <a:endParaRPr lang="en-US" dirty="0" smtClean="0"/>
          </a:p>
          <a:p>
            <a:r>
              <a:rPr lang="en-US" altLang="zh-CN" dirty="0" smtClean="0">
                <a:ea typeface="SimSun" panose="02010600030101010101" pitchFamily="2" charset="-122"/>
              </a:rPr>
              <a:t>Idea: </a:t>
            </a:r>
            <a:r>
              <a:rPr lang="en-US" dirty="0" smtClean="0"/>
              <a:t>Higher density points should be </a:t>
            </a:r>
            <a:r>
              <a:rPr lang="en-US" dirty="0"/>
              <a:t>processed </a:t>
            </a:r>
            <a:r>
              <a:rPr lang="en-US" dirty="0" smtClean="0"/>
              <a:t>first</a:t>
            </a:r>
            <a:r>
              <a:rPr lang="en-US" altLang="zh-CN" dirty="0" smtClean="0">
                <a:ea typeface="SimSun" panose="02010600030101010101" pitchFamily="2" charset="-122"/>
              </a:rPr>
              <a:t>—find high-density </a:t>
            </a:r>
            <a:r>
              <a:rPr lang="en-US" dirty="0" smtClean="0"/>
              <a:t>clusters first</a:t>
            </a:r>
          </a:p>
          <a:p>
            <a:r>
              <a:rPr lang="en-US" dirty="0" smtClean="0"/>
              <a:t>OPTICS</a:t>
            </a:r>
            <a:r>
              <a:rPr lang="en-US" dirty="0"/>
              <a:t> </a:t>
            </a:r>
            <a:r>
              <a:rPr lang="en-US" dirty="0" smtClean="0"/>
              <a:t>stores such a clustering order using two pieces of information: </a:t>
            </a:r>
          </a:p>
          <a:p>
            <a:pPr lvl="1"/>
            <a:r>
              <a:rPr lang="en-US" i="1" dirty="0" smtClean="0"/>
              <a:t>Core distance </a:t>
            </a:r>
            <a:r>
              <a:rPr lang="en-US" dirty="0" smtClean="0"/>
              <a:t>and</a:t>
            </a:r>
            <a:r>
              <a:rPr lang="en-US" i="1" dirty="0" smtClean="0"/>
              <a:t> </a:t>
            </a:r>
            <a:r>
              <a:rPr lang="en-US" altLang="zh-CN" i="1" dirty="0" smtClean="0">
                <a:ea typeface="SimSun" pitchFamily="2" charset="-122"/>
              </a:rPr>
              <a:t>reachability </a:t>
            </a:r>
            <a:r>
              <a:rPr lang="en-US" altLang="zh-CN" i="1" dirty="0">
                <a:ea typeface="SimSun" pitchFamily="2" charset="-122"/>
              </a:rPr>
              <a:t>distance </a:t>
            </a:r>
            <a:endParaRPr lang="en-US" altLang="zh-CN" i="1" dirty="0" smtClean="0">
              <a:ea typeface="SimSun" pitchFamily="2" charset="-122"/>
            </a:endParaRPr>
          </a:p>
        </p:txBody>
      </p:sp>
      <p:grpSp>
        <p:nvGrpSpPr>
          <p:cNvPr id="4" name="Group 3"/>
          <p:cNvGrpSpPr/>
          <p:nvPr/>
        </p:nvGrpSpPr>
        <p:grpSpPr>
          <a:xfrm>
            <a:off x="6846510" y="1561936"/>
            <a:ext cx="4859580" cy="3323392"/>
            <a:chOff x="2223284" y="1129619"/>
            <a:chExt cx="8444717" cy="5108932"/>
          </a:xfrm>
        </p:grpSpPr>
        <p:sp>
          <p:nvSpPr>
            <p:cNvPr id="5" name="Line 2"/>
            <p:cNvSpPr>
              <a:spLocks noChangeShapeType="1"/>
            </p:cNvSpPr>
            <p:nvPr/>
          </p:nvSpPr>
          <p:spPr bwMode="auto">
            <a:xfrm>
              <a:off x="3657600" y="2439988"/>
              <a:ext cx="0" cy="3198812"/>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6" name="Line 3"/>
            <p:cNvSpPr>
              <a:spLocks noChangeShapeType="1"/>
            </p:cNvSpPr>
            <p:nvPr/>
          </p:nvSpPr>
          <p:spPr bwMode="auto">
            <a:xfrm>
              <a:off x="3735388" y="5562600"/>
              <a:ext cx="6094412" cy="0"/>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7" name="Freeform 4"/>
            <p:cNvSpPr>
              <a:spLocks/>
            </p:cNvSpPr>
            <p:nvPr/>
          </p:nvSpPr>
          <p:spPr bwMode="auto">
            <a:xfrm>
              <a:off x="3581400" y="2408239"/>
              <a:ext cx="6280150" cy="3248025"/>
            </a:xfrm>
            <a:custGeom>
              <a:avLst/>
              <a:gdLst>
                <a:gd name="T0" fmla="*/ 2147483647 w 3956"/>
                <a:gd name="T1" fmla="*/ 2147483647 h 2046"/>
                <a:gd name="T2" fmla="*/ 2147483647 w 3956"/>
                <a:gd name="T3" fmla="*/ 2147483647 h 2046"/>
                <a:gd name="T4" fmla="*/ 2147483647 w 3956"/>
                <a:gd name="T5" fmla="*/ 2147483647 h 2046"/>
                <a:gd name="T6" fmla="*/ 2147483647 w 3956"/>
                <a:gd name="T7" fmla="*/ 2147483647 h 2046"/>
                <a:gd name="T8" fmla="*/ 2147483647 w 3956"/>
                <a:gd name="T9" fmla="*/ 2147483647 h 2046"/>
                <a:gd name="T10" fmla="*/ 2147483647 w 3956"/>
                <a:gd name="T11" fmla="*/ 2147483647 h 2046"/>
                <a:gd name="T12" fmla="*/ 2147483647 w 3956"/>
                <a:gd name="T13" fmla="*/ 2147483647 h 2046"/>
                <a:gd name="T14" fmla="*/ 2147483647 w 3956"/>
                <a:gd name="T15" fmla="*/ 2147483647 h 2046"/>
                <a:gd name="T16" fmla="*/ 2147483647 w 3956"/>
                <a:gd name="T17" fmla="*/ 2147483647 h 2046"/>
                <a:gd name="T18" fmla="*/ 2147483647 w 3956"/>
                <a:gd name="T19" fmla="*/ 2147483647 h 2046"/>
                <a:gd name="T20" fmla="*/ 2147483647 w 3956"/>
                <a:gd name="T21" fmla="*/ 2147483647 h 2046"/>
                <a:gd name="T22" fmla="*/ 2147483647 w 3956"/>
                <a:gd name="T23" fmla="*/ 2147483647 h 2046"/>
                <a:gd name="T24" fmla="*/ 2147483647 w 3956"/>
                <a:gd name="T25" fmla="*/ 2147483647 h 2046"/>
                <a:gd name="T26" fmla="*/ 2147483647 w 3956"/>
                <a:gd name="T27" fmla="*/ 2147483647 h 2046"/>
                <a:gd name="T28" fmla="*/ 2147483647 w 3956"/>
                <a:gd name="T29" fmla="*/ 2147483647 h 2046"/>
                <a:gd name="T30" fmla="*/ 2147483647 w 3956"/>
                <a:gd name="T31" fmla="*/ 2147483647 h 2046"/>
                <a:gd name="T32" fmla="*/ 2147483647 w 3956"/>
                <a:gd name="T33" fmla="*/ 2147483647 h 2046"/>
                <a:gd name="T34" fmla="*/ 2147483647 w 3956"/>
                <a:gd name="T35" fmla="*/ 2147483647 h 2046"/>
                <a:gd name="T36" fmla="*/ 2147483647 w 3956"/>
                <a:gd name="T37" fmla="*/ 2147483647 h 2046"/>
                <a:gd name="T38" fmla="*/ 2147483647 w 3956"/>
                <a:gd name="T39" fmla="*/ 2147483647 h 2046"/>
                <a:gd name="T40" fmla="*/ 2147483647 w 3956"/>
                <a:gd name="T41" fmla="*/ 2147483647 h 2046"/>
                <a:gd name="T42" fmla="*/ 2147483647 w 3956"/>
                <a:gd name="T43" fmla="*/ 2147483647 h 2046"/>
                <a:gd name="T44" fmla="*/ 2147483647 w 3956"/>
                <a:gd name="T45" fmla="*/ 2147483647 h 2046"/>
                <a:gd name="T46" fmla="*/ 2147483647 w 3956"/>
                <a:gd name="T47" fmla="*/ 2147483647 h 2046"/>
                <a:gd name="T48" fmla="*/ 2147483647 w 3956"/>
                <a:gd name="T49" fmla="*/ 2147483647 h 2046"/>
                <a:gd name="T50" fmla="*/ 2147483647 w 3956"/>
                <a:gd name="T51" fmla="*/ 2147483647 h 2046"/>
                <a:gd name="T52" fmla="*/ 2147483647 w 3956"/>
                <a:gd name="T53" fmla="*/ 2147483647 h 2046"/>
                <a:gd name="T54" fmla="*/ 2147483647 w 3956"/>
                <a:gd name="T55" fmla="*/ 2147483647 h 2046"/>
                <a:gd name="T56" fmla="*/ 2147483647 w 3956"/>
                <a:gd name="T57" fmla="*/ 2147483647 h 2046"/>
                <a:gd name="T58" fmla="*/ 2147483647 w 3956"/>
                <a:gd name="T59" fmla="*/ 2147483647 h 2046"/>
                <a:gd name="T60" fmla="*/ 2147483647 w 3956"/>
                <a:gd name="T61" fmla="*/ 2147483647 h 2046"/>
                <a:gd name="T62" fmla="*/ 2147483647 w 3956"/>
                <a:gd name="T63" fmla="*/ 2147483647 h 2046"/>
                <a:gd name="T64" fmla="*/ 2147483647 w 3956"/>
                <a:gd name="T65" fmla="*/ 2147483647 h 2046"/>
                <a:gd name="T66" fmla="*/ 2147483647 w 3956"/>
                <a:gd name="T67" fmla="*/ 2147483647 h 2046"/>
                <a:gd name="T68" fmla="*/ 2147483647 w 3956"/>
                <a:gd name="T69" fmla="*/ 2147483647 h 2046"/>
                <a:gd name="T70" fmla="*/ 2147483647 w 3956"/>
                <a:gd name="T71" fmla="*/ 2147483647 h 2046"/>
                <a:gd name="T72" fmla="*/ 2147483647 w 3956"/>
                <a:gd name="T73" fmla="*/ 2147483647 h 2046"/>
                <a:gd name="T74" fmla="*/ 2147483647 w 3956"/>
                <a:gd name="T75" fmla="*/ 2147483647 h 2046"/>
                <a:gd name="T76" fmla="*/ 2147483647 w 3956"/>
                <a:gd name="T77" fmla="*/ 2147483647 h 2046"/>
                <a:gd name="T78" fmla="*/ 2147483647 w 3956"/>
                <a:gd name="T79" fmla="*/ 2147483647 h 2046"/>
                <a:gd name="T80" fmla="*/ 2147483647 w 3956"/>
                <a:gd name="T81" fmla="*/ 2147483647 h 2046"/>
                <a:gd name="T82" fmla="*/ 2147483647 w 3956"/>
                <a:gd name="T83" fmla="*/ 2147483647 h 2046"/>
                <a:gd name="T84" fmla="*/ 2147483647 w 3956"/>
                <a:gd name="T85" fmla="*/ 2147483647 h 2046"/>
                <a:gd name="T86" fmla="*/ 2147483647 w 3956"/>
                <a:gd name="T87" fmla="*/ 2147483647 h 2046"/>
                <a:gd name="T88" fmla="*/ 2147483647 w 3956"/>
                <a:gd name="T89" fmla="*/ 2147483647 h 2046"/>
                <a:gd name="T90" fmla="*/ 2147483647 w 3956"/>
                <a:gd name="T91" fmla="*/ 2147483647 h 2046"/>
                <a:gd name="T92" fmla="*/ 2147483647 w 3956"/>
                <a:gd name="T93" fmla="*/ 2147483647 h 2046"/>
                <a:gd name="T94" fmla="*/ 2147483647 w 3956"/>
                <a:gd name="T95" fmla="*/ 2147483647 h 2046"/>
                <a:gd name="T96" fmla="*/ 2147483647 w 3956"/>
                <a:gd name="T97" fmla="*/ 2147483647 h 2046"/>
                <a:gd name="T98" fmla="*/ 2147483647 w 3956"/>
                <a:gd name="T99" fmla="*/ 2147483647 h 2046"/>
                <a:gd name="T100" fmla="*/ 2147483647 w 3956"/>
                <a:gd name="T101" fmla="*/ 2147483647 h 2046"/>
                <a:gd name="T102" fmla="*/ 2147483647 w 3956"/>
                <a:gd name="T103" fmla="*/ 2147483647 h 2046"/>
                <a:gd name="T104" fmla="*/ 2147483647 w 3956"/>
                <a:gd name="T105" fmla="*/ 2147483647 h 2046"/>
                <a:gd name="T106" fmla="*/ 2147483647 w 3956"/>
                <a:gd name="T107" fmla="*/ 2147483647 h 2046"/>
                <a:gd name="T108" fmla="*/ 2147483647 w 3956"/>
                <a:gd name="T109" fmla="*/ 2147483647 h 2046"/>
                <a:gd name="T110" fmla="*/ 2147483647 w 3956"/>
                <a:gd name="T111" fmla="*/ 2147483647 h 2046"/>
                <a:gd name="T112" fmla="*/ 2147483647 w 3956"/>
                <a:gd name="T113" fmla="*/ 2147483647 h 2046"/>
                <a:gd name="T114" fmla="*/ 2147483647 w 3956"/>
                <a:gd name="T115" fmla="*/ 2147483647 h 2046"/>
                <a:gd name="T116" fmla="*/ 2147483647 w 3956"/>
                <a:gd name="T117" fmla="*/ 2147483647 h 2046"/>
                <a:gd name="T118" fmla="*/ 2147483647 w 3956"/>
                <a:gd name="T119" fmla="*/ 2147483647 h 2046"/>
                <a:gd name="T120" fmla="*/ 2147483647 w 3956"/>
                <a:gd name="T121" fmla="*/ 2147483647 h 2046"/>
                <a:gd name="T122" fmla="*/ 2147483647 w 3956"/>
                <a:gd name="T123" fmla="*/ 2147483647 h 204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956"/>
                <a:gd name="T187" fmla="*/ 0 h 2046"/>
                <a:gd name="T188" fmla="*/ 3956 w 3956"/>
                <a:gd name="T189" fmla="*/ 2046 h 204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956" h="2046">
                  <a:moveTo>
                    <a:pt x="0" y="19"/>
                  </a:moveTo>
                  <a:lnTo>
                    <a:pt x="39" y="0"/>
                  </a:lnTo>
                  <a:lnTo>
                    <a:pt x="63" y="0"/>
                  </a:lnTo>
                  <a:lnTo>
                    <a:pt x="79" y="24"/>
                  </a:lnTo>
                  <a:lnTo>
                    <a:pt x="87" y="48"/>
                  </a:lnTo>
                  <a:lnTo>
                    <a:pt x="87" y="71"/>
                  </a:lnTo>
                  <a:lnTo>
                    <a:pt x="87" y="95"/>
                  </a:lnTo>
                  <a:lnTo>
                    <a:pt x="87" y="119"/>
                  </a:lnTo>
                  <a:lnTo>
                    <a:pt x="87" y="142"/>
                  </a:lnTo>
                  <a:lnTo>
                    <a:pt x="95" y="166"/>
                  </a:lnTo>
                  <a:lnTo>
                    <a:pt x="95" y="190"/>
                  </a:lnTo>
                  <a:lnTo>
                    <a:pt x="102" y="213"/>
                  </a:lnTo>
                  <a:lnTo>
                    <a:pt x="110" y="237"/>
                  </a:lnTo>
                  <a:lnTo>
                    <a:pt x="118" y="261"/>
                  </a:lnTo>
                  <a:lnTo>
                    <a:pt x="134" y="284"/>
                  </a:lnTo>
                  <a:lnTo>
                    <a:pt x="150" y="308"/>
                  </a:lnTo>
                  <a:lnTo>
                    <a:pt x="166" y="332"/>
                  </a:lnTo>
                  <a:lnTo>
                    <a:pt x="174" y="355"/>
                  </a:lnTo>
                  <a:lnTo>
                    <a:pt x="197" y="395"/>
                  </a:lnTo>
                  <a:lnTo>
                    <a:pt x="213" y="419"/>
                  </a:lnTo>
                  <a:lnTo>
                    <a:pt x="229" y="450"/>
                  </a:lnTo>
                  <a:lnTo>
                    <a:pt x="245" y="474"/>
                  </a:lnTo>
                  <a:lnTo>
                    <a:pt x="252" y="505"/>
                  </a:lnTo>
                  <a:lnTo>
                    <a:pt x="268" y="529"/>
                  </a:lnTo>
                  <a:lnTo>
                    <a:pt x="268" y="553"/>
                  </a:lnTo>
                  <a:lnTo>
                    <a:pt x="276" y="576"/>
                  </a:lnTo>
                  <a:lnTo>
                    <a:pt x="284" y="600"/>
                  </a:lnTo>
                  <a:lnTo>
                    <a:pt x="292" y="624"/>
                  </a:lnTo>
                  <a:lnTo>
                    <a:pt x="300" y="648"/>
                  </a:lnTo>
                  <a:lnTo>
                    <a:pt x="308" y="679"/>
                  </a:lnTo>
                  <a:lnTo>
                    <a:pt x="316" y="703"/>
                  </a:lnTo>
                  <a:lnTo>
                    <a:pt x="324" y="726"/>
                  </a:lnTo>
                  <a:lnTo>
                    <a:pt x="331" y="758"/>
                  </a:lnTo>
                  <a:lnTo>
                    <a:pt x="339" y="782"/>
                  </a:lnTo>
                  <a:lnTo>
                    <a:pt x="347" y="805"/>
                  </a:lnTo>
                  <a:lnTo>
                    <a:pt x="363" y="829"/>
                  </a:lnTo>
                  <a:lnTo>
                    <a:pt x="371" y="853"/>
                  </a:lnTo>
                  <a:lnTo>
                    <a:pt x="379" y="876"/>
                  </a:lnTo>
                  <a:lnTo>
                    <a:pt x="387" y="900"/>
                  </a:lnTo>
                  <a:lnTo>
                    <a:pt x="395" y="924"/>
                  </a:lnTo>
                  <a:lnTo>
                    <a:pt x="402" y="947"/>
                  </a:lnTo>
                  <a:lnTo>
                    <a:pt x="410" y="971"/>
                  </a:lnTo>
                  <a:lnTo>
                    <a:pt x="410" y="995"/>
                  </a:lnTo>
                  <a:lnTo>
                    <a:pt x="418" y="1018"/>
                  </a:lnTo>
                  <a:lnTo>
                    <a:pt x="418" y="1042"/>
                  </a:lnTo>
                  <a:lnTo>
                    <a:pt x="418" y="1074"/>
                  </a:lnTo>
                  <a:lnTo>
                    <a:pt x="418" y="1105"/>
                  </a:lnTo>
                  <a:lnTo>
                    <a:pt x="418" y="1129"/>
                  </a:lnTo>
                  <a:lnTo>
                    <a:pt x="418" y="1161"/>
                  </a:lnTo>
                  <a:lnTo>
                    <a:pt x="418" y="1184"/>
                  </a:lnTo>
                  <a:lnTo>
                    <a:pt x="418" y="1208"/>
                  </a:lnTo>
                  <a:lnTo>
                    <a:pt x="418" y="1232"/>
                  </a:lnTo>
                  <a:lnTo>
                    <a:pt x="426" y="1255"/>
                  </a:lnTo>
                  <a:lnTo>
                    <a:pt x="426" y="1279"/>
                  </a:lnTo>
                  <a:lnTo>
                    <a:pt x="434" y="1303"/>
                  </a:lnTo>
                  <a:lnTo>
                    <a:pt x="442" y="1326"/>
                  </a:lnTo>
                  <a:lnTo>
                    <a:pt x="458" y="1350"/>
                  </a:lnTo>
                  <a:lnTo>
                    <a:pt x="489" y="1374"/>
                  </a:lnTo>
                  <a:lnTo>
                    <a:pt x="521" y="1389"/>
                  </a:lnTo>
                  <a:lnTo>
                    <a:pt x="545" y="1397"/>
                  </a:lnTo>
                  <a:lnTo>
                    <a:pt x="568" y="1405"/>
                  </a:lnTo>
                  <a:lnTo>
                    <a:pt x="592" y="1421"/>
                  </a:lnTo>
                  <a:lnTo>
                    <a:pt x="623" y="1437"/>
                  </a:lnTo>
                  <a:lnTo>
                    <a:pt x="663" y="1460"/>
                  </a:lnTo>
                  <a:lnTo>
                    <a:pt x="687" y="1476"/>
                  </a:lnTo>
                  <a:lnTo>
                    <a:pt x="718" y="1492"/>
                  </a:lnTo>
                  <a:lnTo>
                    <a:pt x="734" y="1516"/>
                  </a:lnTo>
                  <a:lnTo>
                    <a:pt x="773" y="1524"/>
                  </a:lnTo>
                  <a:lnTo>
                    <a:pt x="797" y="1524"/>
                  </a:lnTo>
                  <a:lnTo>
                    <a:pt x="837" y="1524"/>
                  </a:lnTo>
                  <a:lnTo>
                    <a:pt x="884" y="1524"/>
                  </a:lnTo>
                  <a:lnTo>
                    <a:pt x="923" y="1524"/>
                  </a:lnTo>
                  <a:lnTo>
                    <a:pt x="963" y="1516"/>
                  </a:lnTo>
                  <a:lnTo>
                    <a:pt x="987" y="1516"/>
                  </a:lnTo>
                  <a:lnTo>
                    <a:pt x="1010" y="1508"/>
                  </a:lnTo>
                  <a:lnTo>
                    <a:pt x="1034" y="1484"/>
                  </a:lnTo>
                  <a:lnTo>
                    <a:pt x="1058" y="1460"/>
                  </a:lnTo>
                  <a:lnTo>
                    <a:pt x="1081" y="1437"/>
                  </a:lnTo>
                  <a:lnTo>
                    <a:pt x="1097" y="1413"/>
                  </a:lnTo>
                  <a:lnTo>
                    <a:pt x="1113" y="1389"/>
                  </a:lnTo>
                  <a:lnTo>
                    <a:pt x="1137" y="1366"/>
                  </a:lnTo>
                  <a:lnTo>
                    <a:pt x="1152" y="1342"/>
                  </a:lnTo>
                  <a:lnTo>
                    <a:pt x="1176" y="1318"/>
                  </a:lnTo>
                  <a:lnTo>
                    <a:pt x="1200" y="1295"/>
                  </a:lnTo>
                  <a:lnTo>
                    <a:pt x="1223" y="1271"/>
                  </a:lnTo>
                  <a:lnTo>
                    <a:pt x="1239" y="1247"/>
                  </a:lnTo>
                  <a:lnTo>
                    <a:pt x="1255" y="1224"/>
                  </a:lnTo>
                  <a:lnTo>
                    <a:pt x="1263" y="1200"/>
                  </a:lnTo>
                  <a:lnTo>
                    <a:pt x="1271" y="1176"/>
                  </a:lnTo>
                  <a:lnTo>
                    <a:pt x="1271" y="1153"/>
                  </a:lnTo>
                  <a:lnTo>
                    <a:pt x="1271" y="1129"/>
                  </a:lnTo>
                  <a:lnTo>
                    <a:pt x="1271" y="1105"/>
                  </a:lnTo>
                  <a:lnTo>
                    <a:pt x="1271" y="1082"/>
                  </a:lnTo>
                  <a:lnTo>
                    <a:pt x="1287" y="1058"/>
                  </a:lnTo>
                  <a:lnTo>
                    <a:pt x="1310" y="1034"/>
                  </a:lnTo>
                  <a:lnTo>
                    <a:pt x="1334" y="1018"/>
                  </a:lnTo>
                  <a:lnTo>
                    <a:pt x="1358" y="1003"/>
                  </a:lnTo>
                  <a:lnTo>
                    <a:pt x="1381" y="995"/>
                  </a:lnTo>
                  <a:lnTo>
                    <a:pt x="1405" y="979"/>
                  </a:lnTo>
                  <a:lnTo>
                    <a:pt x="1437" y="1003"/>
                  </a:lnTo>
                  <a:lnTo>
                    <a:pt x="1452" y="1026"/>
                  </a:lnTo>
                  <a:lnTo>
                    <a:pt x="1460" y="1050"/>
                  </a:lnTo>
                  <a:lnTo>
                    <a:pt x="1468" y="1074"/>
                  </a:lnTo>
                  <a:lnTo>
                    <a:pt x="1492" y="1082"/>
                  </a:lnTo>
                  <a:lnTo>
                    <a:pt x="1531" y="1082"/>
                  </a:lnTo>
                  <a:lnTo>
                    <a:pt x="1555" y="1082"/>
                  </a:lnTo>
                  <a:lnTo>
                    <a:pt x="1587" y="1074"/>
                  </a:lnTo>
                  <a:lnTo>
                    <a:pt x="1610" y="1066"/>
                  </a:lnTo>
                  <a:lnTo>
                    <a:pt x="1634" y="1050"/>
                  </a:lnTo>
                  <a:lnTo>
                    <a:pt x="1658" y="1034"/>
                  </a:lnTo>
                  <a:lnTo>
                    <a:pt x="1681" y="1018"/>
                  </a:lnTo>
                  <a:lnTo>
                    <a:pt x="1705" y="1003"/>
                  </a:lnTo>
                  <a:lnTo>
                    <a:pt x="1729" y="995"/>
                  </a:lnTo>
                  <a:lnTo>
                    <a:pt x="1744" y="1018"/>
                  </a:lnTo>
                  <a:lnTo>
                    <a:pt x="1752" y="1042"/>
                  </a:lnTo>
                  <a:lnTo>
                    <a:pt x="1760" y="1066"/>
                  </a:lnTo>
                  <a:lnTo>
                    <a:pt x="1760" y="1089"/>
                  </a:lnTo>
                  <a:lnTo>
                    <a:pt x="1760" y="1113"/>
                  </a:lnTo>
                  <a:lnTo>
                    <a:pt x="1760" y="1137"/>
                  </a:lnTo>
                  <a:lnTo>
                    <a:pt x="1760" y="1161"/>
                  </a:lnTo>
                  <a:lnTo>
                    <a:pt x="1760" y="1184"/>
                  </a:lnTo>
                  <a:lnTo>
                    <a:pt x="1760" y="1208"/>
                  </a:lnTo>
                  <a:lnTo>
                    <a:pt x="1760" y="1232"/>
                  </a:lnTo>
                  <a:lnTo>
                    <a:pt x="1760" y="1255"/>
                  </a:lnTo>
                  <a:lnTo>
                    <a:pt x="1760" y="1279"/>
                  </a:lnTo>
                  <a:lnTo>
                    <a:pt x="1760" y="1303"/>
                  </a:lnTo>
                  <a:lnTo>
                    <a:pt x="1760" y="1326"/>
                  </a:lnTo>
                  <a:lnTo>
                    <a:pt x="1760" y="1350"/>
                  </a:lnTo>
                  <a:lnTo>
                    <a:pt x="1768" y="1374"/>
                  </a:lnTo>
                  <a:lnTo>
                    <a:pt x="1776" y="1397"/>
                  </a:lnTo>
                  <a:lnTo>
                    <a:pt x="1784" y="1421"/>
                  </a:lnTo>
                  <a:lnTo>
                    <a:pt x="1792" y="1445"/>
                  </a:lnTo>
                  <a:lnTo>
                    <a:pt x="1815" y="1476"/>
                  </a:lnTo>
                  <a:lnTo>
                    <a:pt x="1855" y="1500"/>
                  </a:lnTo>
                  <a:lnTo>
                    <a:pt x="1879" y="1524"/>
                  </a:lnTo>
                  <a:lnTo>
                    <a:pt x="1910" y="1539"/>
                  </a:lnTo>
                  <a:lnTo>
                    <a:pt x="1934" y="1547"/>
                  </a:lnTo>
                  <a:lnTo>
                    <a:pt x="1958" y="1555"/>
                  </a:lnTo>
                  <a:lnTo>
                    <a:pt x="1981" y="1555"/>
                  </a:lnTo>
                  <a:lnTo>
                    <a:pt x="2005" y="1555"/>
                  </a:lnTo>
                  <a:lnTo>
                    <a:pt x="2037" y="1555"/>
                  </a:lnTo>
                  <a:lnTo>
                    <a:pt x="2068" y="1555"/>
                  </a:lnTo>
                  <a:lnTo>
                    <a:pt x="2092" y="1555"/>
                  </a:lnTo>
                  <a:lnTo>
                    <a:pt x="2131" y="1555"/>
                  </a:lnTo>
                  <a:lnTo>
                    <a:pt x="2155" y="1547"/>
                  </a:lnTo>
                  <a:lnTo>
                    <a:pt x="2179" y="1539"/>
                  </a:lnTo>
                  <a:lnTo>
                    <a:pt x="2210" y="1531"/>
                  </a:lnTo>
                  <a:lnTo>
                    <a:pt x="2234" y="1508"/>
                  </a:lnTo>
                  <a:lnTo>
                    <a:pt x="2258" y="1492"/>
                  </a:lnTo>
                  <a:lnTo>
                    <a:pt x="2281" y="1468"/>
                  </a:lnTo>
                  <a:lnTo>
                    <a:pt x="2289" y="1445"/>
                  </a:lnTo>
                  <a:lnTo>
                    <a:pt x="2313" y="1405"/>
                  </a:lnTo>
                  <a:lnTo>
                    <a:pt x="2329" y="1374"/>
                  </a:lnTo>
                  <a:lnTo>
                    <a:pt x="2352" y="1342"/>
                  </a:lnTo>
                  <a:lnTo>
                    <a:pt x="2360" y="1318"/>
                  </a:lnTo>
                  <a:lnTo>
                    <a:pt x="2376" y="1287"/>
                  </a:lnTo>
                  <a:lnTo>
                    <a:pt x="2384" y="1263"/>
                  </a:lnTo>
                  <a:lnTo>
                    <a:pt x="2400" y="1232"/>
                  </a:lnTo>
                  <a:lnTo>
                    <a:pt x="2408" y="1208"/>
                  </a:lnTo>
                  <a:lnTo>
                    <a:pt x="2423" y="1176"/>
                  </a:lnTo>
                  <a:lnTo>
                    <a:pt x="2439" y="1145"/>
                  </a:lnTo>
                  <a:lnTo>
                    <a:pt x="2447" y="1121"/>
                  </a:lnTo>
                  <a:lnTo>
                    <a:pt x="2455" y="1097"/>
                  </a:lnTo>
                  <a:lnTo>
                    <a:pt x="2471" y="1074"/>
                  </a:lnTo>
                  <a:lnTo>
                    <a:pt x="2486" y="1050"/>
                  </a:lnTo>
                  <a:lnTo>
                    <a:pt x="2502" y="1026"/>
                  </a:lnTo>
                  <a:lnTo>
                    <a:pt x="2518" y="1003"/>
                  </a:lnTo>
                  <a:lnTo>
                    <a:pt x="2542" y="979"/>
                  </a:lnTo>
                  <a:lnTo>
                    <a:pt x="2565" y="979"/>
                  </a:lnTo>
                  <a:lnTo>
                    <a:pt x="2589" y="987"/>
                  </a:lnTo>
                  <a:lnTo>
                    <a:pt x="2589" y="1011"/>
                  </a:lnTo>
                  <a:lnTo>
                    <a:pt x="2597" y="1034"/>
                  </a:lnTo>
                  <a:lnTo>
                    <a:pt x="2597" y="1058"/>
                  </a:lnTo>
                  <a:lnTo>
                    <a:pt x="2597" y="1082"/>
                  </a:lnTo>
                  <a:lnTo>
                    <a:pt x="2597" y="1113"/>
                  </a:lnTo>
                  <a:lnTo>
                    <a:pt x="2605" y="1145"/>
                  </a:lnTo>
                  <a:lnTo>
                    <a:pt x="2613" y="1176"/>
                  </a:lnTo>
                  <a:lnTo>
                    <a:pt x="2613" y="1200"/>
                  </a:lnTo>
                  <a:lnTo>
                    <a:pt x="2621" y="1224"/>
                  </a:lnTo>
                  <a:lnTo>
                    <a:pt x="2629" y="1255"/>
                  </a:lnTo>
                  <a:lnTo>
                    <a:pt x="2636" y="1279"/>
                  </a:lnTo>
                  <a:lnTo>
                    <a:pt x="2644" y="1310"/>
                  </a:lnTo>
                  <a:lnTo>
                    <a:pt x="2660" y="1342"/>
                  </a:lnTo>
                  <a:lnTo>
                    <a:pt x="2676" y="1366"/>
                  </a:lnTo>
                  <a:lnTo>
                    <a:pt x="2700" y="1389"/>
                  </a:lnTo>
                  <a:lnTo>
                    <a:pt x="2739" y="1429"/>
                  </a:lnTo>
                  <a:lnTo>
                    <a:pt x="2771" y="1460"/>
                  </a:lnTo>
                  <a:lnTo>
                    <a:pt x="2794" y="1476"/>
                  </a:lnTo>
                  <a:lnTo>
                    <a:pt x="2834" y="1508"/>
                  </a:lnTo>
                  <a:lnTo>
                    <a:pt x="2857" y="1531"/>
                  </a:lnTo>
                  <a:lnTo>
                    <a:pt x="2881" y="1547"/>
                  </a:lnTo>
                  <a:lnTo>
                    <a:pt x="2905" y="1547"/>
                  </a:lnTo>
                  <a:lnTo>
                    <a:pt x="2944" y="1563"/>
                  </a:lnTo>
                  <a:lnTo>
                    <a:pt x="2968" y="1563"/>
                  </a:lnTo>
                  <a:lnTo>
                    <a:pt x="2992" y="1571"/>
                  </a:lnTo>
                  <a:lnTo>
                    <a:pt x="3015" y="1571"/>
                  </a:lnTo>
                  <a:lnTo>
                    <a:pt x="3039" y="1571"/>
                  </a:lnTo>
                  <a:lnTo>
                    <a:pt x="3071" y="1571"/>
                  </a:lnTo>
                  <a:lnTo>
                    <a:pt x="3102" y="1571"/>
                  </a:lnTo>
                  <a:lnTo>
                    <a:pt x="3134" y="1555"/>
                  </a:lnTo>
                  <a:lnTo>
                    <a:pt x="3157" y="1539"/>
                  </a:lnTo>
                  <a:lnTo>
                    <a:pt x="3181" y="1524"/>
                  </a:lnTo>
                  <a:lnTo>
                    <a:pt x="3205" y="1500"/>
                  </a:lnTo>
                  <a:lnTo>
                    <a:pt x="3228" y="1484"/>
                  </a:lnTo>
                  <a:lnTo>
                    <a:pt x="3260" y="1453"/>
                  </a:lnTo>
                  <a:lnTo>
                    <a:pt x="3284" y="1429"/>
                  </a:lnTo>
                  <a:lnTo>
                    <a:pt x="3300" y="1405"/>
                  </a:lnTo>
                  <a:lnTo>
                    <a:pt x="3323" y="1382"/>
                  </a:lnTo>
                  <a:lnTo>
                    <a:pt x="3363" y="1350"/>
                  </a:lnTo>
                  <a:lnTo>
                    <a:pt x="3371" y="1326"/>
                  </a:lnTo>
                  <a:lnTo>
                    <a:pt x="3402" y="1295"/>
                  </a:lnTo>
                  <a:lnTo>
                    <a:pt x="3418" y="1271"/>
                  </a:lnTo>
                  <a:lnTo>
                    <a:pt x="3434" y="1239"/>
                  </a:lnTo>
                  <a:lnTo>
                    <a:pt x="3450" y="1216"/>
                  </a:lnTo>
                  <a:lnTo>
                    <a:pt x="3473" y="1192"/>
                  </a:lnTo>
                  <a:lnTo>
                    <a:pt x="3481" y="1168"/>
                  </a:lnTo>
                  <a:lnTo>
                    <a:pt x="3497" y="1145"/>
                  </a:lnTo>
                  <a:lnTo>
                    <a:pt x="3505" y="1121"/>
                  </a:lnTo>
                  <a:lnTo>
                    <a:pt x="3521" y="1082"/>
                  </a:lnTo>
                  <a:lnTo>
                    <a:pt x="3528" y="1050"/>
                  </a:lnTo>
                  <a:lnTo>
                    <a:pt x="3544" y="1011"/>
                  </a:lnTo>
                  <a:lnTo>
                    <a:pt x="3560" y="979"/>
                  </a:lnTo>
                  <a:lnTo>
                    <a:pt x="3568" y="955"/>
                  </a:lnTo>
                  <a:lnTo>
                    <a:pt x="3576" y="924"/>
                  </a:lnTo>
                  <a:lnTo>
                    <a:pt x="3584" y="892"/>
                  </a:lnTo>
                  <a:lnTo>
                    <a:pt x="3592" y="861"/>
                  </a:lnTo>
                  <a:lnTo>
                    <a:pt x="3600" y="829"/>
                  </a:lnTo>
                  <a:lnTo>
                    <a:pt x="3607" y="797"/>
                  </a:lnTo>
                  <a:lnTo>
                    <a:pt x="3615" y="774"/>
                  </a:lnTo>
                  <a:lnTo>
                    <a:pt x="3623" y="750"/>
                  </a:lnTo>
                  <a:lnTo>
                    <a:pt x="3631" y="726"/>
                  </a:lnTo>
                  <a:lnTo>
                    <a:pt x="3639" y="703"/>
                  </a:lnTo>
                  <a:lnTo>
                    <a:pt x="3655" y="671"/>
                  </a:lnTo>
                  <a:lnTo>
                    <a:pt x="3663" y="648"/>
                  </a:lnTo>
                  <a:lnTo>
                    <a:pt x="3678" y="624"/>
                  </a:lnTo>
                  <a:lnTo>
                    <a:pt x="3694" y="600"/>
                  </a:lnTo>
                  <a:lnTo>
                    <a:pt x="3694" y="576"/>
                  </a:lnTo>
                  <a:lnTo>
                    <a:pt x="3726" y="561"/>
                  </a:lnTo>
                  <a:lnTo>
                    <a:pt x="3757" y="561"/>
                  </a:lnTo>
                  <a:lnTo>
                    <a:pt x="3805" y="561"/>
                  </a:lnTo>
                  <a:lnTo>
                    <a:pt x="3852" y="561"/>
                  </a:lnTo>
                  <a:lnTo>
                    <a:pt x="3899" y="561"/>
                  </a:lnTo>
                  <a:lnTo>
                    <a:pt x="3923" y="553"/>
                  </a:lnTo>
                  <a:lnTo>
                    <a:pt x="3931" y="576"/>
                  </a:lnTo>
                  <a:lnTo>
                    <a:pt x="3931" y="600"/>
                  </a:lnTo>
                  <a:lnTo>
                    <a:pt x="3931" y="624"/>
                  </a:lnTo>
                  <a:lnTo>
                    <a:pt x="3931" y="648"/>
                  </a:lnTo>
                  <a:lnTo>
                    <a:pt x="3931" y="671"/>
                  </a:lnTo>
                  <a:lnTo>
                    <a:pt x="3939" y="695"/>
                  </a:lnTo>
                  <a:lnTo>
                    <a:pt x="3939" y="726"/>
                  </a:lnTo>
                  <a:lnTo>
                    <a:pt x="3939" y="750"/>
                  </a:lnTo>
                  <a:lnTo>
                    <a:pt x="3947" y="782"/>
                  </a:lnTo>
                  <a:lnTo>
                    <a:pt x="3947" y="813"/>
                  </a:lnTo>
                  <a:lnTo>
                    <a:pt x="3947" y="837"/>
                  </a:lnTo>
                  <a:lnTo>
                    <a:pt x="3947" y="861"/>
                  </a:lnTo>
                  <a:lnTo>
                    <a:pt x="3947" y="892"/>
                  </a:lnTo>
                  <a:lnTo>
                    <a:pt x="3947" y="924"/>
                  </a:lnTo>
                  <a:lnTo>
                    <a:pt x="3947" y="947"/>
                  </a:lnTo>
                  <a:lnTo>
                    <a:pt x="3947" y="987"/>
                  </a:lnTo>
                  <a:lnTo>
                    <a:pt x="3947" y="1011"/>
                  </a:lnTo>
                  <a:lnTo>
                    <a:pt x="3947" y="1050"/>
                  </a:lnTo>
                  <a:lnTo>
                    <a:pt x="3947" y="1089"/>
                  </a:lnTo>
                  <a:lnTo>
                    <a:pt x="3947" y="1113"/>
                  </a:lnTo>
                  <a:lnTo>
                    <a:pt x="3947" y="1137"/>
                  </a:lnTo>
                  <a:lnTo>
                    <a:pt x="3947" y="1176"/>
                  </a:lnTo>
                  <a:lnTo>
                    <a:pt x="3947" y="1200"/>
                  </a:lnTo>
                  <a:lnTo>
                    <a:pt x="3947" y="1224"/>
                  </a:lnTo>
                  <a:lnTo>
                    <a:pt x="3947" y="1247"/>
                  </a:lnTo>
                  <a:lnTo>
                    <a:pt x="3947" y="1279"/>
                  </a:lnTo>
                  <a:lnTo>
                    <a:pt x="3947" y="1310"/>
                  </a:lnTo>
                  <a:lnTo>
                    <a:pt x="3947" y="1334"/>
                  </a:lnTo>
                  <a:lnTo>
                    <a:pt x="3947" y="1374"/>
                  </a:lnTo>
                  <a:lnTo>
                    <a:pt x="3947" y="1397"/>
                  </a:lnTo>
                  <a:lnTo>
                    <a:pt x="3947" y="1421"/>
                  </a:lnTo>
                  <a:lnTo>
                    <a:pt x="3947" y="1445"/>
                  </a:lnTo>
                  <a:lnTo>
                    <a:pt x="3947" y="1468"/>
                  </a:lnTo>
                  <a:lnTo>
                    <a:pt x="3947" y="1500"/>
                  </a:lnTo>
                  <a:lnTo>
                    <a:pt x="3947" y="1531"/>
                  </a:lnTo>
                  <a:lnTo>
                    <a:pt x="3947" y="1555"/>
                  </a:lnTo>
                  <a:lnTo>
                    <a:pt x="3947" y="1579"/>
                  </a:lnTo>
                  <a:lnTo>
                    <a:pt x="3947" y="1603"/>
                  </a:lnTo>
                  <a:lnTo>
                    <a:pt x="3947" y="1626"/>
                  </a:lnTo>
                  <a:lnTo>
                    <a:pt x="3947" y="1658"/>
                  </a:lnTo>
                  <a:lnTo>
                    <a:pt x="3947" y="1689"/>
                  </a:lnTo>
                  <a:lnTo>
                    <a:pt x="3947" y="1713"/>
                  </a:lnTo>
                  <a:lnTo>
                    <a:pt x="3947" y="1745"/>
                  </a:lnTo>
                  <a:lnTo>
                    <a:pt x="3947" y="1768"/>
                  </a:lnTo>
                  <a:lnTo>
                    <a:pt x="3947" y="1800"/>
                  </a:lnTo>
                  <a:lnTo>
                    <a:pt x="3947" y="1824"/>
                  </a:lnTo>
                  <a:lnTo>
                    <a:pt x="3947" y="1847"/>
                  </a:lnTo>
                  <a:lnTo>
                    <a:pt x="3947" y="1871"/>
                  </a:lnTo>
                  <a:lnTo>
                    <a:pt x="3947" y="1895"/>
                  </a:lnTo>
                  <a:lnTo>
                    <a:pt x="3947" y="1918"/>
                  </a:lnTo>
                  <a:lnTo>
                    <a:pt x="3947" y="1942"/>
                  </a:lnTo>
                  <a:lnTo>
                    <a:pt x="3947" y="1966"/>
                  </a:lnTo>
                  <a:lnTo>
                    <a:pt x="3947" y="1989"/>
                  </a:lnTo>
                  <a:lnTo>
                    <a:pt x="3947" y="2013"/>
                  </a:lnTo>
                  <a:lnTo>
                    <a:pt x="3955" y="2037"/>
                  </a:lnTo>
                  <a:lnTo>
                    <a:pt x="3931" y="2045"/>
                  </a:lnTo>
                  <a:lnTo>
                    <a:pt x="3907" y="2037"/>
                  </a:lnTo>
                  <a:lnTo>
                    <a:pt x="3876" y="2021"/>
                  </a:lnTo>
                  <a:lnTo>
                    <a:pt x="3852" y="2013"/>
                  </a:lnTo>
                  <a:lnTo>
                    <a:pt x="3828" y="2013"/>
                  </a:lnTo>
                  <a:lnTo>
                    <a:pt x="3805" y="2013"/>
                  </a:lnTo>
                  <a:lnTo>
                    <a:pt x="3781" y="2013"/>
                  </a:lnTo>
                  <a:lnTo>
                    <a:pt x="3750" y="2013"/>
                  </a:lnTo>
                  <a:lnTo>
                    <a:pt x="3726" y="2013"/>
                  </a:lnTo>
                  <a:lnTo>
                    <a:pt x="3702" y="2005"/>
                  </a:lnTo>
                  <a:lnTo>
                    <a:pt x="3678" y="2005"/>
                  </a:lnTo>
                  <a:lnTo>
                    <a:pt x="3655" y="1997"/>
                  </a:lnTo>
                  <a:lnTo>
                    <a:pt x="3623" y="1989"/>
                  </a:lnTo>
                  <a:lnTo>
                    <a:pt x="3600" y="1989"/>
                  </a:lnTo>
                  <a:lnTo>
                    <a:pt x="3568" y="1989"/>
                  </a:lnTo>
                  <a:lnTo>
                    <a:pt x="3544" y="1989"/>
                  </a:lnTo>
                  <a:lnTo>
                    <a:pt x="3521" y="1989"/>
                  </a:lnTo>
                  <a:lnTo>
                    <a:pt x="3481" y="1989"/>
                  </a:lnTo>
                  <a:lnTo>
                    <a:pt x="3457" y="1989"/>
                  </a:lnTo>
                  <a:lnTo>
                    <a:pt x="3434" y="1989"/>
                  </a:lnTo>
                  <a:lnTo>
                    <a:pt x="3402" y="1989"/>
                  </a:lnTo>
                  <a:lnTo>
                    <a:pt x="3363" y="1989"/>
                  </a:lnTo>
                  <a:lnTo>
                    <a:pt x="3331" y="1989"/>
                  </a:lnTo>
                  <a:lnTo>
                    <a:pt x="3300" y="1981"/>
                  </a:lnTo>
                  <a:lnTo>
                    <a:pt x="3276" y="1981"/>
                  </a:lnTo>
                  <a:lnTo>
                    <a:pt x="3252" y="1981"/>
                  </a:lnTo>
                  <a:lnTo>
                    <a:pt x="3221" y="1981"/>
                  </a:lnTo>
                  <a:lnTo>
                    <a:pt x="3189" y="1981"/>
                  </a:lnTo>
                  <a:lnTo>
                    <a:pt x="3165" y="1981"/>
                  </a:lnTo>
                  <a:lnTo>
                    <a:pt x="3126" y="1981"/>
                  </a:lnTo>
                  <a:lnTo>
                    <a:pt x="3102" y="1981"/>
                  </a:lnTo>
                  <a:lnTo>
                    <a:pt x="3079" y="1981"/>
                  </a:lnTo>
                  <a:lnTo>
                    <a:pt x="3055" y="1981"/>
                  </a:lnTo>
                  <a:lnTo>
                    <a:pt x="3031" y="1981"/>
                  </a:lnTo>
                  <a:lnTo>
                    <a:pt x="3007" y="1981"/>
                  </a:lnTo>
                  <a:lnTo>
                    <a:pt x="2984" y="1981"/>
                  </a:lnTo>
                  <a:lnTo>
                    <a:pt x="2944" y="1981"/>
                  </a:lnTo>
                  <a:lnTo>
                    <a:pt x="2913" y="1981"/>
                  </a:lnTo>
                  <a:lnTo>
                    <a:pt x="2873" y="1981"/>
                  </a:lnTo>
                  <a:lnTo>
                    <a:pt x="2850" y="1973"/>
                  </a:lnTo>
                  <a:lnTo>
                    <a:pt x="2818" y="1973"/>
                  </a:lnTo>
                  <a:lnTo>
                    <a:pt x="2794" y="1973"/>
                  </a:lnTo>
                  <a:lnTo>
                    <a:pt x="2763" y="1966"/>
                  </a:lnTo>
                  <a:lnTo>
                    <a:pt x="2739" y="1958"/>
                  </a:lnTo>
                  <a:lnTo>
                    <a:pt x="2715" y="1950"/>
                  </a:lnTo>
                  <a:lnTo>
                    <a:pt x="2676" y="1950"/>
                  </a:lnTo>
                  <a:lnTo>
                    <a:pt x="2636" y="1950"/>
                  </a:lnTo>
                  <a:lnTo>
                    <a:pt x="2605" y="1950"/>
                  </a:lnTo>
                  <a:lnTo>
                    <a:pt x="2565" y="1950"/>
                  </a:lnTo>
                  <a:lnTo>
                    <a:pt x="2534" y="1950"/>
                  </a:lnTo>
                  <a:lnTo>
                    <a:pt x="2502" y="1950"/>
                  </a:lnTo>
                  <a:lnTo>
                    <a:pt x="2471" y="1950"/>
                  </a:lnTo>
                  <a:lnTo>
                    <a:pt x="2447" y="1950"/>
                  </a:lnTo>
                  <a:lnTo>
                    <a:pt x="2415" y="1950"/>
                  </a:lnTo>
                  <a:lnTo>
                    <a:pt x="2392" y="1950"/>
                  </a:lnTo>
                  <a:lnTo>
                    <a:pt x="2368" y="1950"/>
                  </a:lnTo>
                  <a:lnTo>
                    <a:pt x="2344" y="1950"/>
                  </a:lnTo>
                  <a:lnTo>
                    <a:pt x="2313" y="1950"/>
                  </a:lnTo>
                  <a:lnTo>
                    <a:pt x="2281" y="1950"/>
                  </a:lnTo>
                  <a:lnTo>
                    <a:pt x="2258" y="1950"/>
                  </a:lnTo>
                  <a:lnTo>
                    <a:pt x="2234" y="1950"/>
                  </a:lnTo>
                  <a:lnTo>
                    <a:pt x="2210" y="1950"/>
                  </a:lnTo>
                  <a:lnTo>
                    <a:pt x="2171" y="1950"/>
                  </a:lnTo>
                  <a:lnTo>
                    <a:pt x="2139" y="1950"/>
                  </a:lnTo>
                  <a:lnTo>
                    <a:pt x="2108" y="1950"/>
                  </a:lnTo>
                  <a:lnTo>
                    <a:pt x="2084" y="1950"/>
                  </a:lnTo>
                  <a:lnTo>
                    <a:pt x="2052" y="1958"/>
                  </a:lnTo>
                  <a:lnTo>
                    <a:pt x="2029" y="1958"/>
                  </a:lnTo>
                  <a:lnTo>
                    <a:pt x="1997" y="1966"/>
                  </a:lnTo>
                  <a:lnTo>
                    <a:pt x="1973" y="1966"/>
                  </a:lnTo>
                  <a:lnTo>
                    <a:pt x="1950" y="1966"/>
                  </a:lnTo>
                  <a:lnTo>
                    <a:pt x="1926" y="1966"/>
                  </a:lnTo>
                  <a:lnTo>
                    <a:pt x="1894" y="1966"/>
                  </a:lnTo>
                  <a:lnTo>
                    <a:pt x="1863" y="1966"/>
                  </a:lnTo>
                  <a:lnTo>
                    <a:pt x="1831" y="1966"/>
                  </a:lnTo>
                  <a:lnTo>
                    <a:pt x="1800" y="1966"/>
                  </a:lnTo>
                  <a:lnTo>
                    <a:pt x="1768" y="1966"/>
                  </a:lnTo>
                  <a:lnTo>
                    <a:pt x="1737" y="1966"/>
                  </a:lnTo>
                  <a:lnTo>
                    <a:pt x="1713" y="1966"/>
                  </a:lnTo>
                  <a:lnTo>
                    <a:pt x="1689" y="1966"/>
                  </a:lnTo>
                  <a:lnTo>
                    <a:pt x="1665" y="1966"/>
                  </a:lnTo>
                  <a:lnTo>
                    <a:pt x="1634" y="1966"/>
                  </a:lnTo>
                  <a:lnTo>
                    <a:pt x="1602" y="1966"/>
                  </a:lnTo>
                  <a:lnTo>
                    <a:pt x="1571" y="1966"/>
                  </a:lnTo>
                  <a:lnTo>
                    <a:pt x="1531" y="1966"/>
                  </a:lnTo>
                  <a:lnTo>
                    <a:pt x="1508" y="1966"/>
                  </a:lnTo>
                  <a:lnTo>
                    <a:pt x="1468" y="1958"/>
                  </a:lnTo>
                  <a:lnTo>
                    <a:pt x="1437" y="1958"/>
                  </a:lnTo>
                  <a:lnTo>
                    <a:pt x="1413" y="1958"/>
                  </a:lnTo>
                  <a:lnTo>
                    <a:pt x="1389" y="1958"/>
                  </a:lnTo>
                  <a:lnTo>
                    <a:pt x="1358" y="1950"/>
                  </a:lnTo>
                  <a:lnTo>
                    <a:pt x="1334" y="1950"/>
                  </a:lnTo>
                  <a:lnTo>
                    <a:pt x="1302" y="1950"/>
                  </a:lnTo>
                  <a:lnTo>
                    <a:pt x="1279" y="1950"/>
                  </a:lnTo>
                  <a:lnTo>
                    <a:pt x="1255" y="1950"/>
                  </a:lnTo>
                  <a:lnTo>
                    <a:pt x="1231" y="1950"/>
                  </a:lnTo>
                  <a:lnTo>
                    <a:pt x="1192" y="1942"/>
                  </a:lnTo>
                  <a:lnTo>
                    <a:pt x="1152" y="1934"/>
                  </a:lnTo>
                  <a:lnTo>
                    <a:pt x="1129" y="1926"/>
                  </a:lnTo>
                  <a:lnTo>
                    <a:pt x="1152" y="1939"/>
                  </a:lnTo>
                  <a:lnTo>
                    <a:pt x="1105" y="1926"/>
                  </a:lnTo>
                  <a:lnTo>
                    <a:pt x="1081" y="1918"/>
                  </a:lnTo>
                  <a:lnTo>
                    <a:pt x="1056" y="1987"/>
                  </a:lnTo>
                  <a:lnTo>
                    <a:pt x="1026" y="1910"/>
                  </a:lnTo>
                  <a:lnTo>
                    <a:pt x="1002" y="1902"/>
                  </a:lnTo>
                  <a:lnTo>
                    <a:pt x="912" y="1939"/>
                  </a:lnTo>
                  <a:lnTo>
                    <a:pt x="960" y="1939"/>
                  </a:lnTo>
                  <a:lnTo>
                    <a:pt x="912" y="1939"/>
                  </a:lnTo>
                  <a:lnTo>
                    <a:pt x="864" y="1939"/>
                  </a:lnTo>
                  <a:lnTo>
                    <a:pt x="912" y="1939"/>
                  </a:lnTo>
                  <a:lnTo>
                    <a:pt x="816" y="1987"/>
                  </a:lnTo>
                  <a:lnTo>
                    <a:pt x="768" y="1939"/>
                  </a:lnTo>
                  <a:lnTo>
                    <a:pt x="720" y="1939"/>
                  </a:lnTo>
                  <a:lnTo>
                    <a:pt x="672" y="1939"/>
                  </a:lnTo>
                  <a:lnTo>
                    <a:pt x="624" y="1939"/>
                  </a:lnTo>
                  <a:lnTo>
                    <a:pt x="624" y="1987"/>
                  </a:lnTo>
                  <a:lnTo>
                    <a:pt x="600" y="1918"/>
                  </a:lnTo>
                  <a:lnTo>
                    <a:pt x="560" y="1926"/>
                  </a:lnTo>
                  <a:lnTo>
                    <a:pt x="528" y="1939"/>
                  </a:lnTo>
                  <a:lnTo>
                    <a:pt x="513" y="1926"/>
                  </a:lnTo>
                  <a:lnTo>
                    <a:pt x="481" y="1934"/>
                  </a:lnTo>
                  <a:lnTo>
                    <a:pt x="458" y="1934"/>
                  </a:lnTo>
                  <a:lnTo>
                    <a:pt x="418" y="1942"/>
                  </a:lnTo>
                  <a:lnTo>
                    <a:pt x="387" y="1942"/>
                  </a:lnTo>
                  <a:lnTo>
                    <a:pt x="363" y="1950"/>
                  </a:lnTo>
                  <a:lnTo>
                    <a:pt x="339" y="1958"/>
                  </a:lnTo>
                  <a:lnTo>
                    <a:pt x="316" y="1958"/>
                  </a:lnTo>
                  <a:lnTo>
                    <a:pt x="292" y="1958"/>
                  </a:lnTo>
                  <a:lnTo>
                    <a:pt x="1296" y="1939"/>
                  </a:lnTo>
                  <a:lnTo>
                    <a:pt x="229" y="1966"/>
                  </a:lnTo>
                  <a:lnTo>
                    <a:pt x="205" y="1966"/>
                  </a:lnTo>
                  <a:lnTo>
                    <a:pt x="181" y="1966"/>
                  </a:lnTo>
                  <a:lnTo>
                    <a:pt x="158" y="1966"/>
                  </a:lnTo>
                  <a:lnTo>
                    <a:pt x="134" y="1966"/>
                  </a:lnTo>
                  <a:lnTo>
                    <a:pt x="102" y="1966"/>
                  </a:lnTo>
                  <a:lnTo>
                    <a:pt x="87" y="1942"/>
                  </a:lnTo>
                  <a:lnTo>
                    <a:pt x="87" y="1918"/>
                  </a:lnTo>
                  <a:lnTo>
                    <a:pt x="87" y="1895"/>
                  </a:lnTo>
                  <a:lnTo>
                    <a:pt x="87" y="1871"/>
                  </a:lnTo>
                  <a:lnTo>
                    <a:pt x="87" y="1839"/>
                  </a:lnTo>
                  <a:lnTo>
                    <a:pt x="87" y="1816"/>
                  </a:lnTo>
                  <a:lnTo>
                    <a:pt x="87" y="1784"/>
                  </a:lnTo>
                  <a:lnTo>
                    <a:pt x="87" y="1760"/>
                  </a:lnTo>
                  <a:lnTo>
                    <a:pt x="87" y="1729"/>
                  </a:lnTo>
                  <a:lnTo>
                    <a:pt x="87" y="1697"/>
                  </a:lnTo>
                  <a:lnTo>
                    <a:pt x="87" y="1666"/>
                  </a:lnTo>
                  <a:lnTo>
                    <a:pt x="87" y="1634"/>
                  </a:lnTo>
                  <a:lnTo>
                    <a:pt x="87" y="1610"/>
                  </a:lnTo>
                  <a:lnTo>
                    <a:pt x="87" y="1579"/>
                  </a:lnTo>
                  <a:lnTo>
                    <a:pt x="79" y="1555"/>
                  </a:lnTo>
                  <a:lnTo>
                    <a:pt x="79" y="1531"/>
                  </a:lnTo>
                  <a:lnTo>
                    <a:pt x="79" y="1508"/>
                  </a:lnTo>
                  <a:lnTo>
                    <a:pt x="79" y="1476"/>
                  </a:lnTo>
                  <a:lnTo>
                    <a:pt x="79" y="1453"/>
                  </a:lnTo>
                  <a:lnTo>
                    <a:pt x="79" y="1421"/>
                  </a:lnTo>
                  <a:lnTo>
                    <a:pt x="79" y="1389"/>
                  </a:lnTo>
                  <a:lnTo>
                    <a:pt x="79" y="1350"/>
                  </a:lnTo>
                  <a:lnTo>
                    <a:pt x="79" y="1318"/>
                  </a:lnTo>
                  <a:lnTo>
                    <a:pt x="79" y="1279"/>
                  </a:lnTo>
                  <a:lnTo>
                    <a:pt x="79" y="1247"/>
                  </a:lnTo>
                  <a:lnTo>
                    <a:pt x="79" y="1208"/>
                  </a:lnTo>
                  <a:lnTo>
                    <a:pt x="79" y="1184"/>
                  </a:lnTo>
                  <a:lnTo>
                    <a:pt x="79" y="1161"/>
                  </a:lnTo>
                  <a:lnTo>
                    <a:pt x="79" y="1129"/>
                  </a:lnTo>
                  <a:lnTo>
                    <a:pt x="79" y="1097"/>
                  </a:lnTo>
                  <a:lnTo>
                    <a:pt x="79" y="1074"/>
                  </a:lnTo>
                  <a:lnTo>
                    <a:pt x="79" y="1042"/>
                  </a:lnTo>
                  <a:lnTo>
                    <a:pt x="71" y="1003"/>
                  </a:lnTo>
                  <a:lnTo>
                    <a:pt x="71" y="979"/>
                  </a:lnTo>
                  <a:lnTo>
                    <a:pt x="63" y="947"/>
                  </a:lnTo>
                  <a:lnTo>
                    <a:pt x="63" y="924"/>
                  </a:lnTo>
                  <a:lnTo>
                    <a:pt x="63" y="892"/>
                  </a:lnTo>
                  <a:lnTo>
                    <a:pt x="63" y="869"/>
                  </a:lnTo>
                  <a:lnTo>
                    <a:pt x="63" y="845"/>
                  </a:lnTo>
                  <a:lnTo>
                    <a:pt x="55" y="821"/>
                  </a:lnTo>
                  <a:lnTo>
                    <a:pt x="55" y="790"/>
                  </a:lnTo>
                  <a:lnTo>
                    <a:pt x="55" y="758"/>
                  </a:lnTo>
                  <a:lnTo>
                    <a:pt x="55" y="734"/>
                  </a:lnTo>
                  <a:lnTo>
                    <a:pt x="55" y="703"/>
                  </a:lnTo>
                  <a:lnTo>
                    <a:pt x="55" y="679"/>
                  </a:lnTo>
                  <a:lnTo>
                    <a:pt x="55" y="655"/>
                  </a:lnTo>
                  <a:lnTo>
                    <a:pt x="55" y="616"/>
                  </a:lnTo>
                  <a:lnTo>
                    <a:pt x="55" y="592"/>
                  </a:lnTo>
                  <a:lnTo>
                    <a:pt x="55" y="553"/>
                  </a:lnTo>
                  <a:lnTo>
                    <a:pt x="55" y="529"/>
                  </a:lnTo>
                  <a:lnTo>
                    <a:pt x="55" y="498"/>
                  </a:lnTo>
                  <a:lnTo>
                    <a:pt x="55" y="466"/>
                  </a:lnTo>
                  <a:lnTo>
                    <a:pt x="55" y="442"/>
                  </a:lnTo>
                  <a:lnTo>
                    <a:pt x="55" y="419"/>
                  </a:lnTo>
                  <a:lnTo>
                    <a:pt x="55" y="387"/>
                  </a:lnTo>
                  <a:lnTo>
                    <a:pt x="55" y="363"/>
                  </a:lnTo>
                  <a:lnTo>
                    <a:pt x="55" y="332"/>
                  </a:lnTo>
                  <a:lnTo>
                    <a:pt x="55" y="300"/>
                  </a:lnTo>
                  <a:lnTo>
                    <a:pt x="55" y="269"/>
                  </a:lnTo>
                  <a:lnTo>
                    <a:pt x="55" y="245"/>
                  </a:lnTo>
                  <a:lnTo>
                    <a:pt x="55" y="221"/>
                  </a:lnTo>
                  <a:lnTo>
                    <a:pt x="55" y="198"/>
                  </a:lnTo>
                  <a:lnTo>
                    <a:pt x="55" y="174"/>
                  </a:lnTo>
                  <a:lnTo>
                    <a:pt x="55" y="150"/>
                  </a:lnTo>
                  <a:lnTo>
                    <a:pt x="55" y="127"/>
                  </a:lnTo>
                  <a:lnTo>
                    <a:pt x="47" y="103"/>
                  </a:lnTo>
                  <a:lnTo>
                    <a:pt x="39" y="79"/>
                  </a:lnTo>
                  <a:lnTo>
                    <a:pt x="31" y="56"/>
                  </a:lnTo>
                  <a:lnTo>
                    <a:pt x="0" y="19"/>
                  </a:lnTo>
                </a:path>
              </a:pathLst>
            </a:custGeom>
            <a:solidFill>
              <a:schemeClr val="tx2"/>
            </a:solidFill>
            <a:ln w="12700" cap="rnd">
              <a:solidFill>
                <a:schemeClr val="tx1"/>
              </a:solidFill>
              <a:round/>
              <a:headEnd type="none" w="sm" len="sm"/>
              <a:tailEnd type="none" w="sm" len="sm"/>
            </a:ln>
          </p:spPr>
          <p:txBody>
            <a:bodyPr/>
            <a:lstStyle/>
            <a:p>
              <a:pPr defTabSz="914400" fontAlgn="base">
                <a:spcBef>
                  <a:spcPct val="0"/>
                </a:spcBef>
                <a:spcAft>
                  <a:spcPct val="0"/>
                </a:spcAft>
              </a:pPr>
              <a:endParaRPr lang="en-US" sz="1800">
                <a:solidFill>
                  <a:srgbClr val="000000"/>
                </a:solidFill>
              </a:endParaRPr>
            </a:p>
          </p:txBody>
        </p:sp>
        <p:sp>
          <p:nvSpPr>
            <p:cNvPr id="8" name="Line 5"/>
            <p:cNvSpPr>
              <a:spLocks noChangeShapeType="1"/>
            </p:cNvSpPr>
            <p:nvPr/>
          </p:nvSpPr>
          <p:spPr bwMode="auto">
            <a:xfrm>
              <a:off x="4116388" y="5486400"/>
              <a:ext cx="1522412" cy="0"/>
            </a:xfrm>
            <a:prstGeom prst="line">
              <a:avLst/>
            </a:prstGeom>
            <a:noFill/>
            <a:ln w="1270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9" name="Line 6"/>
            <p:cNvSpPr>
              <a:spLocks noChangeShapeType="1"/>
            </p:cNvSpPr>
            <p:nvPr/>
          </p:nvSpPr>
          <p:spPr bwMode="auto">
            <a:xfrm>
              <a:off x="3733800" y="4725988"/>
              <a:ext cx="0" cy="836612"/>
            </a:xfrm>
            <a:prstGeom prst="line">
              <a:avLst/>
            </a:prstGeom>
            <a:noFill/>
            <a:ln w="1270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0" name="Line 7"/>
            <p:cNvSpPr>
              <a:spLocks noChangeShapeType="1"/>
            </p:cNvSpPr>
            <p:nvPr/>
          </p:nvSpPr>
          <p:spPr bwMode="auto">
            <a:xfrm>
              <a:off x="3352800" y="1601788"/>
              <a:ext cx="0" cy="4189412"/>
            </a:xfrm>
            <a:prstGeom prst="line">
              <a:avLst/>
            </a:prstGeom>
            <a:noFill/>
            <a:ln w="127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1" name="Line 8"/>
            <p:cNvSpPr>
              <a:spLocks noChangeShapeType="1"/>
            </p:cNvSpPr>
            <p:nvPr/>
          </p:nvSpPr>
          <p:spPr bwMode="auto">
            <a:xfrm>
              <a:off x="3354388" y="5791200"/>
              <a:ext cx="6932612"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2" name="Rectangle 9"/>
            <p:cNvSpPr>
              <a:spLocks noChangeArrowheads="1"/>
            </p:cNvSpPr>
            <p:nvPr/>
          </p:nvSpPr>
          <p:spPr bwMode="auto">
            <a:xfrm>
              <a:off x="2879726" y="2193925"/>
              <a:ext cx="186013"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en-US" sz="1800">
                <a:solidFill>
                  <a:srgbClr val="000000"/>
                </a:solidFill>
                <a:latin typeface="Arial" panose="020B0604020202020204" pitchFamily="34" charset="0"/>
              </a:endParaRPr>
            </a:p>
          </p:txBody>
        </p:sp>
        <p:graphicFrame>
          <p:nvGraphicFramePr>
            <p:cNvPr id="13" name="Object 1"/>
            <p:cNvGraphicFramePr>
              <a:graphicFrameLocks/>
            </p:cNvGraphicFramePr>
            <p:nvPr>
              <p:extLst/>
            </p:nvPr>
          </p:nvGraphicFramePr>
          <p:xfrm>
            <a:off x="3022601" y="2503574"/>
            <a:ext cx="323850" cy="583658"/>
          </p:xfrm>
          <a:graphic>
            <a:graphicData uri="http://schemas.openxmlformats.org/presentationml/2006/ole">
              <mc:AlternateContent xmlns:mc="http://schemas.openxmlformats.org/markup-compatibility/2006">
                <mc:Choice xmlns:v="urn:schemas-microsoft-com:vml" Requires="v">
                  <p:oleObj spid="_x0000_s14362" name="Document" r:id="rId5" imgW="474663" imgH="750888" progId="Word.Document.8">
                    <p:embed/>
                  </p:oleObj>
                </mc:Choice>
                <mc:Fallback>
                  <p:oleObj name="Document" r:id="rId5" imgW="474663" imgH="750888" progId="Word.Document.8">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2601" y="2503574"/>
                          <a:ext cx="323850" cy="583658"/>
                        </a:xfrm>
                        <a:prstGeom prst="rect">
                          <a:avLst/>
                        </a:prstGeom>
                        <a:noFill/>
                        <a:ln>
                          <a:noFill/>
                        </a:ln>
                        <a:effectLst/>
                        <a:extLst/>
                      </p:spPr>
                    </p:pic>
                  </p:oleObj>
                </mc:Fallback>
              </mc:AlternateContent>
            </a:graphicData>
          </a:graphic>
        </p:graphicFrame>
        <p:sp>
          <p:nvSpPr>
            <p:cNvPr id="14" name="Rectangle 12"/>
            <p:cNvSpPr>
              <a:spLocks noChangeArrowheads="1"/>
            </p:cNvSpPr>
            <p:nvPr/>
          </p:nvSpPr>
          <p:spPr bwMode="auto">
            <a:xfrm>
              <a:off x="2223284" y="1129619"/>
              <a:ext cx="4003173" cy="483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lnSpc>
                  <a:spcPct val="80000"/>
                </a:lnSpc>
                <a:spcBef>
                  <a:spcPct val="50000"/>
                </a:spcBef>
                <a:spcAft>
                  <a:spcPct val="0"/>
                </a:spcAft>
                <a:buClrTx/>
                <a:buSzTx/>
                <a:buFont typeface="Wingdings" panose="05000000000000000000" pitchFamily="2" charset="2"/>
                <a:buNone/>
              </a:pPr>
              <a:r>
                <a:rPr lang="en-US" altLang="zh-CN" sz="1800" b="1" dirty="0">
                  <a:solidFill>
                    <a:srgbClr val="000000"/>
                  </a:solidFill>
                  <a:latin typeface="Calibri"/>
                  <a:cs typeface="Times New Roman" panose="02020603050405020304" pitchFamily="18" charset="0"/>
                </a:rPr>
                <a:t>Reachability-distance</a:t>
              </a:r>
            </a:p>
          </p:txBody>
        </p:sp>
        <p:sp>
          <p:nvSpPr>
            <p:cNvPr id="15" name="Rectangle 13"/>
            <p:cNvSpPr>
              <a:spLocks noChangeArrowheads="1"/>
            </p:cNvSpPr>
            <p:nvPr/>
          </p:nvSpPr>
          <p:spPr bwMode="auto">
            <a:xfrm>
              <a:off x="5480050" y="5797550"/>
              <a:ext cx="5187951" cy="441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lnSpc>
                  <a:spcPct val="70000"/>
                </a:lnSpc>
                <a:spcBef>
                  <a:spcPct val="50000"/>
                </a:spcBef>
                <a:spcAft>
                  <a:spcPct val="0"/>
                </a:spcAft>
                <a:buClrTx/>
                <a:buSzTx/>
                <a:buFont typeface="Wingdings" panose="05000000000000000000" pitchFamily="2" charset="2"/>
                <a:buNone/>
              </a:pPr>
              <a:r>
                <a:rPr lang="en-US" altLang="zh-CN" sz="1800" b="1" dirty="0">
                  <a:solidFill>
                    <a:srgbClr val="000000"/>
                  </a:solidFill>
                  <a:latin typeface="Calibri"/>
                </a:rPr>
                <a:t>Cluster-order of the objects</a:t>
              </a:r>
              <a:endParaRPr lang="en-US" altLang="zh-CN" sz="1800" dirty="0">
                <a:solidFill>
                  <a:srgbClr val="000000"/>
                </a:solidFill>
                <a:latin typeface="Calibri"/>
              </a:endParaRPr>
            </a:p>
          </p:txBody>
        </p:sp>
        <p:sp>
          <p:nvSpPr>
            <p:cNvPr id="16" name="Line 14"/>
            <p:cNvSpPr>
              <a:spLocks noChangeShapeType="1"/>
            </p:cNvSpPr>
            <p:nvPr/>
          </p:nvSpPr>
          <p:spPr bwMode="auto">
            <a:xfrm flipH="1">
              <a:off x="4878388" y="2439988"/>
              <a:ext cx="684212" cy="1827212"/>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7" name="Line 15"/>
            <p:cNvSpPr>
              <a:spLocks noChangeShapeType="1"/>
            </p:cNvSpPr>
            <p:nvPr/>
          </p:nvSpPr>
          <p:spPr bwMode="auto">
            <a:xfrm>
              <a:off x="6934200" y="2668588"/>
              <a:ext cx="0" cy="1674812"/>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8" name="Line 16"/>
            <p:cNvSpPr>
              <a:spLocks noChangeShapeType="1"/>
            </p:cNvSpPr>
            <p:nvPr/>
          </p:nvSpPr>
          <p:spPr bwMode="auto">
            <a:xfrm>
              <a:off x="7697789" y="1906589"/>
              <a:ext cx="911225" cy="2359025"/>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9" name="Line 17"/>
            <p:cNvSpPr>
              <a:spLocks noChangeShapeType="1"/>
            </p:cNvSpPr>
            <p:nvPr/>
          </p:nvSpPr>
          <p:spPr bwMode="auto">
            <a:xfrm>
              <a:off x="3659188" y="5562600"/>
              <a:ext cx="6170612" cy="0"/>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0" name="Line 18"/>
            <p:cNvSpPr>
              <a:spLocks noChangeShapeType="1"/>
            </p:cNvSpPr>
            <p:nvPr/>
          </p:nvSpPr>
          <p:spPr bwMode="auto">
            <a:xfrm>
              <a:off x="3582988" y="5638800"/>
              <a:ext cx="6246812" cy="0"/>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1" name="Line 19"/>
            <p:cNvSpPr>
              <a:spLocks noChangeShapeType="1"/>
            </p:cNvSpPr>
            <p:nvPr/>
          </p:nvSpPr>
          <p:spPr bwMode="auto">
            <a:xfrm>
              <a:off x="3278188" y="2819400"/>
              <a:ext cx="1508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2" name="Line 20"/>
            <p:cNvSpPr>
              <a:spLocks noChangeShapeType="1"/>
            </p:cNvSpPr>
            <p:nvPr/>
          </p:nvSpPr>
          <p:spPr bwMode="auto">
            <a:xfrm>
              <a:off x="3278188" y="2438400"/>
              <a:ext cx="1508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3" name="Rectangle 21"/>
            <p:cNvSpPr>
              <a:spLocks noChangeArrowheads="1"/>
            </p:cNvSpPr>
            <p:nvPr/>
          </p:nvSpPr>
          <p:spPr bwMode="auto">
            <a:xfrm>
              <a:off x="2277210" y="1899100"/>
              <a:ext cx="2069061" cy="568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Font typeface="Wingdings" panose="05000000000000000000" pitchFamily="2" charset="2"/>
                <a:buNone/>
              </a:pPr>
              <a:r>
                <a:rPr lang="en-US" altLang="zh-CN" sz="1800" b="1" dirty="0">
                  <a:solidFill>
                    <a:srgbClr val="000000"/>
                  </a:solidFill>
                  <a:latin typeface="Calibri"/>
                </a:rPr>
                <a:t>undefined</a:t>
              </a:r>
            </a:p>
          </p:txBody>
        </p:sp>
        <p:sp>
          <p:nvSpPr>
            <p:cNvPr id="24" name="Line 22"/>
            <p:cNvSpPr>
              <a:spLocks noChangeShapeType="1"/>
            </p:cNvSpPr>
            <p:nvPr/>
          </p:nvSpPr>
          <p:spPr bwMode="auto">
            <a:xfrm>
              <a:off x="3354388" y="4191000"/>
              <a:ext cx="7161212" cy="0"/>
            </a:xfrm>
            <a:prstGeom prst="line">
              <a:avLst/>
            </a:prstGeom>
            <a:noFill/>
            <a:ln w="127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graphicFrame>
          <p:nvGraphicFramePr>
            <p:cNvPr id="25" name="Object 2"/>
            <p:cNvGraphicFramePr>
              <a:graphicFrameLocks/>
            </p:cNvGraphicFramePr>
            <p:nvPr>
              <p:extLst/>
            </p:nvPr>
          </p:nvGraphicFramePr>
          <p:xfrm>
            <a:off x="2905629" y="3938587"/>
            <a:ext cx="495300" cy="809625"/>
          </p:xfrm>
          <a:graphic>
            <a:graphicData uri="http://schemas.openxmlformats.org/presentationml/2006/ole">
              <mc:AlternateContent xmlns:mc="http://schemas.openxmlformats.org/markup-compatibility/2006">
                <mc:Choice xmlns:v="urn:schemas-microsoft-com:vml" Requires="v">
                  <p:oleObj spid="_x0000_s14363" name="Document" r:id="rId8" imgW="467492" imgH="750783" progId="Word.Document.8">
                    <p:embed/>
                  </p:oleObj>
                </mc:Choice>
                <mc:Fallback>
                  <p:oleObj name="Document" r:id="rId8" imgW="467492" imgH="750783" progId="Word.Document.8">
                    <p:embed/>
                    <p:pic>
                      <p:nvPicPr>
                        <p:cNvPr id="0" name=""/>
                        <p:cNvPicPr>
                          <a:picLocks noChangeArrowheads="1"/>
                        </p:cNvPicPr>
                        <p:nvPr/>
                      </p:nvPicPr>
                      <p:blipFill>
                        <a:blip r:embed="rId9"/>
                        <a:srcRect/>
                        <a:stretch>
                          <a:fillRect/>
                        </a:stretch>
                      </p:blipFill>
                      <p:spPr bwMode="auto">
                        <a:xfrm>
                          <a:off x="2905629" y="3938587"/>
                          <a:ext cx="495300"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6" name="Group 25"/>
            <p:cNvGrpSpPr>
              <a:grpSpLocks/>
            </p:cNvGrpSpPr>
            <p:nvPr/>
          </p:nvGrpSpPr>
          <p:grpSpPr bwMode="auto">
            <a:xfrm>
              <a:off x="5416550" y="1149350"/>
              <a:ext cx="2349500" cy="1816100"/>
              <a:chOff x="2452" y="724"/>
              <a:chExt cx="1480" cy="1144"/>
            </a:xfrm>
          </p:grpSpPr>
          <p:sp>
            <p:nvSpPr>
              <p:cNvPr id="27" name="Oval 26"/>
              <p:cNvSpPr>
                <a:spLocks noChangeArrowheads="1"/>
              </p:cNvSpPr>
              <p:nvPr/>
            </p:nvSpPr>
            <p:spPr bwMode="auto">
              <a:xfrm>
                <a:off x="2644" y="110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8" name="Oval 27"/>
              <p:cNvSpPr>
                <a:spLocks noChangeArrowheads="1"/>
              </p:cNvSpPr>
              <p:nvPr/>
            </p:nvSpPr>
            <p:spPr bwMode="auto">
              <a:xfrm>
                <a:off x="2596" y="115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9" name="Oval 28"/>
              <p:cNvSpPr>
                <a:spLocks noChangeArrowheads="1"/>
              </p:cNvSpPr>
              <p:nvPr/>
            </p:nvSpPr>
            <p:spPr bwMode="auto">
              <a:xfrm>
                <a:off x="2548" y="115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0" name="Oval 29"/>
              <p:cNvSpPr>
                <a:spLocks noChangeArrowheads="1"/>
              </p:cNvSpPr>
              <p:nvPr/>
            </p:nvSpPr>
            <p:spPr bwMode="auto">
              <a:xfrm>
                <a:off x="2596" y="120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1" name="Oval 30"/>
              <p:cNvSpPr>
                <a:spLocks noChangeArrowheads="1"/>
              </p:cNvSpPr>
              <p:nvPr/>
            </p:nvSpPr>
            <p:spPr bwMode="auto">
              <a:xfrm>
                <a:off x="2692" y="120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2" name="Oval 31"/>
              <p:cNvSpPr>
                <a:spLocks noChangeArrowheads="1"/>
              </p:cNvSpPr>
              <p:nvPr/>
            </p:nvSpPr>
            <p:spPr bwMode="auto">
              <a:xfrm>
                <a:off x="2452" y="125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3" name="Oval 32"/>
              <p:cNvSpPr>
                <a:spLocks noChangeArrowheads="1"/>
              </p:cNvSpPr>
              <p:nvPr/>
            </p:nvSpPr>
            <p:spPr bwMode="auto">
              <a:xfrm>
                <a:off x="2596"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4" name="Oval 33"/>
              <p:cNvSpPr>
                <a:spLocks noChangeArrowheads="1"/>
              </p:cNvSpPr>
              <p:nvPr/>
            </p:nvSpPr>
            <p:spPr bwMode="auto">
              <a:xfrm>
                <a:off x="2548" y="130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5" name="Oval 34"/>
              <p:cNvSpPr>
                <a:spLocks noChangeArrowheads="1"/>
              </p:cNvSpPr>
              <p:nvPr/>
            </p:nvSpPr>
            <p:spPr bwMode="auto">
              <a:xfrm>
                <a:off x="2740"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6" name="Oval 35"/>
              <p:cNvSpPr>
                <a:spLocks noChangeArrowheads="1"/>
              </p:cNvSpPr>
              <p:nvPr/>
            </p:nvSpPr>
            <p:spPr bwMode="auto">
              <a:xfrm>
                <a:off x="2644" y="130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7" name="Oval 36"/>
              <p:cNvSpPr>
                <a:spLocks noChangeArrowheads="1"/>
              </p:cNvSpPr>
              <p:nvPr/>
            </p:nvSpPr>
            <p:spPr bwMode="auto">
              <a:xfrm>
                <a:off x="3364"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8" name="Oval 37"/>
              <p:cNvSpPr>
                <a:spLocks noChangeArrowheads="1"/>
              </p:cNvSpPr>
              <p:nvPr/>
            </p:nvSpPr>
            <p:spPr bwMode="auto">
              <a:xfrm>
                <a:off x="3316" y="139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9" name="Oval 38"/>
              <p:cNvSpPr>
                <a:spLocks noChangeArrowheads="1"/>
              </p:cNvSpPr>
              <p:nvPr/>
            </p:nvSpPr>
            <p:spPr bwMode="auto">
              <a:xfrm>
                <a:off x="3268" y="139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0" name="Oval 39"/>
              <p:cNvSpPr>
                <a:spLocks noChangeArrowheads="1"/>
              </p:cNvSpPr>
              <p:nvPr/>
            </p:nvSpPr>
            <p:spPr bwMode="auto">
              <a:xfrm>
                <a:off x="3316" y="144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1" name="Oval 40"/>
              <p:cNvSpPr>
                <a:spLocks noChangeArrowheads="1"/>
              </p:cNvSpPr>
              <p:nvPr/>
            </p:nvSpPr>
            <p:spPr bwMode="auto">
              <a:xfrm>
                <a:off x="3412" y="144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2" name="Oval 41"/>
              <p:cNvSpPr>
                <a:spLocks noChangeArrowheads="1"/>
              </p:cNvSpPr>
              <p:nvPr/>
            </p:nvSpPr>
            <p:spPr bwMode="auto">
              <a:xfrm>
                <a:off x="3460" y="149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3" name="Oval 42"/>
              <p:cNvSpPr>
                <a:spLocks noChangeArrowheads="1"/>
              </p:cNvSpPr>
              <p:nvPr/>
            </p:nvSpPr>
            <p:spPr bwMode="auto">
              <a:xfrm>
                <a:off x="3316" y="158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4" name="Oval 43"/>
              <p:cNvSpPr>
                <a:spLocks noChangeArrowheads="1"/>
              </p:cNvSpPr>
              <p:nvPr/>
            </p:nvSpPr>
            <p:spPr bwMode="auto">
              <a:xfrm>
                <a:off x="3268" y="154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5" name="Oval 44"/>
              <p:cNvSpPr>
                <a:spLocks noChangeArrowheads="1"/>
              </p:cNvSpPr>
              <p:nvPr/>
            </p:nvSpPr>
            <p:spPr bwMode="auto">
              <a:xfrm>
                <a:off x="3460" y="158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6" name="Oval 45"/>
              <p:cNvSpPr>
                <a:spLocks noChangeArrowheads="1"/>
              </p:cNvSpPr>
              <p:nvPr/>
            </p:nvSpPr>
            <p:spPr bwMode="auto">
              <a:xfrm>
                <a:off x="3364" y="154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7" name="Oval 46"/>
              <p:cNvSpPr>
                <a:spLocks noChangeArrowheads="1"/>
              </p:cNvSpPr>
              <p:nvPr/>
            </p:nvSpPr>
            <p:spPr bwMode="auto">
              <a:xfrm>
                <a:off x="3700" y="72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8" name="Oval 47"/>
              <p:cNvSpPr>
                <a:spLocks noChangeArrowheads="1"/>
              </p:cNvSpPr>
              <p:nvPr/>
            </p:nvSpPr>
            <p:spPr bwMode="auto">
              <a:xfrm>
                <a:off x="3652" y="77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9" name="Oval 48"/>
              <p:cNvSpPr>
                <a:spLocks noChangeArrowheads="1"/>
              </p:cNvSpPr>
              <p:nvPr/>
            </p:nvSpPr>
            <p:spPr bwMode="auto">
              <a:xfrm>
                <a:off x="3604" y="77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0" name="Oval 49"/>
              <p:cNvSpPr>
                <a:spLocks noChangeArrowheads="1"/>
              </p:cNvSpPr>
              <p:nvPr/>
            </p:nvSpPr>
            <p:spPr bwMode="auto">
              <a:xfrm>
                <a:off x="3652" y="82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1" name="Oval 50"/>
              <p:cNvSpPr>
                <a:spLocks noChangeArrowheads="1"/>
              </p:cNvSpPr>
              <p:nvPr/>
            </p:nvSpPr>
            <p:spPr bwMode="auto">
              <a:xfrm>
                <a:off x="3748" y="82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2" name="Oval 51"/>
              <p:cNvSpPr>
                <a:spLocks noChangeArrowheads="1"/>
              </p:cNvSpPr>
              <p:nvPr/>
            </p:nvSpPr>
            <p:spPr bwMode="auto">
              <a:xfrm>
                <a:off x="3556" y="86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3" name="Oval 52"/>
              <p:cNvSpPr>
                <a:spLocks noChangeArrowheads="1"/>
              </p:cNvSpPr>
              <p:nvPr/>
            </p:nvSpPr>
            <p:spPr bwMode="auto">
              <a:xfrm>
                <a:off x="3652" y="96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4" name="Oval 53"/>
              <p:cNvSpPr>
                <a:spLocks noChangeArrowheads="1"/>
              </p:cNvSpPr>
              <p:nvPr/>
            </p:nvSpPr>
            <p:spPr bwMode="auto">
              <a:xfrm>
                <a:off x="3604" y="91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5" name="Oval 54"/>
              <p:cNvSpPr>
                <a:spLocks noChangeArrowheads="1"/>
              </p:cNvSpPr>
              <p:nvPr/>
            </p:nvSpPr>
            <p:spPr bwMode="auto">
              <a:xfrm>
                <a:off x="3796" y="96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6" name="Oval 55"/>
              <p:cNvSpPr>
                <a:spLocks noChangeArrowheads="1"/>
              </p:cNvSpPr>
              <p:nvPr/>
            </p:nvSpPr>
            <p:spPr bwMode="auto">
              <a:xfrm>
                <a:off x="3700" y="91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7" name="Oval 56"/>
              <p:cNvSpPr>
                <a:spLocks noChangeArrowheads="1"/>
              </p:cNvSpPr>
              <p:nvPr/>
            </p:nvSpPr>
            <p:spPr bwMode="auto">
              <a:xfrm>
                <a:off x="2740" y="106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8" name="Oval 57"/>
              <p:cNvSpPr>
                <a:spLocks noChangeArrowheads="1"/>
              </p:cNvSpPr>
              <p:nvPr/>
            </p:nvSpPr>
            <p:spPr bwMode="auto">
              <a:xfrm>
                <a:off x="2788" y="115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9" name="Oval 58"/>
              <p:cNvSpPr>
                <a:spLocks noChangeArrowheads="1"/>
              </p:cNvSpPr>
              <p:nvPr/>
            </p:nvSpPr>
            <p:spPr bwMode="auto">
              <a:xfrm>
                <a:off x="2836" y="130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0" name="Oval 59"/>
              <p:cNvSpPr>
                <a:spLocks noChangeArrowheads="1"/>
              </p:cNvSpPr>
              <p:nvPr/>
            </p:nvSpPr>
            <p:spPr bwMode="auto">
              <a:xfrm>
                <a:off x="2740" y="125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1" name="Oval 60"/>
              <p:cNvSpPr>
                <a:spLocks noChangeArrowheads="1"/>
              </p:cNvSpPr>
              <p:nvPr/>
            </p:nvSpPr>
            <p:spPr bwMode="auto">
              <a:xfrm>
                <a:off x="3556" y="158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2" name="Oval 61"/>
              <p:cNvSpPr>
                <a:spLocks noChangeArrowheads="1"/>
              </p:cNvSpPr>
              <p:nvPr/>
            </p:nvSpPr>
            <p:spPr bwMode="auto">
              <a:xfrm>
                <a:off x="2836" y="163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3" name="Oval 62"/>
              <p:cNvSpPr>
                <a:spLocks noChangeArrowheads="1"/>
              </p:cNvSpPr>
              <p:nvPr/>
            </p:nvSpPr>
            <p:spPr bwMode="auto">
              <a:xfrm>
                <a:off x="3892" y="106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4" name="Oval 63"/>
              <p:cNvSpPr>
                <a:spLocks noChangeArrowheads="1"/>
              </p:cNvSpPr>
              <p:nvPr/>
            </p:nvSpPr>
            <p:spPr bwMode="auto">
              <a:xfrm>
                <a:off x="3700" y="110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5" name="Oval 64"/>
              <p:cNvSpPr>
                <a:spLocks noChangeArrowheads="1"/>
              </p:cNvSpPr>
              <p:nvPr/>
            </p:nvSpPr>
            <p:spPr bwMode="auto">
              <a:xfrm>
                <a:off x="3844"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6" name="Oval 65"/>
              <p:cNvSpPr>
                <a:spLocks noChangeArrowheads="1"/>
              </p:cNvSpPr>
              <p:nvPr/>
            </p:nvSpPr>
            <p:spPr bwMode="auto">
              <a:xfrm>
                <a:off x="3652" y="149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7" name="Oval 66"/>
              <p:cNvSpPr>
                <a:spLocks noChangeArrowheads="1"/>
              </p:cNvSpPr>
              <p:nvPr/>
            </p:nvSpPr>
            <p:spPr bwMode="auto">
              <a:xfrm>
                <a:off x="3220" y="72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8" name="Oval 67"/>
              <p:cNvSpPr>
                <a:spLocks noChangeArrowheads="1"/>
              </p:cNvSpPr>
              <p:nvPr/>
            </p:nvSpPr>
            <p:spPr bwMode="auto">
              <a:xfrm>
                <a:off x="3220" y="96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9" name="Oval 68"/>
              <p:cNvSpPr>
                <a:spLocks noChangeArrowheads="1"/>
              </p:cNvSpPr>
              <p:nvPr/>
            </p:nvSpPr>
            <p:spPr bwMode="auto">
              <a:xfrm>
                <a:off x="3316" y="106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0" name="Oval 69"/>
              <p:cNvSpPr>
                <a:spLocks noChangeArrowheads="1"/>
              </p:cNvSpPr>
              <p:nvPr/>
            </p:nvSpPr>
            <p:spPr bwMode="auto">
              <a:xfrm>
                <a:off x="3124" y="110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1" name="Oval 70"/>
              <p:cNvSpPr>
                <a:spLocks noChangeArrowheads="1"/>
              </p:cNvSpPr>
              <p:nvPr/>
            </p:nvSpPr>
            <p:spPr bwMode="auto">
              <a:xfrm>
                <a:off x="2692" y="168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2" name="Oval 71"/>
              <p:cNvSpPr>
                <a:spLocks noChangeArrowheads="1"/>
              </p:cNvSpPr>
              <p:nvPr/>
            </p:nvSpPr>
            <p:spPr bwMode="auto">
              <a:xfrm>
                <a:off x="2788" y="182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3" name="Oval 72"/>
              <p:cNvSpPr>
                <a:spLocks noChangeArrowheads="1"/>
              </p:cNvSpPr>
              <p:nvPr/>
            </p:nvSpPr>
            <p:spPr bwMode="auto">
              <a:xfrm>
                <a:off x="3268" y="158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4" name="Oval 73"/>
              <p:cNvSpPr>
                <a:spLocks noChangeArrowheads="1"/>
              </p:cNvSpPr>
              <p:nvPr/>
            </p:nvSpPr>
            <p:spPr bwMode="auto">
              <a:xfrm>
                <a:off x="3124" y="154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5" name="Oval 74"/>
              <p:cNvSpPr>
                <a:spLocks noChangeArrowheads="1"/>
              </p:cNvSpPr>
              <p:nvPr/>
            </p:nvSpPr>
            <p:spPr bwMode="auto">
              <a:xfrm>
                <a:off x="3028"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6" name="Oval 75"/>
              <p:cNvSpPr>
                <a:spLocks noChangeArrowheads="1"/>
              </p:cNvSpPr>
              <p:nvPr/>
            </p:nvSpPr>
            <p:spPr bwMode="auto">
              <a:xfrm>
                <a:off x="3508" y="115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7" name="Oval 76"/>
              <p:cNvSpPr>
                <a:spLocks noChangeArrowheads="1"/>
              </p:cNvSpPr>
              <p:nvPr/>
            </p:nvSpPr>
            <p:spPr bwMode="auto">
              <a:xfrm>
                <a:off x="2932" y="82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8" name="Oval 77"/>
              <p:cNvSpPr>
                <a:spLocks noChangeArrowheads="1"/>
              </p:cNvSpPr>
              <p:nvPr/>
            </p:nvSpPr>
            <p:spPr bwMode="auto">
              <a:xfrm>
                <a:off x="3124" y="144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grpSp>
      </p:grpSp>
      <p:sp>
        <p:nvSpPr>
          <p:cNvPr id="79" name="TextBox 78"/>
          <p:cNvSpPr txBox="1"/>
          <p:nvPr/>
        </p:nvSpPr>
        <p:spPr>
          <a:xfrm>
            <a:off x="7546753" y="1168473"/>
            <a:ext cx="3459094" cy="344710"/>
          </a:xfrm>
          <a:prstGeom prst="rect">
            <a:avLst/>
          </a:prstGeom>
          <a:solidFill>
            <a:srgbClr val="FFFF66"/>
          </a:solidFill>
        </p:spPr>
        <p:txBody>
          <a:bodyPr wrap="square" rtlCol="0">
            <a:spAutoFit/>
          </a:bodyPr>
          <a:lstStyle/>
          <a:p>
            <a:pPr algn="ctr" defTabSz="914400" fontAlgn="base">
              <a:lnSpc>
                <a:spcPct val="80000"/>
              </a:lnSpc>
              <a:spcBef>
                <a:spcPct val="50000"/>
              </a:spcBef>
              <a:spcAft>
                <a:spcPct val="0"/>
              </a:spcAft>
            </a:pPr>
            <a:r>
              <a:rPr lang="en-US" altLang="zh-CN" sz="2000" b="1" dirty="0" smtClean="0">
                <a:solidFill>
                  <a:srgbClr val="000000"/>
                </a:solidFill>
                <a:cs typeface="Times New Roman" panose="02020603050405020304" pitchFamily="18" charset="0"/>
              </a:rPr>
              <a:t> </a:t>
            </a:r>
            <a:r>
              <a:rPr lang="en-US" altLang="zh-CN" sz="2000" dirty="0" smtClean="0">
                <a:solidFill>
                  <a:srgbClr val="000000"/>
                </a:solidFill>
                <a:cs typeface="Times New Roman" panose="02020603050405020304" pitchFamily="18" charset="0"/>
              </a:rPr>
              <a:t>Reachability plot for a dataset</a:t>
            </a:r>
            <a:endParaRPr lang="en-US" altLang="zh-CN" sz="2000" dirty="0">
              <a:solidFill>
                <a:srgbClr val="000000"/>
              </a:solidFill>
              <a:cs typeface="Times New Roman" panose="02020603050405020304" pitchFamily="18" charset="0"/>
            </a:endParaRPr>
          </a:p>
        </p:txBody>
      </p:sp>
      <p:sp>
        <p:nvSpPr>
          <p:cNvPr id="80" name="TextBox 79"/>
          <p:cNvSpPr txBox="1"/>
          <p:nvPr/>
        </p:nvSpPr>
        <p:spPr>
          <a:xfrm>
            <a:off x="6902280" y="4831539"/>
            <a:ext cx="5018894" cy="1785104"/>
          </a:xfrm>
          <a:prstGeom prst="rect">
            <a:avLst/>
          </a:prstGeom>
          <a:solidFill>
            <a:srgbClr val="FFFF66"/>
          </a:solidFill>
        </p:spPr>
        <p:txBody>
          <a:bodyPr wrap="square" rtlCol="0">
            <a:spAutoFit/>
          </a:bodyPr>
          <a:lstStyle/>
          <a:p>
            <a:pPr marL="342900" indent="-342900" defTabSz="914400" fontAlgn="base">
              <a:spcBef>
                <a:spcPts val="600"/>
              </a:spcBef>
              <a:spcAft>
                <a:spcPct val="0"/>
              </a:spcAft>
              <a:buClr>
                <a:srgbClr val="0000CC"/>
              </a:buClr>
              <a:buSzPct val="80000"/>
              <a:buFont typeface="Wingdings" panose="05000000000000000000" pitchFamily="2" charset="2"/>
              <a:buChar char="q"/>
            </a:pPr>
            <a:r>
              <a:rPr lang="en-US" sz="2100" dirty="0">
                <a:solidFill>
                  <a:srgbClr val="000000"/>
                </a:solidFill>
              </a:rPr>
              <a:t>Since points belonging to a cluster have a low reachability distance to their nearest </a:t>
            </a:r>
            <a:r>
              <a:rPr lang="en-US" sz="2100" dirty="0" smtClean="0">
                <a:solidFill>
                  <a:srgbClr val="000000"/>
                </a:solidFill>
              </a:rPr>
              <a:t>neighbor,</a:t>
            </a:r>
            <a:r>
              <a:rPr lang="en-US" altLang="zh-CN" sz="2100" b="1" dirty="0" smtClean="0">
                <a:solidFill>
                  <a:srgbClr val="000000"/>
                </a:solidFill>
                <a:cs typeface="Times New Roman" panose="02020603050405020304" pitchFamily="18" charset="0"/>
              </a:rPr>
              <a:t> </a:t>
            </a:r>
            <a:r>
              <a:rPr lang="en-US" altLang="zh-CN" sz="2100" dirty="0" smtClean="0">
                <a:solidFill>
                  <a:srgbClr val="000000"/>
                </a:solidFill>
                <a:cs typeface="Times New Roman" panose="02020603050405020304" pitchFamily="18" charset="0"/>
              </a:rPr>
              <a:t>valleys correspond to clusters</a:t>
            </a:r>
            <a:endParaRPr lang="en-US" sz="2100" dirty="0" smtClean="0">
              <a:solidFill>
                <a:srgbClr val="000000"/>
              </a:solidFill>
            </a:endParaRPr>
          </a:p>
          <a:p>
            <a:pPr marL="342900" indent="-342900" defTabSz="914400" fontAlgn="base">
              <a:spcBef>
                <a:spcPts val="600"/>
              </a:spcBef>
              <a:spcAft>
                <a:spcPct val="0"/>
              </a:spcAft>
              <a:buClr>
                <a:srgbClr val="0000CC"/>
              </a:buClr>
              <a:buSzPct val="80000"/>
              <a:buFont typeface="Wingdings" panose="05000000000000000000" pitchFamily="2" charset="2"/>
              <a:buChar char="q"/>
            </a:pPr>
            <a:r>
              <a:rPr lang="en-US" sz="2100" dirty="0" smtClean="0">
                <a:solidFill>
                  <a:srgbClr val="000000"/>
                </a:solidFill>
              </a:rPr>
              <a:t>The </a:t>
            </a:r>
            <a:r>
              <a:rPr lang="en-US" sz="2100" dirty="0">
                <a:solidFill>
                  <a:srgbClr val="000000"/>
                </a:solidFill>
              </a:rPr>
              <a:t>deeper the valley, the denser the </a:t>
            </a:r>
            <a:r>
              <a:rPr lang="en-US" sz="2100" dirty="0" smtClean="0">
                <a:solidFill>
                  <a:srgbClr val="000000"/>
                </a:solidFill>
              </a:rPr>
              <a:t>cluster </a:t>
            </a:r>
          </a:p>
        </p:txBody>
      </p:sp>
    </p:spTree>
    <p:extLst>
      <p:ext uri="{BB962C8B-B14F-4D97-AF65-F5344CB8AC3E}">
        <p14:creationId xmlns:p14="http://schemas.microsoft.com/office/powerpoint/2010/main" val="12277940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9966" y="990600"/>
            <a:ext cx="4048143" cy="229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8" name="Rectangle 2"/>
          <p:cNvSpPr>
            <a:spLocks noGrp="1" noChangeArrowheads="1"/>
          </p:cNvSpPr>
          <p:nvPr>
            <p:ph type="title"/>
          </p:nvPr>
        </p:nvSpPr>
        <p:spPr/>
        <p:txBody>
          <a:bodyPr vert="horz" lIns="92075" tIns="46038" rIns="92075" bIns="46038" rtlCol="0" anchor="ctr">
            <a:noAutofit/>
          </a:bodyPr>
          <a:lstStyle/>
          <a:p>
            <a:r>
              <a:rPr lang="en-US" altLang="zh-CN" dirty="0">
                <a:ea typeface="SimSun" panose="02010600030101010101" pitchFamily="2" charset="-122"/>
              </a:rPr>
              <a:t>OPTICS: </a:t>
            </a:r>
            <a:r>
              <a:rPr lang="en-US" altLang="zh-CN" dirty="0" smtClean="0">
                <a:ea typeface="SimSun" panose="02010600030101010101" pitchFamily="2" charset="-122"/>
              </a:rPr>
              <a:t>An </a:t>
            </a:r>
            <a:r>
              <a:rPr lang="en-US" altLang="zh-CN" dirty="0">
                <a:ea typeface="SimSun" panose="02010600030101010101" pitchFamily="2" charset="-122"/>
              </a:rPr>
              <a:t>Extension from DBSCAN</a:t>
            </a:r>
            <a:endParaRPr lang="en-US" altLang="zh-CN" sz="4000" dirty="0">
              <a:ea typeface="SimSun" panose="02010600030101010101" pitchFamily="2" charset="-122"/>
            </a:endParaRPr>
          </a:p>
        </p:txBody>
      </p:sp>
      <p:sp>
        <p:nvSpPr>
          <p:cNvPr id="24579" name="Rectangle 3"/>
          <p:cNvSpPr>
            <a:spLocks noGrp="1" noChangeArrowheads="1"/>
          </p:cNvSpPr>
          <p:nvPr>
            <p:ph type="body" sz="half" idx="1"/>
          </p:nvPr>
        </p:nvSpPr>
        <p:spPr>
          <a:xfrm>
            <a:off x="508000" y="1146519"/>
            <a:ext cx="8125085" cy="2677331"/>
          </a:xfrm>
        </p:spPr>
        <p:txBody>
          <a:bodyPr vert="horz" lIns="92075" tIns="46038" rIns="92075" bIns="46038" rtlCol="0">
            <a:noAutofit/>
          </a:bodyPr>
          <a:lstStyle/>
          <a:p>
            <a:pPr>
              <a:defRPr/>
            </a:pPr>
            <a:r>
              <a:rPr lang="en-US" altLang="zh-CN" b="1" dirty="0" smtClean="0">
                <a:ea typeface="SimSun" pitchFamily="2" charset="-122"/>
              </a:rPr>
              <a:t>Core distance </a:t>
            </a:r>
            <a:r>
              <a:rPr lang="en-US" altLang="zh-CN" dirty="0">
                <a:ea typeface="SimSun" pitchFamily="2" charset="-122"/>
              </a:rPr>
              <a:t>of an object </a:t>
            </a:r>
            <a:r>
              <a:rPr lang="en-US" altLang="zh-CN" i="1" dirty="0">
                <a:ea typeface="SimSun" pitchFamily="2" charset="-122"/>
              </a:rPr>
              <a:t>p</a:t>
            </a:r>
            <a:r>
              <a:rPr lang="en-US" altLang="zh-CN" dirty="0">
                <a:ea typeface="SimSun" pitchFamily="2" charset="-122"/>
              </a:rPr>
              <a:t>: </a:t>
            </a:r>
            <a:r>
              <a:rPr lang="en-US" altLang="zh-CN" dirty="0" smtClean="0">
                <a:ea typeface="SimSun" pitchFamily="2" charset="-122"/>
              </a:rPr>
              <a:t> The </a:t>
            </a:r>
            <a:r>
              <a:rPr lang="en-US" altLang="zh-CN" dirty="0">
                <a:ea typeface="SimSun" pitchFamily="2" charset="-122"/>
              </a:rPr>
              <a:t>smallest value </a:t>
            </a:r>
            <a:r>
              <a:rPr lang="el-GR" altLang="zh-CN" i="1" dirty="0">
                <a:ea typeface="SimSun" pitchFamily="2" charset="-122"/>
              </a:rPr>
              <a:t>ε</a:t>
            </a:r>
            <a:r>
              <a:rPr lang="en-US" altLang="zh-CN" dirty="0">
                <a:ea typeface="SimSun" pitchFamily="2" charset="-122"/>
              </a:rPr>
              <a:t> such </a:t>
            </a:r>
            <a:r>
              <a:rPr lang="en-US" altLang="zh-CN" dirty="0" smtClean="0">
                <a:ea typeface="SimSun" pitchFamily="2" charset="-122"/>
              </a:rPr>
              <a:t>  </a:t>
            </a:r>
          </a:p>
          <a:p>
            <a:pPr marL="311133" lvl="2" indent="0">
              <a:buNone/>
              <a:defRPr/>
            </a:pPr>
            <a:r>
              <a:rPr lang="en-US" altLang="zh-CN" dirty="0" smtClean="0">
                <a:ea typeface="SimSun" pitchFamily="2" charset="-122"/>
              </a:rPr>
              <a:t>that </a:t>
            </a:r>
            <a:r>
              <a:rPr lang="en-US" altLang="zh-CN" dirty="0">
                <a:ea typeface="SimSun" pitchFamily="2" charset="-122"/>
              </a:rPr>
              <a:t>the </a:t>
            </a:r>
            <a:r>
              <a:rPr lang="el-GR" altLang="zh-CN" i="1" dirty="0">
                <a:ea typeface="SimSun" pitchFamily="2" charset="-122"/>
              </a:rPr>
              <a:t>ε</a:t>
            </a:r>
            <a:r>
              <a:rPr lang="en-US" altLang="zh-CN" dirty="0">
                <a:ea typeface="SimSun" pitchFamily="2" charset="-122"/>
              </a:rPr>
              <a:t>-neighborhood of </a:t>
            </a:r>
            <a:r>
              <a:rPr lang="en-US" altLang="zh-CN" i="1" dirty="0">
                <a:ea typeface="SimSun" pitchFamily="2" charset="-122"/>
              </a:rPr>
              <a:t>p</a:t>
            </a:r>
            <a:r>
              <a:rPr lang="en-US" altLang="zh-CN" dirty="0">
                <a:ea typeface="SimSun" pitchFamily="2" charset="-122"/>
              </a:rPr>
              <a:t> has at least </a:t>
            </a:r>
            <a:r>
              <a:rPr lang="en-US" altLang="zh-CN" i="1" dirty="0" err="1">
                <a:ea typeface="SimSun" pitchFamily="2" charset="-122"/>
              </a:rPr>
              <a:t>MinPts</a:t>
            </a:r>
            <a:r>
              <a:rPr lang="en-US" altLang="zh-CN" dirty="0">
                <a:ea typeface="SimSun" pitchFamily="2" charset="-122"/>
              </a:rPr>
              <a:t> objects</a:t>
            </a:r>
          </a:p>
          <a:p>
            <a:pPr marL="457200" lvl="1" indent="0">
              <a:buNone/>
              <a:defRPr/>
            </a:pPr>
            <a:r>
              <a:rPr lang="en-US" altLang="zh-CN" dirty="0">
                <a:ea typeface="SimSun" pitchFamily="2" charset="-122"/>
              </a:rPr>
              <a:t>Let </a:t>
            </a:r>
            <a:r>
              <a:rPr lang="en-US" altLang="zh-CN" dirty="0" smtClean="0">
                <a:ea typeface="SimSun" pitchFamily="2" charset="-122"/>
              </a:rPr>
              <a:t>  </a:t>
            </a:r>
            <a:r>
              <a:rPr lang="en-US" altLang="zh-CN" i="1" dirty="0" smtClean="0">
                <a:ea typeface="SimSun" pitchFamily="2" charset="-122"/>
              </a:rPr>
              <a:t>N</a:t>
            </a:r>
            <a:r>
              <a:rPr lang="el-GR" altLang="zh-CN" i="1" baseline="-25000" dirty="0">
                <a:ea typeface="SimSun" pitchFamily="2" charset="-122"/>
              </a:rPr>
              <a:t>ε</a:t>
            </a:r>
            <a:r>
              <a:rPr lang="en-US" altLang="zh-CN" dirty="0">
                <a:ea typeface="SimSun" pitchFamily="2" charset="-122"/>
              </a:rPr>
              <a:t>(</a:t>
            </a:r>
            <a:r>
              <a:rPr lang="en-US" altLang="zh-CN" i="1" dirty="0">
                <a:ea typeface="SimSun" pitchFamily="2" charset="-122"/>
              </a:rPr>
              <a:t>p</a:t>
            </a:r>
            <a:r>
              <a:rPr lang="en-US" altLang="zh-CN" dirty="0">
                <a:ea typeface="SimSun" pitchFamily="2" charset="-122"/>
              </a:rPr>
              <a:t>): </a:t>
            </a:r>
            <a:r>
              <a:rPr lang="el-GR" altLang="zh-CN" i="1" dirty="0">
                <a:ea typeface="SimSun" pitchFamily="2" charset="-122"/>
              </a:rPr>
              <a:t>ε</a:t>
            </a:r>
            <a:r>
              <a:rPr lang="en-US" altLang="zh-CN" dirty="0">
                <a:ea typeface="SimSun" pitchFamily="2" charset="-122"/>
              </a:rPr>
              <a:t>-neighborhood of </a:t>
            </a:r>
            <a:r>
              <a:rPr lang="en-US" altLang="zh-CN" i="1" dirty="0" smtClean="0">
                <a:ea typeface="SimSun" pitchFamily="2" charset="-122"/>
              </a:rPr>
              <a:t>p</a:t>
            </a:r>
          </a:p>
          <a:p>
            <a:pPr marL="1027112" lvl="4" indent="0">
              <a:buNone/>
              <a:defRPr/>
            </a:pPr>
            <a:r>
              <a:rPr lang="el-GR" altLang="zh-CN" i="1" dirty="0" smtClean="0">
                <a:ea typeface="SimSun" pitchFamily="2" charset="-122"/>
              </a:rPr>
              <a:t>ε</a:t>
            </a:r>
            <a:r>
              <a:rPr lang="en-US" altLang="zh-CN" dirty="0" smtClean="0">
                <a:ea typeface="SimSun" pitchFamily="2" charset="-122"/>
              </a:rPr>
              <a:t> </a:t>
            </a:r>
            <a:r>
              <a:rPr lang="en-US" altLang="zh-CN" dirty="0">
                <a:ea typeface="SimSun" pitchFamily="2" charset="-122"/>
              </a:rPr>
              <a:t>is a distance value</a:t>
            </a:r>
          </a:p>
          <a:p>
            <a:pPr marL="457200" lvl="1" indent="0">
              <a:buNone/>
              <a:defRPr/>
            </a:pPr>
            <a:r>
              <a:rPr lang="en-US" altLang="zh-CN" dirty="0">
                <a:ea typeface="SimSun" pitchFamily="2" charset="-122"/>
              </a:rPr>
              <a:t>Core-distance</a:t>
            </a:r>
            <a:r>
              <a:rPr lang="el-GR" altLang="zh-CN" i="1" baseline="-25000" dirty="0">
                <a:ea typeface="SimSun" pitchFamily="2" charset="-122"/>
              </a:rPr>
              <a:t>ε</a:t>
            </a:r>
            <a:r>
              <a:rPr lang="en-US" altLang="zh-CN" baseline="-25000" dirty="0">
                <a:ea typeface="SimSun" pitchFamily="2" charset="-122"/>
              </a:rPr>
              <a:t>, </a:t>
            </a:r>
            <a:r>
              <a:rPr lang="en-US" altLang="zh-CN" i="1" baseline="-25000" dirty="0" err="1">
                <a:ea typeface="SimSun" pitchFamily="2" charset="-122"/>
              </a:rPr>
              <a:t>MinPts</a:t>
            </a:r>
            <a:r>
              <a:rPr lang="en-US" altLang="zh-CN" dirty="0">
                <a:ea typeface="SimSun" pitchFamily="2" charset="-122"/>
              </a:rPr>
              <a:t>(</a:t>
            </a:r>
            <a:r>
              <a:rPr lang="en-US" altLang="zh-CN" i="1" dirty="0">
                <a:ea typeface="SimSun" pitchFamily="2" charset="-122"/>
              </a:rPr>
              <a:t>p</a:t>
            </a:r>
            <a:r>
              <a:rPr lang="en-US" altLang="zh-CN" dirty="0">
                <a:ea typeface="SimSun" pitchFamily="2" charset="-122"/>
              </a:rPr>
              <a:t>) = Undefined if card(</a:t>
            </a:r>
            <a:r>
              <a:rPr lang="en-US" altLang="zh-CN" i="1" dirty="0">
                <a:ea typeface="SimSun" pitchFamily="2" charset="-122"/>
              </a:rPr>
              <a:t>N</a:t>
            </a:r>
            <a:r>
              <a:rPr lang="el-GR" altLang="zh-CN" i="1" baseline="-25000" dirty="0">
                <a:ea typeface="SimSun" pitchFamily="2" charset="-122"/>
              </a:rPr>
              <a:t>ε</a:t>
            </a:r>
            <a:r>
              <a:rPr lang="en-US" altLang="zh-CN" dirty="0">
                <a:ea typeface="SimSun" pitchFamily="2" charset="-122"/>
              </a:rPr>
              <a:t>(</a:t>
            </a:r>
            <a:r>
              <a:rPr lang="en-US" altLang="zh-CN" i="1" dirty="0">
                <a:ea typeface="SimSun" pitchFamily="2" charset="-122"/>
              </a:rPr>
              <a:t>p</a:t>
            </a:r>
            <a:r>
              <a:rPr lang="en-US" altLang="zh-CN" dirty="0">
                <a:ea typeface="SimSun" pitchFamily="2" charset="-122"/>
              </a:rPr>
              <a:t>)) &lt; </a:t>
            </a:r>
            <a:r>
              <a:rPr lang="en-US" altLang="zh-CN" i="1" dirty="0" err="1">
                <a:ea typeface="SimSun" pitchFamily="2" charset="-122"/>
              </a:rPr>
              <a:t>MinPts</a:t>
            </a:r>
            <a:endParaRPr lang="en-US" altLang="zh-CN" i="1" dirty="0">
              <a:ea typeface="SimSun" pitchFamily="2" charset="-122"/>
            </a:endParaRPr>
          </a:p>
          <a:p>
            <a:pPr marL="1314450" lvl="3" indent="0">
              <a:buNone/>
              <a:defRPr/>
            </a:pPr>
            <a:r>
              <a:rPr lang="en-US" altLang="zh-CN" dirty="0">
                <a:ea typeface="SimSun" pitchFamily="2" charset="-122"/>
              </a:rPr>
              <a:t>                            </a:t>
            </a:r>
            <a:r>
              <a:rPr lang="en-US" altLang="zh-CN" i="1" dirty="0" err="1">
                <a:ea typeface="SimSun" pitchFamily="2" charset="-122"/>
              </a:rPr>
              <a:t>MinPts</a:t>
            </a:r>
            <a:r>
              <a:rPr lang="en-US" altLang="zh-CN" dirty="0">
                <a:ea typeface="SimSun" pitchFamily="2" charset="-122"/>
              </a:rPr>
              <a:t>-distance(p), </a:t>
            </a:r>
            <a:r>
              <a:rPr lang="en-US" altLang="zh-CN" dirty="0" smtClean="0">
                <a:ea typeface="SimSun" pitchFamily="2" charset="-122"/>
              </a:rPr>
              <a:t>otherwise</a:t>
            </a:r>
            <a:endParaRPr lang="en-US" altLang="zh-CN" dirty="0">
              <a:ea typeface="SimSun" pitchFamily="2" charset="-122"/>
            </a:endParaRPr>
          </a:p>
        </p:txBody>
      </p:sp>
      <p:sp>
        <p:nvSpPr>
          <p:cNvPr id="5" name="Rectangle 3"/>
          <p:cNvSpPr txBox="1">
            <a:spLocks noChangeArrowheads="1"/>
          </p:cNvSpPr>
          <p:nvPr/>
        </p:nvSpPr>
        <p:spPr>
          <a:xfrm>
            <a:off x="622507" y="3823849"/>
            <a:ext cx="7870722" cy="2902771"/>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defRPr/>
            </a:pPr>
            <a:r>
              <a:rPr lang="en-US" altLang="zh-CN" b="1" dirty="0" smtClean="0">
                <a:solidFill>
                  <a:srgbClr val="000000"/>
                </a:solidFill>
              </a:rPr>
              <a:t>Reachability distance </a:t>
            </a:r>
            <a:r>
              <a:rPr lang="en-US" altLang="zh-CN" dirty="0" smtClean="0">
                <a:solidFill>
                  <a:srgbClr val="000000"/>
                </a:solidFill>
              </a:rPr>
              <a:t>of object </a:t>
            </a:r>
            <a:r>
              <a:rPr lang="en-US" altLang="zh-CN" i="1" dirty="0" smtClean="0">
                <a:solidFill>
                  <a:srgbClr val="000000"/>
                </a:solidFill>
              </a:rPr>
              <a:t>p</a:t>
            </a:r>
            <a:r>
              <a:rPr lang="en-US" altLang="zh-CN" dirty="0" smtClean="0">
                <a:solidFill>
                  <a:srgbClr val="000000"/>
                </a:solidFill>
              </a:rPr>
              <a:t> from core object </a:t>
            </a:r>
            <a:r>
              <a:rPr lang="en-US" altLang="zh-CN" i="1" dirty="0" smtClean="0">
                <a:solidFill>
                  <a:srgbClr val="000000"/>
                </a:solidFill>
              </a:rPr>
              <a:t>q</a:t>
            </a:r>
            <a:r>
              <a:rPr lang="en-US" dirty="0" smtClean="0">
                <a:solidFill>
                  <a:srgbClr val="000000"/>
                </a:solidFill>
              </a:rPr>
              <a:t> is the min. radius value that makes </a:t>
            </a:r>
            <a:r>
              <a:rPr lang="en-US" i="1" dirty="0" smtClean="0">
                <a:solidFill>
                  <a:srgbClr val="000000"/>
                </a:solidFill>
              </a:rPr>
              <a:t>p</a:t>
            </a:r>
            <a:r>
              <a:rPr lang="en-US" dirty="0" smtClean="0">
                <a:solidFill>
                  <a:srgbClr val="000000"/>
                </a:solidFill>
              </a:rPr>
              <a:t> density-reachable from </a:t>
            </a:r>
            <a:r>
              <a:rPr lang="en-US" i="1" dirty="0" smtClean="0">
                <a:solidFill>
                  <a:srgbClr val="000000"/>
                </a:solidFill>
              </a:rPr>
              <a:t>q</a:t>
            </a:r>
            <a:endParaRPr lang="en-US" altLang="zh-CN" i="1" dirty="0" smtClean="0">
              <a:solidFill>
                <a:srgbClr val="000000"/>
              </a:solidFill>
            </a:endParaRPr>
          </a:p>
          <a:p>
            <a:pPr marL="857250" lvl="2" indent="0">
              <a:buFont typeface="Wingdings" panose="05000000000000000000" pitchFamily="2" charset="2"/>
              <a:buNone/>
              <a:defRPr/>
            </a:pPr>
            <a:r>
              <a:rPr lang="en-US" altLang="zh-CN" dirty="0" smtClean="0">
                <a:solidFill>
                  <a:srgbClr val="000000"/>
                </a:solidFill>
              </a:rPr>
              <a:t>Reachability-distance</a:t>
            </a:r>
            <a:r>
              <a:rPr lang="el-GR" altLang="zh-CN" i="1" baseline="-25000" dirty="0" smtClean="0">
                <a:solidFill>
                  <a:srgbClr val="000000"/>
                </a:solidFill>
              </a:rPr>
              <a:t>ε</a:t>
            </a:r>
            <a:r>
              <a:rPr lang="en-US" altLang="zh-CN" baseline="-25000" dirty="0" smtClean="0">
                <a:solidFill>
                  <a:srgbClr val="000000"/>
                </a:solidFill>
              </a:rPr>
              <a:t>, </a:t>
            </a:r>
            <a:r>
              <a:rPr lang="en-US" altLang="zh-CN" i="1" baseline="-25000" dirty="0" err="1" smtClean="0">
                <a:solidFill>
                  <a:srgbClr val="000000"/>
                </a:solidFill>
              </a:rPr>
              <a:t>MinPts</a:t>
            </a:r>
            <a:r>
              <a:rPr lang="en-US" altLang="zh-CN" dirty="0" smtClean="0">
                <a:solidFill>
                  <a:srgbClr val="000000"/>
                </a:solidFill>
              </a:rPr>
              <a:t>(</a:t>
            </a:r>
            <a:r>
              <a:rPr lang="en-US" altLang="zh-CN" i="1" dirty="0" smtClean="0">
                <a:solidFill>
                  <a:srgbClr val="000000"/>
                </a:solidFill>
              </a:rPr>
              <a:t>p</a:t>
            </a:r>
            <a:r>
              <a:rPr lang="en-US" altLang="zh-CN" dirty="0" smtClean="0">
                <a:solidFill>
                  <a:srgbClr val="000000"/>
                </a:solidFill>
              </a:rPr>
              <a:t>, </a:t>
            </a:r>
            <a:r>
              <a:rPr lang="en-US" altLang="zh-CN" i="1" dirty="0" smtClean="0">
                <a:solidFill>
                  <a:srgbClr val="000000"/>
                </a:solidFill>
              </a:rPr>
              <a:t>q</a:t>
            </a:r>
            <a:r>
              <a:rPr lang="en-US" altLang="zh-CN" dirty="0" smtClean="0">
                <a:solidFill>
                  <a:srgbClr val="000000"/>
                </a:solidFill>
              </a:rPr>
              <a:t>) =</a:t>
            </a:r>
          </a:p>
          <a:p>
            <a:pPr marL="1601787" lvl="4" indent="0">
              <a:buFont typeface="Wingdings" panose="05000000000000000000" pitchFamily="2" charset="2"/>
              <a:buNone/>
              <a:defRPr/>
            </a:pPr>
            <a:r>
              <a:rPr lang="en-US" altLang="zh-CN" dirty="0" smtClean="0">
                <a:solidFill>
                  <a:srgbClr val="000000"/>
                </a:solidFill>
              </a:rPr>
              <a:t>Undefined, </a:t>
            </a:r>
            <a:r>
              <a:rPr lang="en-US" altLang="zh-CN" i="1" dirty="0" smtClean="0">
                <a:solidFill>
                  <a:srgbClr val="000000"/>
                </a:solidFill>
              </a:rPr>
              <a:t>if q is not a core object</a:t>
            </a:r>
          </a:p>
          <a:p>
            <a:pPr marL="1601787" lvl="4" indent="0">
              <a:buFont typeface="Wingdings" panose="05000000000000000000" pitchFamily="2" charset="2"/>
              <a:buNone/>
              <a:defRPr/>
            </a:pPr>
            <a:r>
              <a:rPr lang="en-US" altLang="zh-CN" dirty="0" smtClean="0">
                <a:solidFill>
                  <a:srgbClr val="000000"/>
                </a:solidFill>
              </a:rPr>
              <a:t>max(core-distance(</a:t>
            </a:r>
            <a:r>
              <a:rPr lang="en-US" altLang="zh-CN" i="1" dirty="0" smtClean="0">
                <a:solidFill>
                  <a:srgbClr val="000000"/>
                </a:solidFill>
              </a:rPr>
              <a:t>q</a:t>
            </a:r>
            <a:r>
              <a:rPr lang="en-US" altLang="zh-CN" dirty="0" smtClean="0">
                <a:solidFill>
                  <a:srgbClr val="000000"/>
                </a:solidFill>
              </a:rPr>
              <a:t>), distance (</a:t>
            </a:r>
            <a:r>
              <a:rPr lang="en-US" altLang="zh-CN" i="1" dirty="0" smtClean="0">
                <a:solidFill>
                  <a:srgbClr val="000000"/>
                </a:solidFill>
              </a:rPr>
              <a:t>q</a:t>
            </a:r>
            <a:r>
              <a:rPr lang="en-US" altLang="zh-CN" dirty="0" smtClean="0">
                <a:solidFill>
                  <a:srgbClr val="000000"/>
                </a:solidFill>
              </a:rPr>
              <a:t>, </a:t>
            </a:r>
            <a:r>
              <a:rPr lang="en-US" altLang="zh-CN" i="1" dirty="0" smtClean="0">
                <a:solidFill>
                  <a:srgbClr val="000000"/>
                </a:solidFill>
              </a:rPr>
              <a:t>p</a:t>
            </a:r>
            <a:r>
              <a:rPr lang="en-US" altLang="zh-CN" dirty="0" smtClean="0">
                <a:solidFill>
                  <a:srgbClr val="000000"/>
                </a:solidFill>
              </a:rPr>
              <a:t>)), </a:t>
            </a:r>
            <a:r>
              <a:rPr lang="en-US" altLang="zh-CN" i="1" dirty="0" smtClean="0">
                <a:solidFill>
                  <a:srgbClr val="000000"/>
                </a:solidFill>
              </a:rPr>
              <a:t>otherwise</a:t>
            </a:r>
          </a:p>
          <a:p>
            <a:pPr>
              <a:defRPr/>
            </a:pPr>
            <a:r>
              <a:rPr lang="en-US" altLang="zh-CN" dirty="0" smtClean="0">
                <a:solidFill>
                  <a:srgbClr val="000000"/>
                </a:solidFill>
              </a:rPr>
              <a:t>Complexity:  O(</a:t>
            </a:r>
            <a:r>
              <a:rPr lang="en-US" altLang="zh-CN" i="1" dirty="0" smtClean="0">
                <a:solidFill>
                  <a:srgbClr val="000000"/>
                </a:solidFill>
              </a:rPr>
              <a:t>N</a:t>
            </a:r>
            <a:r>
              <a:rPr lang="en-US" altLang="zh-CN" dirty="0" smtClean="0">
                <a:solidFill>
                  <a:srgbClr val="000000"/>
                </a:solidFill>
              </a:rPr>
              <a:t> </a:t>
            </a:r>
            <a:r>
              <a:rPr lang="en-US" altLang="zh-CN" dirty="0" err="1" smtClean="0">
                <a:solidFill>
                  <a:srgbClr val="000000"/>
                </a:solidFill>
              </a:rPr>
              <a:t>log</a:t>
            </a:r>
            <a:r>
              <a:rPr lang="en-US" altLang="zh-CN" i="1" dirty="0" err="1" smtClean="0">
                <a:solidFill>
                  <a:srgbClr val="000000"/>
                </a:solidFill>
              </a:rPr>
              <a:t>N</a:t>
            </a:r>
            <a:r>
              <a:rPr lang="en-US" altLang="zh-CN" dirty="0" smtClean="0">
                <a:solidFill>
                  <a:srgbClr val="000000"/>
                </a:solidFill>
              </a:rPr>
              <a:t>)  (if index-based)</a:t>
            </a:r>
          </a:p>
          <a:p>
            <a:pPr marL="612782" lvl="3" indent="0">
              <a:buFont typeface="Wingdings" panose="05000000000000000000" pitchFamily="2" charset="2"/>
              <a:buNone/>
              <a:defRPr/>
            </a:pPr>
            <a:r>
              <a:rPr lang="en-US" altLang="zh-CN" dirty="0" smtClean="0">
                <a:solidFill>
                  <a:srgbClr val="000000"/>
                </a:solidFill>
              </a:rPr>
              <a:t>where </a:t>
            </a:r>
            <a:r>
              <a:rPr lang="en-US" altLang="zh-CN" i="1" dirty="0">
                <a:solidFill>
                  <a:srgbClr val="000000"/>
                </a:solidFill>
              </a:rPr>
              <a:t>N</a:t>
            </a:r>
            <a:r>
              <a:rPr lang="en-US" altLang="zh-CN" dirty="0">
                <a:solidFill>
                  <a:srgbClr val="000000"/>
                </a:solidFill>
              </a:rPr>
              <a:t>: # of </a:t>
            </a:r>
            <a:r>
              <a:rPr lang="en-US" altLang="zh-CN" dirty="0" smtClean="0">
                <a:solidFill>
                  <a:srgbClr val="000000"/>
                </a:solidFill>
              </a:rPr>
              <a:t>points</a:t>
            </a:r>
            <a:endParaRPr lang="en-US" altLang="zh-CN" dirty="0">
              <a:solidFill>
                <a:srgbClr val="000000"/>
              </a:solidFill>
            </a:endParaRPr>
          </a:p>
        </p:txBody>
      </p:sp>
      <p:grpSp>
        <p:nvGrpSpPr>
          <p:cNvPr id="6" name="Group 5"/>
          <p:cNvGrpSpPr/>
          <p:nvPr/>
        </p:nvGrpSpPr>
        <p:grpSpPr>
          <a:xfrm>
            <a:off x="8307752" y="3514095"/>
            <a:ext cx="3760587" cy="3132379"/>
            <a:chOff x="2669690" y="653651"/>
            <a:chExt cx="7998311" cy="5662489"/>
          </a:xfrm>
        </p:grpSpPr>
        <p:sp>
          <p:nvSpPr>
            <p:cNvPr id="7" name="Line 2"/>
            <p:cNvSpPr>
              <a:spLocks noChangeShapeType="1"/>
            </p:cNvSpPr>
            <p:nvPr/>
          </p:nvSpPr>
          <p:spPr bwMode="auto">
            <a:xfrm>
              <a:off x="3657600" y="2439988"/>
              <a:ext cx="0" cy="3198812"/>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8" name="Line 3"/>
            <p:cNvSpPr>
              <a:spLocks noChangeShapeType="1"/>
            </p:cNvSpPr>
            <p:nvPr/>
          </p:nvSpPr>
          <p:spPr bwMode="auto">
            <a:xfrm>
              <a:off x="3735388" y="5562600"/>
              <a:ext cx="6094412" cy="0"/>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9" name="Freeform 4"/>
            <p:cNvSpPr>
              <a:spLocks/>
            </p:cNvSpPr>
            <p:nvPr/>
          </p:nvSpPr>
          <p:spPr bwMode="auto">
            <a:xfrm>
              <a:off x="3581400" y="2408239"/>
              <a:ext cx="6280150" cy="3248025"/>
            </a:xfrm>
            <a:custGeom>
              <a:avLst/>
              <a:gdLst>
                <a:gd name="T0" fmla="*/ 2147483647 w 3956"/>
                <a:gd name="T1" fmla="*/ 2147483647 h 2046"/>
                <a:gd name="T2" fmla="*/ 2147483647 w 3956"/>
                <a:gd name="T3" fmla="*/ 2147483647 h 2046"/>
                <a:gd name="T4" fmla="*/ 2147483647 w 3956"/>
                <a:gd name="T5" fmla="*/ 2147483647 h 2046"/>
                <a:gd name="T6" fmla="*/ 2147483647 w 3956"/>
                <a:gd name="T7" fmla="*/ 2147483647 h 2046"/>
                <a:gd name="T8" fmla="*/ 2147483647 w 3956"/>
                <a:gd name="T9" fmla="*/ 2147483647 h 2046"/>
                <a:gd name="T10" fmla="*/ 2147483647 w 3956"/>
                <a:gd name="T11" fmla="*/ 2147483647 h 2046"/>
                <a:gd name="T12" fmla="*/ 2147483647 w 3956"/>
                <a:gd name="T13" fmla="*/ 2147483647 h 2046"/>
                <a:gd name="T14" fmla="*/ 2147483647 w 3956"/>
                <a:gd name="T15" fmla="*/ 2147483647 h 2046"/>
                <a:gd name="T16" fmla="*/ 2147483647 w 3956"/>
                <a:gd name="T17" fmla="*/ 2147483647 h 2046"/>
                <a:gd name="T18" fmla="*/ 2147483647 w 3956"/>
                <a:gd name="T19" fmla="*/ 2147483647 h 2046"/>
                <a:gd name="T20" fmla="*/ 2147483647 w 3956"/>
                <a:gd name="T21" fmla="*/ 2147483647 h 2046"/>
                <a:gd name="T22" fmla="*/ 2147483647 w 3956"/>
                <a:gd name="T23" fmla="*/ 2147483647 h 2046"/>
                <a:gd name="T24" fmla="*/ 2147483647 w 3956"/>
                <a:gd name="T25" fmla="*/ 2147483647 h 2046"/>
                <a:gd name="T26" fmla="*/ 2147483647 w 3956"/>
                <a:gd name="T27" fmla="*/ 2147483647 h 2046"/>
                <a:gd name="T28" fmla="*/ 2147483647 w 3956"/>
                <a:gd name="T29" fmla="*/ 2147483647 h 2046"/>
                <a:gd name="T30" fmla="*/ 2147483647 w 3956"/>
                <a:gd name="T31" fmla="*/ 2147483647 h 2046"/>
                <a:gd name="T32" fmla="*/ 2147483647 w 3956"/>
                <a:gd name="T33" fmla="*/ 2147483647 h 2046"/>
                <a:gd name="T34" fmla="*/ 2147483647 w 3956"/>
                <a:gd name="T35" fmla="*/ 2147483647 h 2046"/>
                <a:gd name="T36" fmla="*/ 2147483647 w 3956"/>
                <a:gd name="T37" fmla="*/ 2147483647 h 2046"/>
                <a:gd name="T38" fmla="*/ 2147483647 w 3956"/>
                <a:gd name="T39" fmla="*/ 2147483647 h 2046"/>
                <a:gd name="T40" fmla="*/ 2147483647 w 3956"/>
                <a:gd name="T41" fmla="*/ 2147483647 h 2046"/>
                <a:gd name="T42" fmla="*/ 2147483647 w 3956"/>
                <a:gd name="T43" fmla="*/ 2147483647 h 2046"/>
                <a:gd name="T44" fmla="*/ 2147483647 w 3956"/>
                <a:gd name="T45" fmla="*/ 2147483647 h 2046"/>
                <a:gd name="T46" fmla="*/ 2147483647 w 3956"/>
                <a:gd name="T47" fmla="*/ 2147483647 h 2046"/>
                <a:gd name="T48" fmla="*/ 2147483647 w 3956"/>
                <a:gd name="T49" fmla="*/ 2147483647 h 2046"/>
                <a:gd name="T50" fmla="*/ 2147483647 w 3956"/>
                <a:gd name="T51" fmla="*/ 2147483647 h 2046"/>
                <a:gd name="T52" fmla="*/ 2147483647 w 3956"/>
                <a:gd name="T53" fmla="*/ 2147483647 h 2046"/>
                <a:gd name="T54" fmla="*/ 2147483647 w 3956"/>
                <a:gd name="T55" fmla="*/ 2147483647 h 2046"/>
                <a:gd name="T56" fmla="*/ 2147483647 w 3956"/>
                <a:gd name="T57" fmla="*/ 2147483647 h 2046"/>
                <a:gd name="T58" fmla="*/ 2147483647 w 3956"/>
                <a:gd name="T59" fmla="*/ 2147483647 h 2046"/>
                <a:gd name="T60" fmla="*/ 2147483647 w 3956"/>
                <a:gd name="T61" fmla="*/ 2147483647 h 2046"/>
                <a:gd name="T62" fmla="*/ 2147483647 w 3956"/>
                <a:gd name="T63" fmla="*/ 2147483647 h 2046"/>
                <a:gd name="T64" fmla="*/ 2147483647 w 3956"/>
                <a:gd name="T65" fmla="*/ 2147483647 h 2046"/>
                <a:gd name="T66" fmla="*/ 2147483647 w 3956"/>
                <a:gd name="T67" fmla="*/ 2147483647 h 2046"/>
                <a:gd name="T68" fmla="*/ 2147483647 w 3956"/>
                <a:gd name="T69" fmla="*/ 2147483647 h 2046"/>
                <a:gd name="T70" fmla="*/ 2147483647 w 3956"/>
                <a:gd name="T71" fmla="*/ 2147483647 h 2046"/>
                <a:gd name="T72" fmla="*/ 2147483647 w 3956"/>
                <a:gd name="T73" fmla="*/ 2147483647 h 2046"/>
                <a:gd name="T74" fmla="*/ 2147483647 w 3956"/>
                <a:gd name="T75" fmla="*/ 2147483647 h 2046"/>
                <a:gd name="T76" fmla="*/ 2147483647 w 3956"/>
                <a:gd name="T77" fmla="*/ 2147483647 h 2046"/>
                <a:gd name="T78" fmla="*/ 2147483647 w 3956"/>
                <a:gd name="T79" fmla="*/ 2147483647 h 2046"/>
                <a:gd name="T80" fmla="*/ 2147483647 w 3956"/>
                <a:gd name="T81" fmla="*/ 2147483647 h 2046"/>
                <a:gd name="T82" fmla="*/ 2147483647 w 3956"/>
                <a:gd name="T83" fmla="*/ 2147483647 h 2046"/>
                <a:gd name="T84" fmla="*/ 2147483647 w 3956"/>
                <a:gd name="T85" fmla="*/ 2147483647 h 2046"/>
                <a:gd name="T86" fmla="*/ 2147483647 w 3956"/>
                <a:gd name="T87" fmla="*/ 2147483647 h 2046"/>
                <a:gd name="T88" fmla="*/ 2147483647 w 3956"/>
                <a:gd name="T89" fmla="*/ 2147483647 h 2046"/>
                <a:gd name="T90" fmla="*/ 2147483647 w 3956"/>
                <a:gd name="T91" fmla="*/ 2147483647 h 2046"/>
                <a:gd name="T92" fmla="*/ 2147483647 w 3956"/>
                <a:gd name="T93" fmla="*/ 2147483647 h 2046"/>
                <a:gd name="T94" fmla="*/ 2147483647 w 3956"/>
                <a:gd name="T95" fmla="*/ 2147483647 h 2046"/>
                <a:gd name="T96" fmla="*/ 2147483647 w 3956"/>
                <a:gd name="T97" fmla="*/ 2147483647 h 2046"/>
                <a:gd name="T98" fmla="*/ 2147483647 w 3956"/>
                <a:gd name="T99" fmla="*/ 2147483647 h 2046"/>
                <a:gd name="T100" fmla="*/ 2147483647 w 3956"/>
                <a:gd name="T101" fmla="*/ 2147483647 h 2046"/>
                <a:gd name="T102" fmla="*/ 2147483647 w 3956"/>
                <a:gd name="T103" fmla="*/ 2147483647 h 2046"/>
                <a:gd name="T104" fmla="*/ 2147483647 w 3956"/>
                <a:gd name="T105" fmla="*/ 2147483647 h 2046"/>
                <a:gd name="T106" fmla="*/ 2147483647 w 3956"/>
                <a:gd name="T107" fmla="*/ 2147483647 h 2046"/>
                <a:gd name="T108" fmla="*/ 2147483647 w 3956"/>
                <a:gd name="T109" fmla="*/ 2147483647 h 2046"/>
                <a:gd name="T110" fmla="*/ 2147483647 w 3956"/>
                <a:gd name="T111" fmla="*/ 2147483647 h 2046"/>
                <a:gd name="T112" fmla="*/ 2147483647 w 3956"/>
                <a:gd name="T113" fmla="*/ 2147483647 h 2046"/>
                <a:gd name="T114" fmla="*/ 2147483647 w 3956"/>
                <a:gd name="T115" fmla="*/ 2147483647 h 2046"/>
                <a:gd name="T116" fmla="*/ 2147483647 w 3956"/>
                <a:gd name="T117" fmla="*/ 2147483647 h 2046"/>
                <a:gd name="T118" fmla="*/ 2147483647 w 3956"/>
                <a:gd name="T119" fmla="*/ 2147483647 h 2046"/>
                <a:gd name="T120" fmla="*/ 2147483647 w 3956"/>
                <a:gd name="T121" fmla="*/ 2147483647 h 2046"/>
                <a:gd name="T122" fmla="*/ 2147483647 w 3956"/>
                <a:gd name="T123" fmla="*/ 2147483647 h 204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956"/>
                <a:gd name="T187" fmla="*/ 0 h 2046"/>
                <a:gd name="T188" fmla="*/ 3956 w 3956"/>
                <a:gd name="T189" fmla="*/ 2046 h 204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956" h="2046">
                  <a:moveTo>
                    <a:pt x="0" y="19"/>
                  </a:moveTo>
                  <a:lnTo>
                    <a:pt x="39" y="0"/>
                  </a:lnTo>
                  <a:lnTo>
                    <a:pt x="63" y="0"/>
                  </a:lnTo>
                  <a:lnTo>
                    <a:pt x="79" y="24"/>
                  </a:lnTo>
                  <a:lnTo>
                    <a:pt x="87" y="48"/>
                  </a:lnTo>
                  <a:lnTo>
                    <a:pt x="87" y="71"/>
                  </a:lnTo>
                  <a:lnTo>
                    <a:pt x="87" y="95"/>
                  </a:lnTo>
                  <a:lnTo>
                    <a:pt x="87" y="119"/>
                  </a:lnTo>
                  <a:lnTo>
                    <a:pt x="87" y="142"/>
                  </a:lnTo>
                  <a:lnTo>
                    <a:pt x="95" y="166"/>
                  </a:lnTo>
                  <a:lnTo>
                    <a:pt x="95" y="190"/>
                  </a:lnTo>
                  <a:lnTo>
                    <a:pt x="102" y="213"/>
                  </a:lnTo>
                  <a:lnTo>
                    <a:pt x="110" y="237"/>
                  </a:lnTo>
                  <a:lnTo>
                    <a:pt x="118" y="261"/>
                  </a:lnTo>
                  <a:lnTo>
                    <a:pt x="134" y="284"/>
                  </a:lnTo>
                  <a:lnTo>
                    <a:pt x="150" y="308"/>
                  </a:lnTo>
                  <a:lnTo>
                    <a:pt x="166" y="332"/>
                  </a:lnTo>
                  <a:lnTo>
                    <a:pt x="174" y="355"/>
                  </a:lnTo>
                  <a:lnTo>
                    <a:pt x="197" y="395"/>
                  </a:lnTo>
                  <a:lnTo>
                    <a:pt x="213" y="419"/>
                  </a:lnTo>
                  <a:lnTo>
                    <a:pt x="229" y="450"/>
                  </a:lnTo>
                  <a:lnTo>
                    <a:pt x="245" y="474"/>
                  </a:lnTo>
                  <a:lnTo>
                    <a:pt x="252" y="505"/>
                  </a:lnTo>
                  <a:lnTo>
                    <a:pt x="268" y="529"/>
                  </a:lnTo>
                  <a:lnTo>
                    <a:pt x="268" y="553"/>
                  </a:lnTo>
                  <a:lnTo>
                    <a:pt x="276" y="576"/>
                  </a:lnTo>
                  <a:lnTo>
                    <a:pt x="284" y="600"/>
                  </a:lnTo>
                  <a:lnTo>
                    <a:pt x="292" y="624"/>
                  </a:lnTo>
                  <a:lnTo>
                    <a:pt x="300" y="648"/>
                  </a:lnTo>
                  <a:lnTo>
                    <a:pt x="308" y="679"/>
                  </a:lnTo>
                  <a:lnTo>
                    <a:pt x="316" y="703"/>
                  </a:lnTo>
                  <a:lnTo>
                    <a:pt x="324" y="726"/>
                  </a:lnTo>
                  <a:lnTo>
                    <a:pt x="331" y="758"/>
                  </a:lnTo>
                  <a:lnTo>
                    <a:pt x="339" y="782"/>
                  </a:lnTo>
                  <a:lnTo>
                    <a:pt x="347" y="805"/>
                  </a:lnTo>
                  <a:lnTo>
                    <a:pt x="363" y="829"/>
                  </a:lnTo>
                  <a:lnTo>
                    <a:pt x="371" y="853"/>
                  </a:lnTo>
                  <a:lnTo>
                    <a:pt x="379" y="876"/>
                  </a:lnTo>
                  <a:lnTo>
                    <a:pt x="387" y="900"/>
                  </a:lnTo>
                  <a:lnTo>
                    <a:pt x="395" y="924"/>
                  </a:lnTo>
                  <a:lnTo>
                    <a:pt x="402" y="947"/>
                  </a:lnTo>
                  <a:lnTo>
                    <a:pt x="410" y="971"/>
                  </a:lnTo>
                  <a:lnTo>
                    <a:pt x="410" y="995"/>
                  </a:lnTo>
                  <a:lnTo>
                    <a:pt x="418" y="1018"/>
                  </a:lnTo>
                  <a:lnTo>
                    <a:pt x="418" y="1042"/>
                  </a:lnTo>
                  <a:lnTo>
                    <a:pt x="418" y="1074"/>
                  </a:lnTo>
                  <a:lnTo>
                    <a:pt x="418" y="1105"/>
                  </a:lnTo>
                  <a:lnTo>
                    <a:pt x="418" y="1129"/>
                  </a:lnTo>
                  <a:lnTo>
                    <a:pt x="418" y="1161"/>
                  </a:lnTo>
                  <a:lnTo>
                    <a:pt x="418" y="1184"/>
                  </a:lnTo>
                  <a:lnTo>
                    <a:pt x="418" y="1208"/>
                  </a:lnTo>
                  <a:lnTo>
                    <a:pt x="418" y="1232"/>
                  </a:lnTo>
                  <a:lnTo>
                    <a:pt x="426" y="1255"/>
                  </a:lnTo>
                  <a:lnTo>
                    <a:pt x="426" y="1279"/>
                  </a:lnTo>
                  <a:lnTo>
                    <a:pt x="434" y="1303"/>
                  </a:lnTo>
                  <a:lnTo>
                    <a:pt x="442" y="1326"/>
                  </a:lnTo>
                  <a:lnTo>
                    <a:pt x="458" y="1350"/>
                  </a:lnTo>
                  <a:lnTo>
                    <a:pt x="489" y="1374"/>
                  </a:lnTo>
                  <a:lnTo>
                    <a:pt x="521" y="1389"/>
                  </a:lnTo>
                  <a:lnTo>
                    <a:pt x="545" y="1397"/>
                  </a:lnTo>
                  <a:lnTo>
                    <a:pt x="568" y="1405"/>
                  </a:lnTo>
                  <a:lnTo>
                    <a:pt x="592" y="1421"/>
                  </a:lnTo>
                  <a:lnTo>
                    <a:pt x="623" y="1437"/>
                  </a:lnTo>
                  <a:lnTo>
                    <a:pt x="663" y="1460"/>
                  </a:lnTo>
                  <a:lnTo>
                    <a:pt x="687" y="1476"/>
                  </a:lnTo>
                  <a:lnTo>
                    <a:pt x="718" y="1492"/>
                  </a:lnTo>
                  <a:lnTo>
                    <a:pt x="734" y="1516"/>
                  </a:lnTo>
                  <a:lnTo>
                    <a:pt x="773" y="1524"/>
                  </a:lnTo>
                  <a:lnTo>
                    <a:pt x="797" y="1524"/>
                  </a:lnTo>
                  <a:lnTo>
                    <a:pt x="837" y="1524"/>
                  </a:lnTo>
                  <a:lnTo>
                    <a:pt x="884" y="1524"/>
                  </a:lnTo>
                  <a:lnTo>
                    <a:pt x="923" y="1524"/>
                  </a:lnTo>
                  <a:lnTo>
                    <a:pt x="963" y="1516"/>
                  </a:lnTo>
                  <a:lnTo>
                    <a:pt x="987" y="1516"/>
                  </a:lnTo>
                  <a:lnTo>
                    <a:pt x="1010" y="1508"/>
                  </a:lnTo>
                  <a:lnTo>
                    <a:pt x="1034" y="1484"/>
                  </a:lnTo>
                  <a:lnTo>
                    <a:pt x="1058" y="1460"/>
                  </a:lnTo>
                  <a:lnTo>
                    <a:pt x="1081" y="1437"/>
                  </a:lnTo>
                  <a:lnTo>
                    <a:pt x="1097" y="1413"/>
                  </a:lnTo>
                  <a:lnTo>
                    <a:pt x="1113" y="1389"/>
                  </a:lnTo>
                  <a:lnTo>
                    <a:pt x="1137" y="1366"/>
                  </a:lnTo>
                  <a:lnTo>
                    <a:pt x="1152" y="1342"/>
                  </a:lnTo>
                  <a:lnTo>
                    <a:pt x="1176" y="1318"/>
                  </a:lnTo>
                  <a:lnTo>
                    <a:pt x="1200" y="1295"/>
                  </a:lnTo>
                  <a:lnTo>
                    <a:pt x="1223" y="1271"/>
                  </a:lnTo>
                  <a:lnTo>
                    <a:pt x="1239" y="1247"/>
                  </a:lnTo>
                  <a:lnTo>
                    <a:pt x="1255" y="1224"/>
                  </a:lnTo>
                  <a:lnTo>
                    <a:pt x="1263" y="1200"/>
                  </a:lnTo>
                  <a:lnTo>
                    <a:pt x="1271" y="1176"/>
                  </a:lnTo>
                  <a:lnTo>
                    <a:pt x="1271" y="1153"/>
                  </a:lnTo>
                  <a:lnTo>
                    <a:pt x="1271" y="1129"/>
                  </a:lnTo>
                  <a:lnTo>
                    <a:pt x="1271" y="1105"/>
                  </a:lnTo>
                  <a:lnTo>
                    <a:pt x="1271" y="1082"/>
                  </a:lnTo>
                  <a:lnTo>
                    <a:pt x="1287" y="1058"/>
                  </a:lnTo>
                  <a:lnTo>
                    <a:pt x="1310" y="1034"/>
                  </a:lnTo>
                  <a:lnTo>
                    <a:pt x="1334" y="1018"/>
                  </a:lnTo>
                  <a:lnTo>
                    <a:pt x="1358" y="1003"/>
                  </a:lnTo>
                  <a:lnTo>
                    <a:pt x="1381" y="995"/>
                  </a:lnTo>
                  <a:lnTo>
                    <a:pt x="1405" y="979"/>
                  </a:lnTo>
                  <a:lnTo>
                    <a:pt x="1437" y="1003"/>
                  </a:lnTo>
                  <a:lnTo>
                    <a:pt x="1452" y="1026"/>
                  </a:lnTo>
                  <a:lnTo>
                    <a:pt x="1460" y="1050"/>
                  </a:lnTo>
                  <a:lnTo>
                    <a:pt x="1468" y="1074"/>
                  </a:lnTo>
                  <a:lnTo>
                    <a:pt x="1492" y="1082"/>
                  </a:lnTo>
                  <a:lnTo>
                    <a:pt x="1531" y="1082"/>
                  </a:lnTo>
                  <a:lnTo>
                    <a:pt x="1555" y="1082"/>
                  </a:lnTo>
                  <a:lnTo>
                    <a:pt x="1587" y="1074"/>
                  </a:lnTo>
                  <a:lnTo>
                    <a:pt x="1610" y="1066"/>
                  </a:lnTo>
                  <a:lnTo>
                    <a:pt x="1634" y="1050"/>
                  </a:lnTo>
                  <a:lnTo>
                    <a:pt x="1658" y="1034"/>
                  </a:lnTo>
                  <a:lnTo>
                    <a:pt x="1681" y="1018"/>
                  </a:lnTo>
                  <a:lnTo>
                    <a:pt x="1705" y="1003"/>
                  </a:lnTo>
                  <a:lnTo>
                    <a:pt x="1729" y="995"/>
                  </a:lnTo>
                  <a:lnTo>
                    <a:pt x="1744" y="1018"/>
                  </a:lnTo>
                  <a:lnTo>
                    <a:pt x="1752" y="1042"/>
                  </a:lnTo>
                  <a:lnTo>
                    <a:pt x="1760" y="1066"/>
                  </a:lnTo>
                  <a:lnTo>
                    <a:pt x="1760" y="1089"/>
                  </a:lnTo>
                  <a:lnTo>
                    <a:pt x="1760" y="1113"/>
                  </a:lnTo>
                  <a:lnTo>
                    <a:pt x="1760" y="1137"/>
                  </a:lnTo>
                  <a:lnTo>
                    <a:pt x="1760" y="1161"/>
                  </a:lnTo>
                  <a:lnTo>
                    <a:pt x="1760" y="1184"/>
                  </a:lnTo>
                  <a:lnTo>
                    <a:pt x="1760" y="1208"/>
                  </a:lnTo>
                  <a:lnTo>
                    <a:pt x="1760" y="1232"/>
                  </a:lnTo>
                  <a:lnTo>
                    <a:pt x="1760" y="1255"/>
                  </a:lnTo>
                  <a:lnTo>
                    <a:pt x="1760" y="1279"/>
                  </a:lnTo>
                  <a:lnTo>
                    <a:pt x="1760" y="1303"/>
                  </a:lnTo>
                  <a:lnTo>
                    <a:pt x="1760" y="1326"/>
                  </a:lnTo>
                  <a:lnTo>
                    <a:pt x="1760" y="1350"/>
                  </a:lnTo>
                  <a:lnTo>
                    <a:pt x="1768" y="1374"/>
                  </a:lnTo>
                  <a:lnTo>
                    <a:pt x="1776" y="1397"/>
                  </a:lnTo>
                  <a:lnTo>
                    <a:pt x="1784" y="1421"/>
                  </a:lnTo>
                  <a:lnTo>
                    <a:pt x="1792" y="1445"/>
                  </a:lnTo>
                  <a:lnTo>
                    <a:pt x="1815" y="1476"/>
                  </a:lnTo>
                  <a:lnTo>
                    <a:pt x="1855" y="1500"/>
                  </a:lnTo>
                  <a:lnTo>
                    <a:pt x="1879" y="1524"/>
                  </a:lnTo>
                  <a:lnTo>
                    <a:pt x="1910" y="1539"/>
                  </a:lnTo>
                  <a:lnTo>
                    <a:pt x="1934" y="1547"/>
                  </a:lnTo>
                  <a:lnTo>
                    <a:pt x="1958" y="1555"/>
                  </a:lnTo>
                  <a:lnTo>
                    <a:pt x="1981" y="1555"/>
                  </a:lnTo>
                  <a:lnTo>
                    <a:pt x="2005" y="1555"/>
                  </a:lnTo>
                  <a:lnTo>
                    <a:pt x="2037" y="1555"/>
                  </a:lnTo>
                  <a:lnTo>
                    <a:pt x="2068" y="1555"/>
                  </a:lnTo>
                  <a:lnTo>
                    <a:pt x="2092" y="1555"/>
                  </a:lnTo>
                  <a:lnTo>
                    <a:pt x="2131" y="1555"/>
                  </a:lnTo>
                  <a:lnTo>
                    <a:pt x="2155" y="1547"/>
                  </a:lnTo>
                  <a:lnTo>
                    <a:pt x="2179" y="1539"/>
                  </a:lnTo>
                  <a:lnTo>
                    <a:pt x="2210" y="1531"/>
                  </a:lnTo>
                  <a:lnTo>
                    <a:pt x="2234" y="1508"/>
                  </a:lnTo>
                  <a:lnTo>
                    <a:pt x="2258" y="1492"/>
                  </a:lnTo>
                  <a:lnTo>
                    <a:pt x="2281" y="1468"/>
                  </a:lnTo>
                  <a:lnTo>
                    <a:pt x="2289" y="1445"/>
                  </a:lnTo>
                  <a:lnTo>
                    <a:pt x="2313" y="1405"/>
                  </a:lnTo>
                  <a:lnTo>
                    <a:pt x="2329" y="1374"/>
                  </a:lnTo>
                  <a:lnTo>
                    <a:pt x="2352" y="1342"/>
                  </a:lnTo>
                  <a:lnTo>
                    <a:pt x="2360" y="1318"/>
                  </a:lnTo>
                  <a:lnTo>
                    <a:pt x="2376" y="1287"/>
                  </a:lnTo>
                  <a:lnTo>
                    <a:pt x="2384" y="1263"/>
                  </a:lnTo>
                  <a:lnTo>
                    <a:pt x="2400" y="1232"/>
                  </a:lnTo>
                  <a:lnTo>
                    <a:pt x="2408" y="1208"/>
                  </a:lnTo>
                  <a:lnTo>
                    <a:pt x="2423" y="1176"/>
                  </a:lnTo>
                  <a:lnTo>
                    <a:pt x="2439" y="1145"/>
                  </a:lnTo>
                  <a:lnTo>
                    <a:pt x="2447" y="1121"/>
                  </a:lnTo>
                  <a:lnTo>
                    <a:pt x="2455" y="1097"/>
                  </a:lnTo>
                  <a:lnTo>
                    <a:pt x="2471" y="1074"/>
                  </a:lnTo>
                  <a:lnTo>
                    <a:pt x="2486" y="1050"/>
                  </a:lnTo>
                  <a:lnTo>
                    <a:pt x="2502" y="1026"/>
                  </a:lnTo>
                  <a:lnTo>
                    <a:pt x="2518" y="1003"/>
                  </a:lnTo>
                  <a:lnTo>
                    <a:pt x="2542" y="979"/>
                  </a:lnTo>
                  <a:lnTo>
                    <a:pt x="2565" y="979"/>
                  </a:lnTo>
                  <a:lnTo>
                    <a:pt x="2589" y="987"/>
                  </a:lnTo>
                  <a:lnTo>
                    <a:pt x="2589" y="1011"/>
                  </a:lnTo>
                  <a:lnTo>
                    <a:pt x="2597" y="1034"/>
                  </a:lnTo>
                  <a:lnTo>
                    <a:pt x="2597" y="1058"/>
                  </a:lnTo>
                  <a:lnTo>
                    <a:pt x="2597" y="1082"/>
                  </a:lnTo>
                  <a:lnTo>
                    <a:pt x="2597" y="1113"/>
                  </a:lnTo>
                  <a:lnTo>
                    <a:pt x="2605" y="1145"/>
                  </a:lnTo>
                  <a:lnTo>
                    <a:pt x="2613" y="1176"/>
                  </a:lnTo>
                  <a:lnTo>
                    <a:pt x="2613" y="1200"/>
                  </a:lnTo>
                  <a:lnTo>
                    <a:pt x="2621" y="1224"/>
                  </a:lnTo>
                  <a:lnTo>
                    <a:pt x="2629" y="1255"/>
                  </a:lnTo>
                  <a:lnTo>
                    <a:pt x="2636" y="1279"/>
                  </a:lnTo>
                  <a:lnTo>
                    <a:pt x="2644" y="1310"/>
                  </a:lnTo>
                  <a:lnTo>
                    <a:pt x="2660" y="1342"/>
                  </a:lnTo>
                  <a:lnTo>
                    <a:pt x="2676" y="1366"/>
                  </a:lnTo>
                  <a:lnTo>
                    <a:pt x="2700" y="1389"/>
                  </a:lnTo>
                  <a:lnTo>
                    <a:pt x="2739" y="1429"/>
                  </a:lnTo>
                  <a:lnTo>
                    <a:pt x="2771" y="1460"/>
                  </a:lnTo>
                  <a:lnTo>
                    <a:pt x="2794" y="1476"/>
                  </a:lnTo>
                  <a:lnTo>
                    <a:pt x="2834" y="1508"/>
                  </a:lnTo>
                  <a:lnTo>
                    <a:pt x="2857" y="1531"/>
                  </a:lnTo>
                  <a:lnTo>
                    <a:pt x="2881" y="1547"/>
                  </a:lnTo>
                  <a:lnTo>
                    <a:pt x="2905" y="1547"/>
                  </a:lnTo>
                  <a:lnTo>
                    <a:pt x="2944" y="1563"/>
                  </a:lnTo>
                  <a:lnTo>
                    <a:pt x="2968" y="1563"/>
                  </a:lnTo>
                  <a:lnTo>
                    <a:pt x="2992" y="1571"/>
                  </a:lnTo>
                  <a:lnTo>
                    <a:pt x="3015" y="1571"/>
                  </a:lnTo>
                  <a:lnTo>
                    <a:pt x="3039" y="1571"/>
                  </a:lnTo>
                  <a:lnTo>
                    <a:pt x="3071" y="1571"/>
                  </a:lnTo>
                  <a:lnTo>
                    <a:pt x="3102" y="1571"/>
                  </a:lnTo>
                  <a:lnTo>
                    <a:pt x="3134" y="1555"/>
                  </a:lnTo>
                  <a:lnTo>
                    <a:pt x="3157" y="1539"/>
                  </a:lnTo>
                  <a:lnTo>
                    <a:pt x="3181" y="1524"/>
                  </a:lnTo>
                  <a:lnTo>
                    <a:pt x="3205" y="1500"/>
                  </a:lnTo>
                  <a:lnTo>
                    <a:pt x="3228" y="1484"/>
                  </a:lnTo>
                  <a:lnTo>
                    <a:pt x="3260" y="1453"/>
                  </a:lnTo>
                  <a:lnTo>
                    <a:pt x="3284" y="1429"/>
                  </a:lnTo>
                  <a:lnTo>
                    <a:pt x="3300" y="1405"/>
                  </a:lnTo>
                  <a:lnTo>
                    <a:pt x="3323" y="1382"/>
                  </a:lnTo>
                  <a:lnTo>
                    <a:pt x="3363" y="1350"/>
                  </a:lnTo>
                  <a:lnTo>
                    <a:pt x="3371" y="1326"/>
                  </a:lnTo>
                  <a:lnTo>
                    <a:pt x="3402" y="1295"/>
                  </a:lnTo>
                  <a:lnTo>
                    <a:pt x="3418" y="1271"/>
                  </a:lnTo>
                  <a:lnTo>
                    <a:pt x="3434" y="1239"/>
                  </a:lnTo>
                  <a:lnTo>
                    <a:pt x="3450" y="1216"/>
                  </a:lnTo>
                  <a:lnTo>
                    <a:pt x="3473" y="1192"/>
                  </a:lnTo>
                  <a:lnTo>
                    <a:pt x="3481" y="1168"/>
                  </a:lnTo>
                  <a:lnTo>
                    <a:pt x="3497" y="1145"/>
                  </a:lnTo>
                  <a:lnTo>
                    <a:pt x="3505" y="1121"/>
                  </a:lnTo>
                  <a:lnTo>
                    <a:pt x="3521" y="1082"/>
                  </a:lnTo>
                  <a:lnTo>
                    <a:pt x="3528" y="1050"/>
                  </a:lnTo>
                  <a:lnTo>
                    <a:pt x="3544" y="1011"/>
                  </a:lnTo>
                  <a:lnTo>
                    <a:pt x="3560" y="979"/>
                  </a:lnTo>
                  <a:lnTo>
                    <a:pt x="3568" y="955"/>
                  </a:lnTo>
                  <a:lnTo>
                    <a:pt x="3576" y="924"/>
                  </a:lnTo>
                  <a:lnTo>
                    <a:pt x="3584" y="892"/>
                  </a:lnTo>
                  <a:lnTo>
                    <a:pt x="3592" y="861"/>
                  </a:lnTo>
                  <a:lnTo>
                    <a:pt x="3600" y="829"/>
                  </a:lnTo>
                  <a:lnTo>
                    <a:pt x="3607" y="797"/>
                  </a:lnTo>
                  <a:lnTo>
                    <a:pt x="3615" y="774"/>
                  </a:lnTo>
                  <a:lnTo>
                    <a:pt x="3623" y="750"/>
                  </a:lnTo>
                  <a:lnTo>
                    <a:pt x="3631" y="726"/>
                  </a:lnTo>
                  <a:lnTo>
                    <a:pt x="3639" y="703"/>
                  </a:lnTo>
                  <a:lnTo>
                    <a:pt x="3655" y="671"/>
                  </a:lnTo>
                  <a:lnTo>
                    <a:pt x="3663" y="648"/>
                  </a:lnTo>
                  <a:lnTo>
                    <a:pt x="3678" y="624"/>
                  </a:lnTo>
                  <a:lnTo>
                    <a:pt x="3694" y="600"/>
                  </a:lnTo>
                  <a:lnTo>
                    <a:pt x="3694" y="576"/>
                  </a:lnTo>
                  <a:lnTo>
                    <a:pt x="3726" y="561"/>
                  </a:lnTo>
                  <a:lnTo>
                    <a:pt x="3757" y="561"/>
                  </a:lnTo>
                  <a:lnTo>
                    <a:pt x="3805" y="561"/>
                  </a:lnTo>
                  <a:lnTo>
                    <a:pt x="3852" y="561"/>
                  </a:lnTo>
                  <a:lnTo>
                    <a:pt x="3899" y="561"/>
                  </a:lnTo>
                  <a:lnTo>
                    <a:pt x="3923" y="553"/>
                  </a:lnTo>
                  <a:lnTo>
                    <a:pt x="3931" y="576"/>
                  </a:lnTo>
                  <a:lnTo>
                    <a:pt x="3931" y="600"/>
                  </a:lnTo>
                  <a:lnTo>
                    <a:pt x="3931" y="624"/>
                  </a:lnTo>
                  <a:lnTo>
                    <a:pt x="3931" y="648"/>
                  </a:lnTo>
                  <a:lnTo>
                    <a:pt x="3931" y="671"/>
                  </a:lnTo>
                  <a:lnTo>
                    <a:pt x="3939" y="695"/>
                  </a:lnTo>
                  <a:lnTo>
                    <a:pt x="3939" y="726"/>
                  </a:lnTo>
                  <a:lnTo>
                    <a:pt x="3939" y="750"/>
                  </a:lnTo>
                  <a:lnTo>
                    <a:pt x="3947" y="782"/>
                  </a:lnTo>
                  <a:lnTo>
                    <a:pt x="3947" y="813"/>
                  </a:lnTo>
                  <a:lnTo>
                    <a:pt x="3947" y="837"/>
                  </a:lnTo>
                  <a:lnTo>
                    <a:pt x="3947" y="861"/>
                  </a:lnTo>
                  <a:lnTo>
                    <a:pt x="3947" y="892"/>
                  </a:lnTo>
                  <a:lnTo>
                    <a:pt x="3947" y="924"/>
                  </a:lnTo>
                  <a:lnTo>
                    <a:pt x="3947" y="947"/>
                  </a:lnTo>
                  <a:lnTo>
                    <a:pt x="3947" y="987"/>
                  </a:lnTo>
                  <a:lnTo>
                    <a:pt x="3947" y="1011"/>
                  </a:lnTo>
                  <a:lnTo>
                    <a:pt x="3947" y="1050"/>
                  </a:lnTo>
                  <a:lnTo>
                    <a:pt x="3947" y="1089"/>
                  </a:lnTo>
                  <a:lnTo>
                    <a:pt x="3947" y="1113"/>
                  </a:lnTo>
                  <a:lnTo>
                    <a:pt x="3947" y="1137"/>
                  </a:lnTo>
                  <a:lnTo>
                    <a:pt x="3947" y="1176"/>
                  </a:lnTo>
                  <a:lnTo>
                    <a:pt x="3947" y="1200"/>
                  </a:lnTo>
                  <a:lnTo>
                    <a:pt x="3947" y="1224"/>
                  </a:lnTo>
                  <a:lnTo>
                    <a:pt x="3947" y="1247"/>
                  </a:lnTo>
                  <a:lnTo>
                    <a:pt x="3947" y="1279"/>
                  </a:lnTo>
                  <a:lnTo>
                    <a:pt x="3947" y="1310"/>
                  </a:lnTo>
                  <a:lnTo>
                    <a:pt x="3947" y="1334"/>
                  </a:lnTo>
                  <a:lnTo>
                    <a:pt x="3947" y="1374"/>
                  </a:lnTo>
                  <a:lnTo>
                    <a:pt x="3947" y="1397"/>
                  </a:lnTo>
                  <a:lnTo>
                    <a:pt x="3947" y="1421"/>
                  </a:lnTo>
                  <a:lnTo>
                    <a:pt x="3947" y="1445"/>
                  </a:lnTo>
                  <a:lnTo>
                    <a:pt x="3947" y="1468"/>
                  </a:lnTo>
                  <a:lnTo>
                    <a:pt x="3947" y="1500"/>
                  </a:lnTo>
                  <a:lnTo>
                    <a:pt x="3947" y="1531"/>
                  </a:lnTo>
                  <a:lnTo>
                    <a:pt x="3947" y="1555"/>
                  </a:lnTo>
                  <a:lnTo>
                    <a:pt x="3947" y="1579"/>
                  </a:lnTo>
                  <a:lnTo>
                    <a:pt x="3947" y="1603"/>
                  </a:lnTo>
                  <a:lnTo>
                    <a:pt x="3947" y="1626"/>
                  </a:lnTo>
                  <a:lnTo>
                    <a:pt x="3947" y="1658"/>
                  </a:lnTo>
                  <a:lnTo>
                    <a:pt x="3947" y="1689"/>
                  </a:lnTo>
                  <a:lnTo>
                    <a:pt x="3947" y="1713"/>
                  </a:lnTo>
                  <a:lnTo>
                    <a:pt x="3947" y="1745"/>
                  </a:lnTo>
                  <a:lnTo>
                    <a:pt x="3947" y="1768"/>
                  </a:lnTo>
                  <a:lnTo>
                    <a:pt x="3947" y="1800"/>
                  </a:lnTo>
                  <a:lnTo>
                    <a:pt x="3947" y="1824"/>
                  </a:lnTo>
                  <a:lnTo>
                    <a:pt x="3947" y="1847"/>
                  </a:lnTo>
                  <a:lnTo>
                    <a:pt x="3947" y="1871"/>
                  </a:lnTo>
                  <a:lnTo>
                    <a:pt x="3947" y="1895"/>
                  </a:lnTo>
                  <a:lnTo>
                    <a:pt x="3947" y="1918"/>
                  </a:lnTo>
                  <a:lnTo>
                    <a:pt x="3947" y="1942"/>
                  </a:lnTo>
                  <a:lnTo>
                    <a:pt x="3947" y="1966"/>
                  </a:lnTo>
                  <a:lnTo>
                    <a:pt x="3947" y="1989"/>
                  </a:lnTo>
                  <a:lnTo>
                    <a:pt x="3947" y="2013"/>
                  </a:lnTo>
                  <a:lnTo>
                    <a:pt x="3955" y="2037"/>
                  </a:lnTo>
                  <a:lnTo>
                    <a:pt x="3931" y="2045"/>
                  </a:lnTo>
                  <a:lnTo>
                    <a:pt x="3907" y="2037"/>
                  </a:lnTo>
                  <a:lnTo>
                    <a:pt x="3876" y="2021"/>
                  </a:lnTo>
                  <a:lnTo>
                    <a:pt x="3852" y="2013"/>
                  </a:lnTo>
                  <a:lnTo>
                    <a:pt x="3828" y="2013"/>
                  </a:lnTo>
                  <a:lnTo>
                    <a:pt x="3805" y="2013"/>
                  </a:lnTo>
                  <a:lnTo>
                    <a:pt x="3781" y="2013"/>
                  </a:lnTo>
                  <a:lnTo>
                    <a:pt x="3750" y="2013"/>
                  </a:lnTo>
                  <a:lnTo>
                    <a:pt x="3726" y="2013"/>
                  </a:lnTo>
                  <a:lnTo>
                    <a:pt x="3702" y="2005"/>
                  </a:lnTo>
                  <a:lnTo>
                    <a:pt x="3678" y="2005"/>
                  </a:lnTo>
                  <a:lnTo>
                    <a:pt x="3655" y="1997"/>
                  </a:lnTo>
                  <a:lnTo>
                    <a:pt x="3623" y="1989"/>
                  </a:lnTo>
                  <a:lnTo>
                    <a:pt x="3600" y="1989"/>
                  </a:lnTo>
                  <a:lnTo>
                    <a:pt x="3568" y="1989"/>
                  </a:lnTo>
                  <a:lnTo>
                    <a:pt x="3544" y="1989"/>
                  </a:lnTo>
                  <a:lnTo>
                    <a:pt x="3521" y="1989"/>
                  </a:lnTo>
                  <a:lnTo>
                    <a:pt x="3481" y="1989"/>
                  </a:lnTo>
                  <a:lnTo>
                    <a:pt x="3457" y="1989"/>
                  </a:lnTo>
                  <a:lnTo>
                    <a:pt x="3434" y="1989"/>
                  </a:lnTo>
                  <a:lnTo>
                    <a:pt x="3402" y="1989"/>
                  </a:lnTo>
                  <a:lnTo>
                    <a:pt x="3363" y="1989"/>
                  </a:lnTo>
                  <a:lnTo>
                    <a:pt x="3331" y="1989"/>
                  </a:lnTo>
                  <a:lnTo>
                    <a:pt x="3300" y="1981"/>
                  </a:lnTo>
                  <a:lnTo>
                    <a:pt x="3276" y="1981"/>
                  </a:lnTo>
                  <a:lnTo>
                    <a:pt x="3252" y="1981"/>
                  </a:lnTo>
                  <a:lnTo>
                    <a:pt x="3221" y="1981"/>
                  </a:lnTo>
                  <a:lnTo>
                    <a:pt x="3189" y="1981"/>
                  </a:lnTo>
                  <a:lnTo>
                    <a:pt x="3165" y="1981"/>
                  </a:lnTo>
                  <a:lnTo>
                    <a:pt x="3126" y="1981"/>
                  </a:lnTo>
                  <a:lnTo>
                    <a:pt x="3102" y="1981"/>
                  </a:lnTo>
                  <a:lnTo>
                    <a:pt x="3079" y="1981"/>
                  </a:lnTo>
                  <a:lnTo>
                    <a:pt x="3055" y="1981"/>
                  </a:lnTo>
                  <a:lnTo>
                    <a:pt x="3031" y="1981"/>
                  </a:lnTo>
                  <a:lnTo>
                    <a:pt x="3007" y="1981"/>
                  </a:lnTo>
                  <a:lnTo>
                    <a:pt x="2984" y="1981"/>
                  </a:lnTo>
                  <a:lnTo>
                    <a:pt x="2944" y="1981"/>
                  </a:lnTo>
                  <a:lnTo>
                    <a:pt x="2913" y="1981"/>
                  </a:lnTo>
                  <a:lnTo>
                    <a:pt x="2873" y="1981"/>
                  </a:lnTo>
                  <a:lnTo>
                    <a:pt x="2850" y="1973"/>
                  </a:lnTo>
                  <a:lnTo>
                    <a:pt x="2818" y="1973"/>
                  </a:lnTo>
                  <a:lnTo>
                    <a:pt x="2794" y="1973"/>
                  </a:lnTo>
                  <a:lnTo>
                    <a:pt x="2763" y="1966"/>
                  </a:lnTo>
                  <a:lnTo>
                    <a:pt x="2739" y="1958"/>
                  </a:lnTo>
                  <a:lnTo>
                    <a:pt x="2715" y="1950"/>
                  </a:lnTo>
                  <a:lnTo>
                    <a:pt x="2676" y="1950"/>
                  </a:lnTo>
                  <a:lnTo>
                    <a:pt x="2636" y="1950"/>
                  </a:lnTo>
                  <a:lnTo>
                    <a:pt x="2605" y="1950"/>
                  </a:lnTo>
                  <a:lnTo>
                    <a:pt x="2565" y="1950"/>
                  </a:lnTo>
                  <a:lnTo>
                    <a:pt x="2534" y="1950"/>
                  </a:lnTo>
                  <a:lnTo>
                    <a:pt x="2502" y="1950"/>
                  </a:lnTo>
                  <a:lnTo>
                    <a:pt x="2471" y="1950"/>
                  </a:lnTo>
                  <a:lnTo>
                    <a:pt x="2447" y="1950"/>
                  </a:lnTo>
                  <a:lnTo>
                    <a:pt x="2415" y="1950"/>
                  </a:lnTo>
                  <a:lnTo>
                    <a:pt x="2392" y="1950"/>
                  </a:lnTo>
                  <a:lnTo>
                    <a:pt x="2368" y="1950"/>
                  </a:lnTo>
                  <a:lnTo>
                    <a:pt x="2344" y="1950"/>
                  </a:lnTo>
                  <a:lnTo>
                    <a:pt x="2313" y="1950"/>
                  </a:lnTo>
                  <a:lnTo>
                    <a:pt x="2281" y="1950"/>
                  </a:lnTo>
                  <a:lnTo>
                    <a:pt x="2258" y="1950"/>
                  </a:lnTo>
                  <a:lnTo>
                    <a:pt x="2234" y="1950"/>
                  </a:lnTo>
                  <a:lnTo>
                    <a:pt x="2210" y="1950"/>
                  </a:lnTo>
                  <a:lnTo>
                    <a:pt x="2171" y="1950"/>
                  </a:lnTo>
                  <a:lnTo>
                    <a:pt x="2139" y="1950"/>
                  </a:lnTo>
                  <a:lnTo>
                    <a:pt x="2108" y="1950"/>
                  </a:lnTo>
                  <a:lnTo>
                    <a:pt x="2084" y="1950"/>
                  </a:lnTo>
                  <a:lnTo>
                    <a:pt x="2052" y="1958"/>
                  </a:lnTo>
                  <a:lnTo>
                    <a:pt x="2029" y="1958"/>
                  </a:lnTo>
                  <a:lnTo>
                    <a:pt x="1997" y="1966"/>
                  </a:lnTo>
                  <a:lnTo>
                    <a:pt x="1973" y="1966"/>
                  </a:lnTo>
                  <a:lnTo>
                    <a:pt x="1950" y="1966"/>
                  </a:lnTo>
                  <a:lnTo>
                    <a:pt x="1926" y="1966"/>
                  </a:lnTo>
                  <a:lnTo>
                    <a:pt x="1894" y="1966"/>
                  </a:lnTo>
                  <a:lnTo>
                    <a:pt x="1863" y="1966"/>
                  </a:lnTo>
                  <a:lnTo>
                    <a:pt x="1831" y="1966"/>
                  </a:lnTo>
                  <a:lnTo>
                    <a:pt x="1800" y="1966"/>
                  </a:lnTo>
                  <a:lnTo>
                    <a:pt x="1768" y="1966"/>
                  </a:lnTo>
                  <a:lnTo>
                    <a:pt x="1737" y="1966"/>
                  </a:lnTo>
                  <a:lnTo>
                    <a:pt x="1713" y="1966"/>
                  </a:lnTo>
                  <a:lnTo>
                    <a:pt x="1689" y="1966"/>
                  </a:lnTo>
                  <a:lnTo>
                    <a:pt x="1665" y="1966"/>
                  </a:lnTo>
                  <a:lnTo>
                    <a:pt x="1634" y="1966"/>
                  </a:lnTo>
                  <a:lnTo>
                    <a:pt x="1602" y="1966"/>
                  </a:lnTo>
                  <a:lnTo>
                    <a:pt x="1571" y="1966"/>
                  </a:lnTo>
                  <a:lnTo>
                    <a:pt x="1531" y="1966"/>
                  </a:lnTo>
                  <a:lnTo>
                    <a:pt x="1508" y="1966"/>
                  </a:lnTo>
                  <a:lnTo>
                    <a:pt x="1468" y="1958"/>
                  </a:lnTo>
                  <a:lnTo>
                    <a:pt x="1437" y="1958"/>
                  </a:lnTo>
                  <a:lnTo>
                    <a:pt x="1413" y="1958"/>
                  </a:lnTo>
                  <a:lnTo>
                    <a:pt x="1389" y="1958"/>
                  </a:lnTo>
                  <a:lnTo>
                    <a:pt x="1358" y="1950"/>
                  </a:lnTo>
                  <a:lnTo>
                    <a:pt x="1334" y="1950"/>
                  </a:lnTo>
                  <a:lnTo>
                    <a:pt x="1302" y="1950"/>
                  </a:lnTo>
                  <a:lnTo>
                    <a:pt x="1279" y="1950"/>
                  </a:lnTo>
                  <a:lnTo>
                    <a:pt x="1255" y="1950"/>
                  </a:lnTo>
                  <a:lnTo>
                    <a:pt x="1231" y="1950"/>
                  </a:lnTo>
                  <a:lnTo>
                    <a:pt x="1192" y="1942"/>
                  </a:lnTo>
                  <a:lnTo>
                    <a:pt x="1152" y="1934"/>
                  </a:lnTo>
                  <a:lnTo>
                    <a:pt x="1129" y="1926"/>
                  </a:lnTo>
                  <a:lnTo>
                    <a:pt x="1152" y="1939"/>
                  </a:lnTo>
                  <a:lnTo>
                    <a:pt x="1105" y="1926"/>
                  </a:lnTo>
                  <a:lnTo>
                    <a:pt x="1081" y="1918"/>
                  </a:lnTo>
                  <a:lnTo>
                    <a:pt x="1056" y="1987"/>
                  </a:lnTo>
                  <a:lnTo>
                    <a:pt x="1026" y="1910"/>
                  </a:lnTo>
                  <a:lnTo>
                    <a:pt x="1002" y="1902"/>
                  </a:lnTo>
                  <a:lnTo>
                    <a:pt x="912" y="1939"/>
                  </a:lnTo>
                  <a:lnTo>
                    <a:pt x="960" y="1939"/>
                  </a:lnTo>
                  <a:lnTo>
                    <a:pt x="912" y="1939"/>
                  </a:lnTo>
                  <a:lnTo>
                    <a:pt x="864" y="1939"/>
                  </a:lnTo>
                  <a:lnTo>
                    <a:pt x="912" y="1939"/>
                  </a:lnTo>
                  <a:lnTo>
                    <a:pt x="816" y="1987"/>
                  </a:lnTo>
                  <a:lnTo>
                    <a:pt x="768" y="1939"/>
                  </a:lnTo>
                  <a:lnTo>
                    <a:pt x="720" y="1939"/>
                  </a:lnTo>
                  <a:lnTo>
                    <a:pt x="672" y="1939"/>
                  </a:lnTo>
                  <a:lnTo>
                    <a:pt x="624" y="1939"/>
                  </a:lnTo>
                  <a:lnTo>
                    <a:pt x="624" y="1987"/>
                  </a:lnTo>
                  <a:lnTo>
                    <a:pt x="600" y="1918"/>
                  </a:lnTo>
                  <a:lnTo>
                    <a:pt x="560" y="1926"/>
                  </a:lnTo>
                  <a:lnTo>
                    <a:pt x="528" y="1939"/>
                  </a:lnTo>
                  <a:lnTo>
                    <a:pt x="513" y="1926"/>
                  </a:lnTo>
                  <a:lnTo>
                    <a:pt x="481" y="1934"/>
                  </a:lnTo>
                  <a:lnTo>
                    <a:pt x="458" y="1934"/>
                  </a:lnTo>
                  <a:lnTo>
                    <a:pt x="418" y="1942"/>
                  </a:lnTo>
                  <a:lnTo>
                    <a:pt x="387" y="1942"/>
                  </a:lnTo>
                  <a:lnTo>
                    <a:pt x="363" y="1950"/>
                  </a:lnTo>
                  <a:lnTo>
                    <a:pt x="339" y="1958"/>
                  </a:lnTo>
                  <a:lnTo>
                    <a:pt x="316" y="1958"/>
                  </a:lnTo>
                  <a:lnTo>
                    <a:pt x="292" y="1958"/>
                  </a:lnTo>
                  <a:lnTo>
                    <a:pt x="1296" y="1939"/>
                  </a:lnTo>
                  <a:lnTo>
                    <a:pt x="229" y="1966"/>
                  </a:lnTo>
                  <a:lnTo>
                    <a:pt x="205" y="1966"/>
                  </a:lnTo>
                  <a:lnTo>
                    <a:pt x="181" y="1966"/>
                  </a:lnTo>
                  <a:lnTo>
                    <a:pt x="158" y="1966"/>
                  </a:lnTo>
                  <a:lnTo>
                    <a:pt x="134" y="1966"/>
                  </a:lnTo>
                  <a:lnTo>
                    <a:pt x="102" y="1966"/>
                  </a:lnTo>
                  <a:lnTo>
                    <a:pt x="87" y="1942"/>
                  </a:lnTo>
                  <a:lnTo>
                    <a:pt x="87" y="1918"/>
                  </a:lnTo>
                  <a:lnTo>
                    <a:pt x="87" y="1895"/>
                  </a:lnTo>
                  <a:lnTo>
                    <a:pt x="87" y="1871"/>
                  </a:lnTo>
                  <a:lnTo>
                    <a:pt x="87" y="1839"/>
                  </a:lnTo>
                  <a:lnTo>
                    <a:pt x="87" y="1816"/>
                  </a:lnTo>
                  <a:lnTo>
                    <a:pt x="87" y="1784"/>
                  </a:lnTo>
                  <a:lnTo>
                    <a:pt x="87" y="1760"/>
                  </a:lnTo>
                  <a:lnTo>
                    <a:pt x="87" y="1729"/>
                  </a:lnTo>
                  <a:lnTo>
                    <a:pt x="87" y="1697"/>
                  </a:lnTo>
                  <a:lnTo>
                    <a:pt x="87" y="1666"/>
                  </a:lnTo>
                  <a:lnTo>
                    <a:pt x="87" y="1634"/>
                  </a:lnTo>
                  <a:lnTo>
                    <a:pt x="87" y="1610"/>
                  </a:lnTo>
                  <a:lnTo>
                    <a:pt x="87" y="1579"/>
                  </a:lnTo>
                  <a:lnTo>
                    <a:pt x="79" y="1555"/>
                  </a:lnTo>
                  <a:lnTo>
                    <a:pt x="79" y="1531"/>
                  </a:lnTo>
                  <a:lnTo>
                    <a:pt x="79" y="1508"/>
                  </a:lnTo>
                  <a:lnTo>
                    <a:pt x="79" y="1476"/>
                  </a:lnTo>
                  <a:lnTo>
                    <a:pt x="79" y="1453"/>
                  </a:lnTo>
                  <a:lnTo>
                    <a:pt x="79" y="1421"/>
                  </a:lnTo>
                  <a:lnTo>
                    <a:pt x="79" y="1389"/>
                  </a:lnTo>
                  <a:lnTo>
                    <a:pt x="79" y="1350"/>
                  </a:lnTo>
                  <a:lnTo>
                    <a:pt x="79" y="1318"/>
                  </a:lnTo>
                  <a:lnTo>
                    <a:pt x="79" y="1279"/>
                  </a:lnTo>
                  <a:lnTo>
                    <a:pt x="79" y="1247"/>
                  </a:lnTo>
                  <a:lnTo>
                    <a:pt x="79" y="1208"/>
                  </a:lnTo>
                  <a:lnTo>
                    <a:pt x="79" y="1184"/>
                  </a:lnTo>
                  <a:lnTo>
                    <a:pt x="79" y="1161"/>
                  </a:lnTo>
                  <a:lnTo>
                    <a:pt x="79" y="1129"/>
                  </a:lnTo>
                  <a:lnTo>
                    <a:pt x="79" y="1097"/>
                  </a:lnTo>
                  <a:lnTo>
                    <a:pt x="79" y="1074"/>
                  </a:lnTo>
                  <a:lnTo>
                    <a:pt x="79" y="1042"/>
                  </a:lnTo>
                  <a:lnTo>
                    <a:pt x="71" y="1003"/>
                  </a:lnTo>
                  <a:lnTo>
                    <a:pt x="71" y="979"/>
                  </a:lnTo>
                  <a:lnTo>
                    <a:pt x="63" y="947"/>
                  </a:lnTo>
                  <a:lnTo>
                    <a:pt x="63" y="924"/>
                  </a:lnTo>
                  <a:lnTo>
                    <a:pt x="63" y="892"/>
                  </a:lnTo>
                  <a:lnTo>
                    <a:pt x="63" y="869"/>
                  </a:lnTo>
                  <a:lnTo>
                    <a:pt x="63" y="845"/>
                  </a:lnTo>
                  <a:lnTo>
                    <a:pt x="55" y="821"/>
                  </a:lnTo>
                  <a:lnTo>
                    <a:pt x="55" y="790"/>
                  </a:lnTo>
                  <a:lnTo>
                    <a:pt x="55" y="758"/>
                  </a:lnTo>
                  <a:lnTo>
                    <a:pt x="55" y="734"/>
                  </a:lnTo>
                  <a:lnTo>
                    <a:pt x="55" y="703"/>
                  </a:lnTo>
                  <a:lnTo>
                    <a:pt x="55" y="679"/>
                  </a:lnTo>
                  <a:lnTo>
                    <a:pt x="55" y="655"/>
                  </a:lnTo>
                  <a:lnTo>
                    <a:pt x="55" y="616"/>
                  </a:lnTo>
                  <a:lnTo>
                    <a:pt x="55" y="592"/>
                  </a:lnTo>
                  <a:lnTo>
                    <a:pt x="55" y="553"/>
                  </a:lnTo>
                  <a:lnTo>
                    <a:pt x="55" y="529"/>
                  </a:lnTo>
                  <a:lnTo>
                    <a:pt x="55" y="498"/>
                  </a:lnTo>
                  <a:lnTo>
                    <a:pt x="55" y="466"/>
                  </a:lnTo>
                  <a:lnTo>
                    <a:pt x="55" y="442"/>
                  </a:lnTo>
                  <a:lnTo>
                    <a:pt x="55" y="419"/>
                  </a:lnTo>
                  <a:lnTo>
                    <a:pt x="55" y="387"/>
                  </a:lnTo>
                  <a:lnTo>
                    <a:pt x="55" y="363"/>
                  </a:lnTo>
                  <a:lnTo>
                    <a:pt x="55" y="332"/>
                  </a:lnTo>
                  <a:lnTo>
                    <a:pt x="55" y="300"/>
                  </a:lnTo>
                  <a:lnTo>
                    <a:pt x="55" y="269"/>
                  </a:lnTo>
                  <a:lnTo>
                    <a:pt x="55" y="245"/>
                  </a:lnTo>
                  <a:lnTo>
                    <a:pt x="55" y="221"/>
                  </a:lnTo>
                  <a:lnTo>
                    <a:pt x="55" y="198"/>
                  </a:lnTo>
                  <a:lnTo>
                    <a:pt x="55" y="174"/>
                  </a:lnTo>
                  <a:lnTo>
                    <a:pt x="55" y="150"/>
                  </a:lnTo>
                  <a:lnTo>
                    <a:pt x="55" y="127"/>
                  </a:lnTo>
                  <a:lnTo>
                    <a:pt x="47" y="103"/>
                  </a:lnTo>
                  <a:lnTo>
                    <a:pt x="39" y="79"/>
                  </a:lnTo>
                  <a:lnTo>
                    <a:pt x="31" y="56"/>
                  </a:lnTo>
                  <a:lnTo>
                    <a:pt x="0" y="19"/>
                  </a:lnTo>
                </a:path>
              </a:pathLst>
            </a:custGeom>
            <a:solidFill>
              <a:schemeClr val="tx2"/>
            </a:solidFill>
            <a:ln w="12700" cap="rnd">
              <a:solidFill>
                <a:schemeClr val="tx1"/>
              </a:solidFill>
              <a:round/>
              <a:headEnd type="none" w="sm" len="sm"/>
              <a:tailEnd type="none" w="sm" len="sm"/>
            </a:ln>
          </p:spPr>
          <p:txBody>
            <a:bodyPr/>
            <a:lstStyle/>
            <a:p>
              <a:pPr defTabSz="914400" fontAlgn="base">
                <a:spcBef>
                  <a:spcPct val="0"/>
                </a:spcBef>
                <a:spcAft>
                  <a:spcPct val="0"/>
                </a:spcAft>
              </a:pPr>
              <a:endParaRPr lang="en-US" sz="1800">
                <a:solidFill>
                  <a:srgbClr val="000000"/>
                </a:solidFill>
              </a:endParaRPr>
            </a:p>
          </p:txBody>
        </p:sp>
        <p:sp>
          <p:nvSpPr>
            <p:cNvPr id="10" name="Line 5"/>
            <p:cNvSpPr>
              <a:spLocks noChangeShapeType="1"/>
            </p:cNvSpPr>
            <p:nvPr/>
          </p:nvSpPr>
          <p:spPr bwMode="auto">
            <a:xfrm>
              <a:off x="4116388" y="5486400"/>
              <a:ext cx="1522412" cy="0"/>
            </a:xfrm>
            <a:prstGeom prst="line">
              <a:avLst/>
            </a:prstGeom>
            <a:noFill/>
            <a:ln w="1270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1" name="Line 6"/>
            <p:cNvSpPr>
              <a:spLocks noChangeShapeType="1"/>
            </p:cNvSpPr>
            <p:nvPr/>
          </p:nvSpPr>
          <p:spPr bwMode="auto">
            <a:xfrm>
              <a:off x="3733800" y="4725988"/>
              <a:ext cx="0" cy="836612"/>
            </a:xfrm>
            <a:prstGeom prst="line">
              <a:avLst/>
            </a:prstGeom>
            <a:noFill/>
            <a:ln w="1270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2" name="Line 7"/>
            <p:cNvSpPr>
              <a:spLocks noChangeShapeType="1"/>
            </p:cNvSpPr>
            <p:nvPr/>
          </p:nvSpPr>
          <p:spPr bwMode="auto">
            <a:xfrm>
              <a:off x="3352800" y="1601788"/>
              <a:ext cx="0" cy="4189412"/>
            </a:xfrm>
            <a:prstGeom prst="line">
              <a:avLst/>
            </a:prstGeom>
            <a:noFill/>
            <a:ln w="127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3" name="Line 8"/>
            <p:cNvSpPr>
              <a:spLocks noChangeShapeType="1"/>
            </p:cNvSpPr>
            <p:nvPr/>
          </p:nvSpPr>
          <p:spPr bwMode="auto">
            <a:xfrm>
              <a:off x="3354388" y="5791200"/>
              <a:ext cx="6932612"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4" name="Rectangle 9"/>
            <p:cNvSpPr>
              <a:spLocks noChangeArrowheads="1"/>
            </p:cNvSpPr>
            <p:nvPr/>
          </p:nvSpPr>
          <p:spPr bwMode="auto">
            <a:xfrm>
              <a:off x="2879726" y="2193925"/>
              <a:ext cx="186013"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en-US" sz="1800">
                <a:solidFill>
                  <a:srgbClr val="000000"/>
                </a:solidFill>
                <a:latin typeface="Arial" panose="020B0604020202020204" pitchFamily="34" charset="0"/>
              </a:endParaRPr>
            </a:p>
          </p:txBody>
        </p:sp>
        <p:graphicFrame>
          <p:nvGraphicFramePr>
            <p:cNvPr id="15" name="Object 1"/>
            <p:cNvGraphicFramePr>
              <a:graphicFrameLocks/>
            </p:cNvGraphicFramePr>
            <p:nvPr>
              <p:extLst/>
            </p:nvPr>
          </p:nvGraphicFramePr>
          <p:xfrm>
            <a:off x="3022601" y="2503574"/>
            <a:ext cx="323850" cy="583658"/>
          </p:xfrm>
          <a:graphic>
            <a:graphicData uri="http://schemas.openxmlformats.org/presentationml/2006/ole">
              <mc:AlternateContent xmlns:mc="http://schemas.openxmlformats.org/markup-compatibility/2006">
                <mc:Choice xmlns:v="urn:schemas-microsoft-com:vml" Requires="v">
                  <p:oleObj spid="_x0000_s15386" name="Document" r:id="rId6" imgW="474663" imgH="750888" progId="Word.Document.8">
                    <p:embed/>
                  </p:oleObj>
                </mc:Choice>
                <mc:Fallback>
                  <p:oleObj name="Document" r:id="rId6" imgW="474663" imgH="750888" progId="Word.Document.8">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22601" y="2503574"/>
                          <a:ext cx="323850" cy="583658"/>
                        </a:xfrm>
                        <a:prstGeom prst="rect">
                          <a:avLst/>
                        </a:prstGeom>
                        <a:noFill/>
                        <a:ln>
                          <a:noFill/>
                        </a:ln>
                        <a:effectLst/>
                        <a:extLst/>
                      </p:spPr>
                    </p:pic>
                  </p:oleObj>
                </mc:Fallback>
              </mc:AlternateContent>
            </a:graphicData>
          </a:graphic>
        </p:graphicFrame>
        <p:sp>
          <p:nvSpPr>
            <p:cNvPr id="16" name="Rectangle 12"/>
            <p:cNvSpPr>
              <a:spLocks noChangeArrowheads="1"/>
            </p:cNvSpPr>
            <p:nvPr/>
          </p:nvSpPr>
          <p:spPr bwMode="auto">
            <a:xfrm>
              <a:off x="2678414" y="653651"/>
              <a:ext cx="2905122"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ts val="0"/>
                </a:spcBef>
                <a:spcAft>
                  <a:spcPct val="0"/>
                </a:spcAft>
                <a:buClrTx/>
                <a:buSzTx/>
                <a:buFont typeface="Wingdings" panose="05000000000000000000" pitchFamily="2" charset="2"/>
                <a:buNone/>
              </a:pPr>
              <a:r>
                <a:rPr lang="en-US" altLang="zh-CN" sz="1800" b="1" dirty="0" smtClean="0">
                  <a:solidFill>
                    <a:srgbClr val="000000"/>
                  </a:solidFill>
                  <a:latin typeface="Calibri"/>
                  <a:cs typeface="Times New Roman" panose="02020603050405020304" pitchFamily="18" charset="0"/>
                </a:rPr>
                <a:t>Reachability</a:t>
              </a:r>
            </a:p>
            <a:p>
              <a:pPr defTabSz="914400" fontAlgn="base">
                <a:spcBef>
                  <a:spcPts val="0"/>
                </a:spcBef>
                <a:spcAft>
                  <a:spcPct val="0"/>
                </a:spcAft>
                <a:buClrTx/>
                <a:buSzTx/>
                <a:buFont typeface="Wingdings" panose="05000000000000000000" pitchFamily="2" charset="2"/>
                <a:buNone/>
              </a:pPr>
              <a:r>
                <a:rPr lang="en-US" altLang="zh-CN" sz="1800" b="1" dirty="0" smtClean="0">
                  <a:solidFill>
                    <a:srgbClr val="000000"/>
                  </a:solidFill>
                  <a:latin typeface="Calibri"/>
                  <a:cs typeface="Times New Roman" panose="02020603050405020304" pitchFamily="18" charset="0"/>
                </a:rPr>
                <a:t>distance</a:t>
              </a:r>
              <a:endParaRPr lang="en-US" altLang="zh-CN" sz="1800" b="1" dirty="0">
                <a:solidFill>
                  <a:srgbClr val="000000"/>
                </a:solidFill>
                <a:latin typeface="Calibri"/>
                <a:cs typeface="Times New Roman" panose="02020603050405020304" pitchFamily="18" charset="0"/>
              </a:endParaRPr>
            </a:p>
          </p:txBody>
        </p:sp>
        <p:sp>
          <p:nvSpPr>
            <p:cNvPr id="17" name="Rectangle 13"/>
            <p:cNvSpPr>
              <a:spLocks noChangeArrowheads="1"/>
            </p:cNvSpPr>
            <p:nvPr/>
          </p:nvSpPr>
          <p:spPr bwMode="auto">
            <a:xfrm>
              <a:off x="4346272" y="5797550"/>
              <a:ext cx="6321729" cy="518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lnSpc>
                  <a:spcPct val="70000"/>
                </a:lnSpc>
                <a:spcBef>
                  <a:spcPct val="50000"/>
                </a:spcBef>
                <a:spcAft>
                  <a:spcPct val="0"/>
                </a:spcAft>
                <a:buClrTx/>
                <a:buSzTx/>
                <a:buFont typeface="Wingdings" panose="05000000000000000000" pitchFamily="2" charset="2"/>
                <a:buNone/>
              </a:pPr>
              <a:r>
                <a:rPr lang="en-US" altLang="zh-CN" sz="1800" b="1" dirty="0">
                  <a:solidFill>
                    <a:srgbClr val="000000"/>
                  </a:solidFill>
                  <a:latin typeface="Calibri"/>
                </a:rPr>
                <a:t>Cluster-order of the objects</a:t>
              </a:r>
              <a:endParaRPr lang="en-US" altLang="zh-CN" sz="1800" dirty="0">
                <a:solidFill>
                  <a:srgbClr val="000000"/>
                </a:solidFill>
                <a:latin typeface="Calibri"/>
              </a:endParaRPr>
            </a:p>
          </p:txBody>
        </p:sp>
        <p:sp>
          <p:nvSpPr>
            <p:cNvPr id="18" name="Line 14"/>
            <p:cNvSpPr>
              <a:spLocks noChangeShapeType="1"/>
            </p:cNvSpPr>
            <p:nvPr/>
          </p:nvSpPr>
          <p:spPr bwMode="auto">
            <a:xfrm flipH="1">
              <a:off x="4878388" y="2439988"/>
              <a:ext cx="684212" cy="1827212"/>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9" name="Line 15"/>
            <p:cNvSpPr>
              <a:spLocks noChangeShapeType="1"/>
            </p:cNvSpPr>
            <p:nvPr/>
          </p:nvSpPr>
          <p:spPr bwMode="auto">
            <a:xfrm>
              <a:off x="6934200" y="2668588"/>
              <a:ext cx="0" cy="1674812"/>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0" name="Line 16"/>
            <p:cNvSpPr>
              <a:spLocks noChangeShapeType="1"/>
            </p:cNvSpPr>
            <p:nvPr/>
          </p:nvSpPr>
          <p:spPr bwMode="auto">
            <a:xfrm>
              <a:off x="7697789" y="1906589"/>
              <a:ext cx="911225" cy="2359025"/>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1" name="Line 17"/>
            <p:cNvSpPr>
              <a:spLocks noChangeShapeType="1"/>
            </p:cNvSpPr>
            <p:nvPr/>
          </p:nvSpPr>
          <p:spPr bwMode="auto">
            <a:xfrm>
              <a:off x="3659188" y="5562600"/>
              <a:ext cx="6170612" cy="0"/>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2" name="Line 18"/>
            <p:cNvSpPr>
              <a:spLocks noChangeShapeType="1"/>
            </p:cNvSpPr>
            <p:nvPr/>
          </p:nvSpPr>
          <p:spPr bwMode="auto">
            <a:xfrm>
              <a:off x="3582988" y="5638800"/>
              <a:ext cx="6246812" cy="0"/>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3" name="Line 19"/>
            <p:cNvSpPr>
              <a:spLocks noChangeShapeType="1"/>
            </p:cNvSpPr>
            <p:nvPr/>
          </p:nvSpPr>
          <p:spPr bwMode="auto">
            <a:xfrm>
              <a:off x="3278188" y="2819400"/>
              <a:ext cx="1508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4" name="Line 20"/>
            <p:cNvSpPr>
              <a:spLocks noChangeShapeType="1"/>
            </p:cNvSpPr>
            <p:nvPr/>
          </p:nvSpPr>
          <p:spPr bwMode="auto">
            <a:xfrm>
              <a:off x="3278188" y="2438400"/>
              <a:ext cx="1508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5" name="Rectangle 21"/>
            <p:cNvSpPr>
              <a:spLocks noChangeArrowheads="1"/>
            </p:cNvSpPr>
            <p:nvPr/>
          </p:nvSpPr>
          <p:spPr bwMode="auto">
            <a:xfrm>
              <a:off x="2669690" y="1823009"/>
              <a:ext cx="2745640" cy="66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Font typeface="Wingdings" panose="05000000000000000000" pitchFamily="2" charset="2"/>
                <a:buNone/>
              </a:pPr>
              <a:r>
                <a:rPr lang="en-US" altLang="zh-CN" sz="1800" b="1" dirty="0">
                  <a:solidFill>
                    <a:srgbClr val="000000"/>
                  </a:solidFill>
                  <a:latin typeface="Calibri"/>
                </a:rPr>
                <a:t>undefined</a:t>
              </a:r>
            </a:p>
          </p:txBody>
        </p:sp>
        <p:sp>
          <p:nvSpPr>
            <p:cNvPr id="26" name="Line 22"/>
            <p:cNvSpPr>
              <a:spLocks noChangeShapeType="1"/>
            </p:cNvSpPr>
            <p:nvPr/>
          </p:nvSpPr>
          <p:spPr bwMode="auto">
            <a:xfrm>
              <a:off x="3354388" y="4191000"/>
              <a:ext cx="7161212" cy="0"/>
            </a:xfrm>
            <a:prstGeom prst="line">
              <a:avLst/>
            </a:prstGeom>
            <a:noFill/>
            <a:ln w="127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graphicFrame>
          <p:nvGraphicFramePr>
            <p:cNvPr id="27" name="Object 2"/>
            <p:cNvGraphicFramePr>
              <a:graphicFrameLocks/>
            </p:cNvGraphicFramePr>
            <p:nvPr>
              <p:extLst/>
            </p:nvPr>
          </p:nvGraphicFramePr>
          <p:xfrm>
            <a:off x="2905629" y="3938587"/>
            <a:ext cx="495300" cy="809625"/>
          </p:xfrm>
          <a:graphic>
            <a:graphicData uri="http://schemas.openxmlformats.org/presentationml/2006/ole">
              <mc:AlternateContent xmlns:mc="http://schemas.openxmlformats.org/markup-compatibility/2006">
                <mc:Choice xmlns:v="urn:schemas-microsoft-com:vml" Requires="v">
                  <p:oleObj spid="_x0000_s15387" name="Document" r:id="rId9" imgW="467492" imgH="750783" progId="Word.Document.8">
                    <p:embed/>
                  </p:oleObj>
                </mc:Choice>
                <mc:Fallback>
                  <p:oleObj name="Document" r:id="rId9" imgW="467492" imgH="750783" progId="Word.Document.8">
                    <p:embed/>
                    <p:pic>
                      <p:nvPicPr>
                        <p:cNvPr id="0" name=""/>
                        <p:cNvPicPr>
                          <a:picLocks noChangeArrowheads="1"/>
                        </p:cNvPicPr>
                        <p:nvPr/>
                      </p:nvPicPr>
                      <p:blipFill>
                        <a:blip r:embed="rId10"/>
                        <a:srcRect/>
                        <a:stretch>
                          <a:fillRect/>
                        </a:stretch>
                      </p:blipFill>
                      <p:spPr bwMode="auto">
                        <a:xfrm>
                          <a:off x="2905629" y="3938587"/>
                          <a:ext cx="495300"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8" name="Group 27"/>
            <p:cNvGrpSpPr>
              <a:grpSpLocks/>
            </p:cNvGrpSpPr>
            <p:nvPr/>
          </p:nvGrpSpPr>
          <p:grpSpPr bwMode="auto">
            <a:xfrm>
              <a:off x="5416550" y="1149350"/>
              <a:ext cx="2349500" cy="1816100"/>
              <a:chOff x="2452" y="724"/>
              <a:chExt cx="1480" cy="1144"/>
            </a:xfrm>
          </p:grpSpPr>
          <p:sp>
            <p:nvSpPr>
              <p:cNvPr id="29" name="Oval 28"/>
              <p:cNvSpPr>
                <a:spLocks noChangeArrowheads="1"/>
              </p:cNvSpPr>
              <p:nvPr/>
            </p:nvSpPr>
            <p:spPr bwMode="auto">
              <a:xfrm>
                <a:off x="2644" y="110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0" name="Oval 29"/>
              <p:cNvSpPr>
                <a:spLocks noChangeArrowheads="1"/>
              </p:cNvSpPr>
              <p:nvPr/>
            </p:nvSpPr>
            <p:spPr bwMode="auto">
              <a:xfrm>
                <a:off x="2596" y="115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1" name="Oval 30"/>
              <p:cNvSpPr>
                <a:spLocks noChangeArrowheads="1"/>
              </p:cNvSpPr>
              <p:nvPr/>
            </p:nvSpPr>
            <p:spPr bwMode="auto">
              <a:xfrm>
                <a:off x="2548" y="115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2" name="Oval 31"/>
              <p:cNvSpPr>
                <a:spLocks noChangeArrowheads="1"/>
              </p:cNvSpPr>
              <p:nvPr/>
            </p:nvSpPr>
            <p:spPr bwMode="auto">
              <a:xfrm>
                <a:off x="2596" y="120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3" name="Oval 32"/>
              <p:cNvSpPr>
                <a:spLocks noChangeArrowheads="1"/>
              </p:cNvSpPr>
              <p:nvPr/>
            </p:nvSpPr>
            <p:spPr bwMode="auto">
              <a:xfrm>
                <a:off x="2692" y="120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4" name="Oval 33"/>
              <p:cNvSpPr>
                <a:spLocks noChangeArrowheads="1"/>
              </p:cNvSpPr>
              <p:nvPr/>
            </p:nvSpPr>
            <p:spPr bwMode="auto">
              <a:xfrm>
                <a:off x="2452" y="125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5" name="Oval 34"/>
              <p:cNvSpPr>
                <a:spLocks noChangeArrowheads="1"/>
              </p:cNvSpPr>
              <p:nvPr/>
            </p:nvSpPr>
            <p:spPr bwMode="auto">
              <a:xfrm>
                <a:off x="2596"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6" name="Oval 35"/>
              <p:cNvSpPr>
                <a:spLocks noChangeArrowheads="1"/>
              </p:cNvSpPr>
              <p:nvPr/>
            </p:nvSpPr>
            <p:spPr bwMode="auto">
              <a:xfrm>
                <a:off x="2548" y="130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7" name="Oval 36"/>
              <p:cNvSpPr>
                <a:spLocks noChangeArrowheads="1"/>
              </p:cNvSpPr>
              <p:nvPr/>
            </p:nvSpPr>
            <p:spPr bwMode="auto">
              <a:xfrm>
                <a:off x="2740"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8" name="Oval 37"/>
              <p:cNvSpPr>
                <a:spLocks noChangeArrowheads="1"/>
              </p:cNvSpPr>
              <p:nvPr/>
            </p:nvSpPr>
            <p:spPr bwMode="auto">
              <a:xfrm>
                <a:off x="2644" y="130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9" name="Oval 38"/>
              <p:cNvSpPr>
                <a:spLocks noChangeArrowheads="1"/>
              </p:cNvSpPr>
              <p:nvPr/>
            </p:nvSpPr>
            <p:spPr bwMode="auto">
              <a:xfrm>
                <a:off x="3364"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0" name="Oval 39"/>
              <p:cNvSpPr>
                <a:spLocks noChangeArrowheads="1"/>
              </p:cNvSpPr>
              <p:nvPr/>
            </p:nvSpPr>
            <p:spPr bwMode="auto">
              <a:xfrm>
                <a:off x="3316" y="139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1" name="Oval 40"/>
              <p:cNvSpPr>
                <a:spLocks noChangeArrowheads="1"/>
              </p:cNvSpPr>
              <p:nvPr/>
            </p:nvSpPr>
            <p:spPr bwMode="auto">
              <a:xfrm>
                <a:off x="3268" y="139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2" name="Oval 41"/>
              <p:cNvSpPr>
                <a:spLocks noChangeArrowheads="1"/>
              </p:cNvSpPr>
              <p:nvPr/>
            </p:nvSpPr>
            <p:spPr bwMode="auto">
              <a:xfrm>
                <a:off x="3316" y="144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3" name="Oval 42"/>
              <p:cNvSpPr>
                <a:spLocks noChangeArrowheads="1"/>
              </p:cNvSpPr>
              <p:nvPr/>
            </p:nvSpPr>
            <p:spPr bwMode="auto">
              <a:xfrm>
                <a:off x="3412" y="144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4" name="Oval 43"/>
              <p:cNvSpPr>
                <a:spLocks noChangeArrowheads="1"/>
              </p:cNvSpPr>
              <p:nvPr/>
            </p:nvSpPr>
            <p:spPr bwMode="auto">
              <a:xfrm>
                <a:off x="3460" y="149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5" name="Oval 44"/>
              <p:cNvSpPr>
                <a:spLocks noChangeArrowheads="1"/>
              </p:cNvSpPr>
              <p:nvPr/>
            </p:nvSpPr>
            <p:spPr bwMode="auto">
              <a:xfrm>
                <a:off x="3316" y="158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6" name="Oval 45"/>
              <p:cNvSpPr>
                <a:spLocks noChangeArrowheads="1"/>
              </p:cNvSpPr>
              <p:nvPr/>
            </p:nvSpPr>
            <p:spPr bwMode="auto">
              <a:xfrm>
                <a:off x="3268" y="154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7" name="Oval 46"/>
              <p:cNvSpPr>
                <a:spLocks noChangeArrowheads="1"/>
              </p:cNvSpPr>
              <p:nvPr/>
            </p:nvSpPr>
            <p:spPr bwMode="auto">
              <a:xfrm>
                <a:off x="3460" y="158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8" name="Oval 47"/>
              <p:cNvSpPr>
                <a:spLocks noChangeArrowheads="1"/>
              </p:cNvSpPr>
              <p:nvPr/>
            </p:nvSpPr>
            <p:spPr bwMode="auto">
              <a:xfrm>
                <a:off x="3364" y="154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9" name="Oval 48"/>
              <p:cNvSpPr>
                <a:spLocks noChangeArrowheads="1"/>
              </p:cNvSpPr>
              <p:nvPr/>
            </p:nvSpPr>
            <p:spPr bwMode="auto">
              <a:xfrm>
                <a:off x="3700" y="72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0" name="Oval 49"/>
              <p:cNvSpPr>
                <a:spLocks noChangeArrowheads="1"/>
              </p:cNvSpPr>
              <p:nvPr/>
            </p:nvSpPr>
            <p:spPr bwMode="auto">
              <a:xfrm>
                <a:off x="3652" y="77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1" name="Oval 50"/>
              <p:cNvSpPr>
                <a:spLocks noChangeArrowheads="1"/>
              </p:cNvSpPr>
              <p:nvPr/>
            </p:nvSpPr>
            <p:spPr bwMode="auto">
              <a:xfrm>
                <a:off x="3604" y="77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2" name="Oval 51"/>
              <p:cNvSpPr>
                <a:spLocks noChangeArrowheads="1"/>
              </p:cNvSpPr>
              <p:nvPr/>
            </p:nvSpPr>
            <p:spPr bwMode="auto">
              <a:xfrm>
                <a:off x="3652" y="82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3" name="Oval 52"/>
              <p:cNvSpPr>
                <a:spLocks noChangeArrowheads="1"/>
              </p:cNvSpPr>
              <p:nvPr/>
            </p:nvSpPr>
            <p:spPr bwMode="auto">
              <a:xfrm>
                <a:off x="3748" y="82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4" name="Oval 53"/>
              <p:cNvSpPr>
                <a:spLocks noChangeArrowheads="1"/>
              </p:cNvSpPr>
              <p:nvPr/>
            </p:nvSpPr>
            <p:spPr bwMode="auto">
              <a:xfrm>
                <a:off x="3556" y="86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5" name="Oval 54"/>
              <p:cNvSpPr>
                <a:spLocks noChangeArrowheads="1"/>
              </p:cNvSpPr>
              <p:nvPr/>
            </p:nvSpPr>
            <p:spPr bwMode="auto">
              <a:xfrm>
                <a:off x="3652" y="96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6" name="Oval 55"/>
              <p:cNvSpPr>
                <a:spLocks noChangeArrowheads="1"/>
              </p:cNvSpPr>
              <p:nvPr/>
            </p:nvSpPr>
            <p:spPr bwMode="auto">
              <a:xfrm>
                <a:off x="3604" y="91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7" name="Oval 56"/>
              <p:cNvSpPr>
                <a:spLocks noChangeArrowheads="1"/>
              </p:cNvSpPr>
              <p:nvPr/>
            </p:nvSpPr>
            <p:spPr bwMode="auto">
              <a:xfrm>
                <a:off x="3796" y="96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8" name="Oval 57"/>
              <p:cNvSpPr>
                <a:spLocks noChangeArrowheads="1"/>
              </p:cNvSpPr>
              <p:nvPr/>
            </p:nvSpPr>
            <p:spPr bwMode="auto">
              <a:xfrm>
                <a:off x="3700" y="91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9" name="Oval 58"/>
              <p:cNvSpPr>
                <a:spLocks noChangeArrowheads="1"/>
              </p:cNvSpPr>
              <p:nvPr/>
            </p:nvSpPr>
            <p:spPr bwMode="auto">
              <a:xfrm>
                <a:off x="2740" y="106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0" name="Oval 59"/>
              <p:cNvSpPr>
                <a:spLocks noChangeArrowheads="1"/>
              </p:cNvSpPr>
              <p:nvPr/>
            </p:nvSpPr>
            <p:spPr bwMode="auto">
              <a:xfrm>
                <a:off x="2788" y="115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1" name="Oval 60"/>
              <p:cNvSpPr>
                <a:spLocks noChangeArrowheads="1"/>
              </p:cNvSpPr>
              <p:nvPr/>
            </p:nvSpPr>
            <p:spPr bwMode="auto">
              <a:xfrm>
                <a:off x="2836" y="130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2" name="Oval 61"/>
              <p:cNvSpPr>
                <a:spLocks noChangeArrowheads="1"/>
              </p:cNvSpPr>
              <p:nvPr/>
            </p:nvSpPr>
            <p:spPr bwMode="auto">
              <a:xfrm>
                <a:off x="2740" y="125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3" name="Oval 62"/>
              <p:cNvSpPr>
                <a:spLocks noChangeArrowheads="1"/>
              </p:cNvSpPr>
              <p:nvPr/>
            </p:nvSpPr>
            <p:spPr bwMode="auto">
              <a:xfrm>
                <a:off x="3556" y="158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4" name="Oval 63"/>
              <p:cNvSpPr>
                <a:spLocks noChangeArrowheads="1"/>
              </p:cNvSpPr>
              <p:nvPr/>
            </p:nvSpPr>
            <p:spPr bwMode="auto">
              <a:xfrm>
                <a:off x="2836" y="163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5" name="Oval 64"/>
              <p:cNvSpPr>
                <a:spLocks noChangeArrowheads="1"/>
              </p:cNvSpPr>
              <p:nvPr/>
            </p:nvSpPr>
            <p:spPr bwMode="auto">
              <a:xfrm>
                <a:off x="3892" y="106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6" name="Oval 65"/>
              <p:cNvSpPr>
                <a:spLocks noChangeArrowheads="1"/>
              </p:cNvSpPr>
              <p:nvPr/>
            </p:nvSpPr>
            <p:spPr bwMode="auto">
              <a:xfrm>
                <a:off x="3700" y="110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7" name="Oval 66"/>
              <p:cNvSpPr>
                <a:spLocks noChangeArrowheads="1"/>
              </p:cNvSpPr>
              <p:nvPr/>
            </p:nvSpPr>
            <p:spPr bwMode="auto">
              <a:xfrm>
                <a:off x="3844"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8" name="Oval 67"/>
              <p:cNvSpPr>
                <a:spLocks noChangeArrowheads="1"/>
              </p:cNvSpPr>
              <p:nvPr/>
            </p:nvSpPr>
            <p:spPr bwMode="auto">
              <a:xfrm>
                <a:off x="3652" y="149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9" name="Oval 68"/>
              <p:cNvSpPr>
                <a:spLocks noChangeArrowheads="1"/>
              </p:cNvSpPr>
              <p:nvPr/>
            </p:nvSpPr>
            <p:spPr bwMode="auto">
              <a:xfrm>
                <a:off x="3220" y="72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0" name="Oval 69"/>
              <p:cNvSpPr>
                <a:spLocks noChangeArrowheads="1"/>
              </p:cNvSpPr>
              <p:nvPr/>
            </p:nvSpPr>
            <p:spPr bwMode="auto">
              <a:xfrm>
                <a:off x="3220" y="96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1" name="Oval 70"/>
              <p:cNvSpPr>
                <a:spLocks noChangeArrowheads="1"/>
              </p:cNvSpPr>
              <p:nvPr/>
            </p:nvSpPr>
            <p:spPr bwMode="auto">
              <a:xfrm>
                <a:off x="3316" y="106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2" name="Oval 71"/>
              <p:cNvSpPr>
                <a:spLocks noChangeArrowheads="1"/>
              </p:cNvSpPr>
              <p:nvPr/>
            </p:nvSpPr>
            <p:spPr bwMode="auto">
              <a:xfrm>
                <a:off x="3124" y="110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3" name="Oval 72"/>
              <p:cNvSpPr>
                <a:spLocks noChangeArrowheads="1"/>
              </p:cNvSpPr>
              <p:nvPr/>
            </p:nvSpPr>
            <p:spPr bwMode="auto">
              <a:xfrm>
                <a:off x="2692" y="168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4" name="Oval 73"/>
              <p:cNvSpPr>
                <a:spLocks noChangeArrowheads="1"/>
              </p:cNvSpPr>
              <p:nvPr/>
            </p:nvSpPr>
            <p:spPr bwMode="auto">
              <a:xfrm>
                <a:off x="2788" y="182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5" name="Oval 74"/>
              <p:cNvSpPr>
                <a:spLocks noChangeArrowheads="1"/>
              </p:cNvSpPr>
              <p:nvPr/>
            </p:nvSpPr>
            <p:spPr bwMode="auto">
              <a:xfrm>
                <a:off x="3268" y="158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6" name="Oval 75"/>
              <p:cNvSpPr>
                <a:spLocks noChangeArrowheads="1"/>
              </p:cNvSpPr>
              <p:nvPr/>
            </p:nvSpPr>
            <p:spPr bwMode="auto">
              <a:xfrm>
                <a:off x="3124" y="154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7" name="Oval 76"/>
              <p:cNvSpPr>
                <a:spLocks noChangeArrowheads="1"/>
              </p:cNvSpPr>
              <p:nvPr/>
            </p:nvSpPr>
            <p:spPr bwMode="auto">
              <a:xfrm>
                <a:off x="3028"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8" name="Oval 77"/>
              <p:cNvSpPr>
                <a:spLocks noChangeArrowheads="1"/>
              </p:cNvSpPr>
              <p:nvPr/>
            </p:nvSpPr>
            <p:spPr bwMode="auto">
              <a:xfrm>
                <a:off x="3508" y="115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9" name="Oval 78"/>
              <p:cNvSpPr>
                <a:spLocks noChangeArrowheads="1"/>
              </p:cNvSpPr>
              <p:nvPr/>
            </p:nvSpPr>
            <p:spPr bwMode="auto">
              <a:xfrm>
                <a:off x="2932" y="82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0" name="Oval 79"/>
              <p:cNvSpPr>
                <a:spLocks noChangeArrowheads="1"/>
              </p:cNvSpPr>
              <p:nvPr/>
            </p:nvSpPr>
            <p:spPr bwMode="auto">
              <a:xfrm>
                <a:off x="3124" y="144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grpSp>
      </p:grpSp>
    </p:spTree>
    <p:extLst>
      <p:ext uri="{BB962C8B-B14F-4D97-AF65-F5344CB8AC3E}">
        <p14:creationId xmlns:p14="http://schemas.microsoft.com/office/powerpoint/2010/main" val="28388786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95984" y="295275"/>
            <a:ext cx="12568959" cy="609600"/>
          </a:xfrm>
        </p:spPr>
        <p:txBody>
          <a:bodyPr vert="horz" lIns="92075" tIns="46038" rIns="92075" bIns="46038" rtlCol="0" anchor="ctr">
            <a:noAutofit/>
          </a:bodyPr>
          <a:lstStyle/>
          <a:p>
            <a:r>
              <a:rPr lang="en-US" altLang="zh-CN" sz="3800" dirty="0" smtClean="0">
                <a:ea typeface="SimSun" panose="02010600030101010101" pitchFamily="2" charset="-122"/>
              </a:rPr>
              <a:t>OPTICS: Finding Hierarchically Nested Clustering Structures </a:t>
            </a:r>
            <a:endParaRPr lang="en-US" altLang="zh-CN" sz="3800" dirty="0">
              <a:ea typeface="SimSun" panose="02010600030101010101" pitchFamily="2" charset="-122"/>
            </a:endParaRPr>
          </a:p>
        </p:txBody>
      </p:sp>
      <p:sp>
        <p:nvSpPr>
          <p:cNvPr id="24579" name="Rectangle 3"/>
          <p:cNvSpPr>
            <a:spLocks noGrp="1" noChangeArrowheads="1"/>
          </p:cNvSpPr>
          <p:nvPr>
            <p:ph type="body" sz="half" idx="1"/>
          </p:nvPr>
        </p:nvSpPr>
        <p:spPr>
          <a:xfrm>
            <a:off x="587966" y="1117363"/>
            <a:ext cx="10837415" cy="5434994"/>
          </a:xfrm>
        </p:spPr>
        <p:txBody>
          <a:bodyPr vert="horz" lIns="92075" tIns="46038" rIns="92075" bIns="46038" rtlCol="0">
            <a:noAutofit/>
          </a:bodyPr>
          <a:lstStyle/>
          <a:p>
            <a:r>
              <a:rPr lang="en-US" altLang="zh-CN" dirty="0" smtClean="0">
                <a:ea typeface="SimSun" panose="02010600030101010101" pitchFamily="2" charset="-122"/>
              </a:rPr>
              <a:t>OPTICS produces </a:t>
            </a:r>
            <a:r>
              <a:rPr lang="en-US" altLang="zh-CN" dirty="0">
                <a:ea typeface="SimSun" panose="02010600030101010101" pitchFamily="2" charset="-122"/>
              </a:rPr>
              <a:t>a special </a:t>
            </a:r>
            <a:r>
              <a:rPr lang="en-US" altLang="zh-CN" dirty="0" smtClean="0">
                <a:ea typeface="SimSun" panose="02010600030101010101" pitchFamily="2" charset="-122"/>
              </a:rPr>
              <a:t>cluster-ordering </a:t>
            </a:r>
            <a:r>
              <a:rPr lang="en-US" altLang="zh-CN" dirty="0">
                <a:ea typeface="SimSun" panose="02010600030101010101" pitchFamily="2" charset="-122"/>
              </a:rPr>
              <a:t>of the </a:t>
            </a:r>
            <a:r>
              <a:rPr lang="en-US" altLang="zh-CN" dirty="0" smtClean="0">
                <a:ea typeface="SimSun" panose="02010600030101010101" pitchFamily="2" charset="-122"/>
              </a:rPr>
              <a:t>data points with respect to its </a:t>
            </a:r>
            <a:r>
              <a:rPr lang="en-US" altLang="zh-CN" dirty="0">
                <a:ea typeface="SimSun" panose="02010600030101010101" pitchFamily="2" charset="-122"/>
              </a:rPr>
              <a:t>density-based clustering structure  </a:t>
            </a:r>
          </a:p>
          <a:p>
            <a:pPr lvl="1"/>
            <a:r>
              <a:rPr lang="en-US" altLang="zh-CN" dirty="0" smtClean="0">
                <a:ea typeface="SimSun" panose="02010600030101010101" pitchFamily="2" charset="-122"/>
              </a:rPr>
              <a:t>The </a:t>
            </a:r>
            <a:r>
              <a:rPr lang="en-US" altLang="zh-CN" dirty="0">
                <a:ea typeface="SimSun" panose="02010600030101010101" pitchFamily="2" charset="-122"/>
              </a:rPr>
              <a:t>cluster-ordering contains </a:t>
            </a:r>
            <a:r>
              <a:rPr lang="en-US" altLang="zh-CN" dirty="0" smtClean="0">
                <a:ea typeface="SimSun" panose="02010600030101010101" pitchFamily="2" charset="-122"/>
              </a:rPr>
              <a:t>information equivalent </a:t>
            </a:r>
            <a:r>
              <a:rPr lang="en-US" altLang="zh-CN" dirty="0">
                <a:ea typeface="SimSun" panose="02010600030101010101" pitchFamily="2" charset="-122"/>
              </a:rPr>
              <a:t>to the density-based </a:t>
            </a:r>
            <a:r>
              <a:rPr lang="en-US" altLang="zh-CN" dirty="0" err="1">
                <a:ea typeface="SimSun" panose="02010600030101010101" pitchFamily="2" charset="-122"/>
              </a:rPr>
              <a:t>clusterings</a:t>
            </a:r>
            <a:r>
              <a:rPr lang="en-US" altLang="zh-CN" dirty="0">
                <a:ea typeface="SimSun" panose="02010600030101010101" pitchFamily="2" charset="-122"/>
              </a:rPr>
              <a:t> corresponding to a broad range of parameter settings</a:t>
            </a:r>
          </a:p>
          <a:p>
            <a:pPr lvl="1"/>
            <a:r>
              <a:rPr lang="en-US" altLang="zh-CN" dirty="0">
                <a:ea typeface="SimSun" panose="02010600030101010101" pitchFamily="2" charset="-122"/>
              </a:rPr>
              <a:t>Good for both automatic and interactive cluster </a:t>
            </a:r>
            <a:r>
              <a:rPr lang="en-US" altLang="zh-CN" dirty="0" smtClean="0">
                <a:ea typeface="SimSun" panose="02010600030101010101" pitchFamily="2" charset="-122"/>
              </a:rPr>
              <a:t>analysis—finding intrinsic, even hierarchically nested </a:t>
            </a:r>
            <a:r>
              <a:rPr lang="en-US" altLang="zh-CN" dirty="0">
                <a:ea typeface="SimSun" panose="02010600030101010101" pitchFamily="2" charset="-122"/>
              </a:rPr>
              <a:t>clustering </a:t>
            </a:r>
            <a:r>
              <a:rPr lang="en-US" altLang="zh-CN" dirty="0" smtClean="0">
                <a:ea typeface="SimSun" panose="02010600030101010101" pitchFamily="2" charset="-122"/>
              </a:rPr>
              <a:t>structures</a:t>
            </a:r>
          </a:p>
        </p:txBody>
      </p:sp>
      <p:pic>
        <p:nvPicPr>
          <p:cNvPr id="4" name="Picture 4" descr="OPT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5840" y="3547997"/>
            <a:ext cx="4348425" cy="2818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OPTICSO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8073" y="3519328"/>
            <a:ext cx="4652918" cy="2875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1800772" y="6395089"/>
            <a:ext cx="7456321" cy="338554"/>
          </a:xfrm>
          <a:prstGeom prst="rect">
            <a:avLst/>
          </a:prstGeom>
          <a:solidFill>
            <a:srgbClr val="FFFF66"/>
          </a:solidFill>
        </p:spPr>
        <p:txBody>
          <a:bodyPr wrap="square" rtlCol="0">
            <a:spAutoFit/>
          </a:bodyPr>
          <a:lstStyle/>
          <a:p>
            <a:pPr algn="ctr" defTabSz="914400" fontAlgn="base">
              <a:lnSpc>
                <a:spcPct val="80000"/>
              </a:lnSpc>
              <a:spcBef>
                <a:spcPct val="50000"/>
              </a:spcBef>
              <a:spcAft>
                <a:spcPct val="0"/>
              </a:spcAft>
            </a:pPr>
            <a:r>
              <a:rPr lang="en-US" altLang="zh-CN" sz="2000" b="1" dirty="0" smtClean="0">
                <a:solidFill>
                  <a:srgbClr val="000000"/>
                </a:solidFill>
                <a:cs typeface="Times New Roman" panose="02020603050405020304" pitchFamily="18" charset="0"/>
              </a:rPr>
              <a:t> </a:t>
            </a:r>
            <a:r>
              <a:rPr lang="en-US" altLang="zh-CN" sz="2000" dirty="0" smtClean="0">
                <a:solidFill>
                  <a:srgbClr val="000000"/>
                </a:solidFill>
                <a:cs typeface="Times New Roman" panose="02020603050405020304" pitchFamily="18" charset="0"/>
              </a:rPr>
              <a:t>Finding nested clustering structures with different parameter settings</a:t>
            </a:r>
            <a:endParaRPr lang="en-US" altLang="zh-CN" sz="2000" dirty="0">
              <a:solidFill>
                <a:srgbClr val="000000"/>
              </a:solidFill>
              <a:cs typeface="Times New Roman" panose="02020603050405020304" pitchFamily="18" charset="0"/>
            </a:endParaRPr>
          </a:p>
        </p:txBody>
      </p:sp>
    </p:spTree>
    <p:extLst>
      <p:ext uri="{BB962C8B-B14F-4D97-AF65-F5344CB8AC3E}">
        <p14:creationId xmlns:p14="http://schemas.microsoft.com/office/powerpoint/2010/main" val="16887696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lstStyle/>
          <a:p>
            <a:r>
              <a:rPr lang="en-US" altLang="zh-CN" dirty="0" smtClean="0">
                <a:ea typeface="SimSun" panose="02010600030101010101" pitchFamily="2" charset="-122"/>
              </a:rPr>
              <a:t>Cluster Analysis</a:t>
            </a:r>
            <a:r>
              <a:rPr lang="en-US" altLang="en-US" dirty="0" smtClean="0"/>
              <a:t>: Applications</a:t>
            </a:r>
          </a:p>
        </p:txBody>
      </p:sp>
      <p:sp>
        <p:nvSpPr>
          <p:cNvPr id="4100" name="Rectangle 3"/>
          <p:cNvSpPr>
            <a:spLocks noGrp="1" noChangeArrowheads="1"/>
          </p:cNvSpPr>
          <p:nvPr>
            <p:ph type="body" idx="1"/>
          </p:nvPr>
        </p:nvSpPr>
        <p:spPr>
          <a:xfrm>
            <a:off x="594511" y="1188141"/>
            <a:ext cx="10901377" cy="5450312"/>
          </a:xfrm>
        </p:spPr>
        <p:txBody>
          <a:bodyPr/>
          <a:lstStyle/>
          <a:p>
            <a:r>
              <a:rPr lang="en-US" altLang="en-US" sz="2400" dirty="0" smtClean="0"/>
              <a:t>A key intermediate step for other data mining tasks</a:t>
            </a:r>
          </a:p>
          <a:p>
            <a:pPr lvl="1"/>
            <a:r>
              <a:rPr lang="en-US" altLang="en-US" sz="2400" dirty="0" smtClean="0"/>
              <a:t>Generating </a:t>
            </a:r>
            <a:r>
              <a:rPr lang="en-US" altLang="en-US" sz="2400" dirty="0"/>
              <a:t>a compact summary of </a:t>
            </a:r>
            <a:r>
              <a:rPr lang="en-US" altLang="en-US" sz="2400" dirty="0" smtClean="0"/>
              <a:t>data for classification, pattern discovery, hypothesis </a:t>
            </a:r>
            <a:r>
              <a:rPr lang="en-US" altLang="en-US" sz="2400" dirty="0"/>
              <a:t>generation and </a:t>
            </a:r>
            <a:r>
              <a:rPr lang="en-US" altLang="en-US" sz="2400" dirty="0" smtClean="0"/>
              <a:t>testing, etc.</a:t>
            </a:r>
          </a:p>
          <a:p>
            <a:pPr lvl="1"/>
            <a:r>
              <a:rPr lang="en-US" altLang="en-US" sz="2400" dirty="0" smtClean="0"/>
              <a:t>Outlier detection: </a:t>
            </a:r>
            <a:r>
              <a:rPr lang="en-US" altLang="zh-CN" sz="2400" dirty="0" smtClean="0">
                <a:ea typeface="SimSun" panose="02010600030101010101" pitchFamily="2" charset="-122"/>
              </a:rPr>
              <a:t>Outliers—those </a:t>
            </a:r>
            <a:r>
              <a:rPr lang="en-US" altLang="zh-CN" sz="2400" dirty="0">
                <a:ea typeface="SimSun" panose="02010600030101010101" pitchFamily="2" charset="-122"/>
              </a:rPr>
              <a:t>“far away” from any </a:t>
            </a:r>
            <a:r>
              <a:rPr lang="en-US" altLang="zh-CN" sz="2400" dirty="0" smtClean="0">
                <a:ea typeface="SimSun" panose="02010600030101010101" pitchFamily="2" charset="-122"/>
              </a:rPr>
              <a:t>cluster</a:t>
            </a:r>
            <a:endParaRPr lang="en-US" altLang="en-US" sz="2400" dirty="0" smtClean="0"/>
          </a:p>
          <a:p>
            <a:r>
              <a:rPr lang="en-US" altLang="en-US" sz="2400" dirty="0" smtClean="0"/>
              <a:t>Data summarization, compression, and reduction</a:t>
            </a:r>
            <a:endParaRPr lang="en-US" altLang="en-US" sz="2400" dirty="0"/>
          </a:p>
          <a:p>
            <a:pPr lvl="1">
              <a:lnSpc>
                <a:spcPct val="110000"/>
              </a:lnSpc>
            </a:pPr>
            <a:r>
              <a:rPr lang="en-US" altLang="zh-CN" sz="2400" dirty="0" smtClean="0">
                <a:ea typeface="SimSun" panose="02010600030101010101" pitchFamily="2" charset="-122"/>
              </a:rPr>
              <a:t>Ex. </a:t>
            </a:r>
            <a:r>
              <a:rPr lang="en-US" altLang="zh-CN" sz="2400" dirty="0">
                <a:ea typeface="SimSun" panose="02010600030101010101" pitchFamily="2" charset="-122"/>
              </a:rPr>
              <a:t>Image processing: </a:t>
            </a:r>
            <a:r>
              <a:rPr lang="en-US" altLang="zh-CN" sz="2400" dirty="0" smtClean="0">
                <a:ea typeface="SimSun" panose="02010600030101010101" pitchFamily="2" charset="-122"/>
              </a:rPr>
              <a:t>Vector </a:t>
            </a:r>
            <a:r>
              <a:rPr lang="en-US" altLang="zh-CN" sz="2400" dirty="0">
                <a:ea typeface="SimSun" panose="02010600030101010101" pitchFamily="2" charset="-122"/>
              </a:rPr>
              <a:t>quantization</a:t>
            </a:r>
            <a:endParaRPr lang="en-US" altLang="en-US" sz="2400" dirty="0"/>
          </a:p>
          <a:p>
            <a:r>
              <a:rPr lang="en-US" altLang="en-US" sz="2400" dirty="0" smtClean="0"/>
              <a:t>Collaborative filtering, recommendation systems, or customer segmentation</a:t>
            </a:r>
          </a:p>
          <a:p>
            <a:pPr lvl="1"/>
            <a:r>
              <a:rPr lang="en-US" altLang="en-US" sz="2400" dirty="0" smtClean="0"/>
              <a:t>Find like-minded users or similar products</a:t>
            </a:r>
          </a:p>
          <a:p>
            <a:r>
              <a:rPr lang="en-US" altLang="en-US" sz="2400" dirty="0" smtClean="0"/>
              <a:t>Dynamic trend detection</a:t>
            </a:r>
            <a:endParaRPr lang="en-US" altLang="en-US" sz="2400" dirty="0"/>
          </a:p>
          <a:p>
            <a:pPr lvl="1"/>
            <a:r>
              <a:rPr lang="en-US" altLang="en-US" sz="2400" dirty="0" smtClean="0"/>
              <a:t>Clustering stream data and detecting trends and patterns</a:t>
            </a:r>
            <a:endParaRPr lang="en-US" altLang="en-US" sz="2400" dirty="0"/>
          </a:p>
          <a:p>
            <a:pPr>
              <a:lnSpc>
                <a:spcPct val="110000"/>
              </a:lnSpc>
            </a:pPr>
            <a:r>
              <a:rPr lang="en-US" altLang="zh-CN" sz="2400" dirty="0" smtClean="0">
                <a:ea typeface="SimSun" panose="02010600030101010101" pitchFamily="2" charset="-122"/>
              </a:rPr>
              <a:t>Multimedia data analysis, biological data analysis and social network analysis</a:t>
            </a:r>
          </a:p>
          <a:p>
            <a:pPr lvl="1">
              <a:lnSpc>
                <a:spcPct val="110000"/>
              </a:lnSpc>
            </a:pPr>
            <a:r>
              <a:rPr lang="en-US" altLang="zh-CN" sz="2400" dirty="0" smtClean="0">
                <a:ea typeface="SimSun" panose="02010600030101010101" pitchFamily="2" charset="-122"/>
              </a:rPr>
              <a:t>Ex. Clustering images or video/audio clips, gene/protein sequences, etc.</a:t>
            </a:r>
            <a:endParaRPr lang="en-US" altLang="zh-CN" sz="2400" dirty="0">
              <a:ea typeface="SimSun" panose="02010600030101010101" pitchFamily="2" charset="-122"/>
            </a:endParaRPr>
          </a:p>
        </p:txBody>
      </p:sp>
    </p:spTree>
    <p:extLst>
      <p:ext uri="{BB962C8B-B14F-4D97-AF65-F5344CB8AC3E}">
        <p14:creationId xmlns:p14="http://schemas.microsoft.com/office/powerpoint/2010/main" val="4272101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r>
              <a:rPr lang="en-US" altLang="zh-CN" dirty="0">
                <a:ea typeface="SimSun" panose="02010600030101010101" pitchFamily="2" charset="-122"/>
              </a:rPr>
              <a:t>Grid-Based Clustering </a:t>
            </a:r>
            <a:r>
              <a:rPr lang="en-US" altLang="zh-CN" dirty="0" smtClean="0">
                <a:ea typeface="SimSun" panose="02010600030101010101" pitchFamily="2" charset="-122"/>
              </a:rPr>
              <a:t>Methods </a:t>
            </a:r>
            <a:endParaRPr lang="en-US" altLang="zh-CN" sz="4000" dirty="0">
              <a:ea typeface="SimSun" panose="02010600030101010101" pitchFamily="2" charset="-122"/>
            </a:endParaRPr>
          </a:p>
        </p:txBody>
      </p:sp>
      <p:sp>
        <p:nvSpPr>
          <p:cNvPr id="24579" name="Rectangle 3"/>
          <p:cNvSpPr>
            <a:spLocks noGrp="1" noChangeArrowheads="1"/>
          </p:cNvSpPr>
          <p:nvPr>
            <p:ph type="body" sz="half" idx="1"/>
          </p:nvPr>
        </p:nvSpPr>
        <p:spPr>
          <a:xfrm>
            <a:off x="529389" y="1151818"/>
            <a:ext cx="11080528" cy="5393840"/>
          </a:xfrm>
        </p:spPr>
        <p:txBody>
          <a:bodyPr vert="horz" lIns="92075" tIns="46038" rIns="92075" bIns="46038" rtlCol="0">
            <a:noAutofit/>
          </a:bodyPr>
          <a:lstStyle/>
          <a:p>
            <a:r>
              <a:rPr lang="en-US" altLang="zh-CN" dirty="0">
                <a:ea typeface="SimSun" panose="02010600030101010101" pitchFamily="2" charset="-122"/>
              </a:rPr>
              <a:t>Grid-Based </a:t>
            </a:r>
            <a:r>
              <a:rPr lang="en-US" altLang="zh-CN" dirty="0" smtClean="0">
                <a:ea typeface="SimSun" panose="02010600030101010101" pitchFamily="2" charset="-122"/>
              </a:rPr>
              <a:t>Clustering: Explore </a:t>
            </a:r>
            <a:r>
              <a:rPr lang="en-US" altLang="zh-CN" dirty="0">
                <a:ea typeface="SimSun" panose="02010600030101010101" pitchFamily="2" charset="-122"/>
              </a:rPr>
              <a:t>multi-resolution grid data </a:t>
            </a:r>
            <a:r>
              <a:rPr lang="en-US" altLang="zh-CN" dirty="0" smtClean="0">
                <a:ea typeface="SimSun" panose="02010600030101010101" pitchFamily="2" charset="-122"/>
              </a:rPr>
              <a:t>structure in clustering</a:t>
            </a:r>
            <a:endParaRPr lang="en-US" altLang="zh-CN" dirty="0">
              <a:ea typeface="SimSun" panose="02010600030101010101" pitchFamily="2" charset="-122"/>
            </a:endParaRPr>
          </a:p>
          <a:p>
            <a:pPr lvl="1"/>
            <a:r>
              <a:rPr lang="en-US" dirty="0" smtClean="0"/>
              <a:t>Partition </a:t>
            </a:r>
            <a:r>
              <a:rPr lang="en-US" dirty="0"/>
              <a:t>the data space into a finite number of cells to form a grid structure </a:t>
            </a:r>
            <a:endParaRPr lang="en-US" dirty="0" smtClean="0"/>
          </a:p>
          <a:p>
            <a:pPr lvl="1"/>
            <a:r>
              <a:rPr lang="en-US" dirty="0" smtClean="0"/>
              <a:t>Find clusters (dense regions) from </a:t>
            </a:r>
            <a:r>
              <a:rPr lang="en-US" dirty="0"/>
              <a:t>the cells in the grid </a:t>
            </a:r>
            <a:r>
              <a:rPr lang="en-US" dirty="0" smtClean="0"/>
              <a:t>structure</a:t>
            </a:r>
          </a:p>
          <a:p>
            <a:r>
              <a:rPr lang="en-US" altLang="zh-CN" dirty="0" smtClean="0">
                <a:ea typeface="SimSun" panose="02010600030101010101" pitchFamily="2" charset="-122"/>
              </a:rPr>
              <a:t>Features and challenges of a typical grid-based algorithm</a:t>
            </a:r>
          </a:p>
          <a:p>
            <a:pPr lvl="1"/>
            <a:r>
              <a:rPr lang="en-US" dirty="0" smtClean="0"/>
              <a:t>Efficiency and scalability: # of cells &lt;&lt;</a:t>
            </a:r>
            <a:r>
              <a:rPr lang="en-US" dirty="0"/>
              <a:t> </a:t>
            </a:r>
            <a:r>
              <a:rPr lang="en-US" dirty="0" smtClean="0"/>
              <a:t># of </a:t>
            </a:r>
            <a:r>
              <a:rPr lang="en-US" dirty="0"/>
              <a:t>data </a:t>
            </a:r>
            <a:r>
              <a:rPr lang="en-US" dirty="0" smtClean="0"/>
              <a:t>points </a:t>
            </a:r>
          </a:p>
          <a:p>
            <a:pPr lvl="1"/>
            <a:r>
              <a:rPr lang="en-US" dirty="0" smtClean="0"/>
              <a:t>Uniformity: Uniform, hard to handle highly </a:t>
            </a:r>
            <a:r>
              <a:rPr lang="en-US" dirty="0"/>
              <a:t>irregular data </a:t>
            </a:r>
            <a:r>
              <a:rPr lang="en-US" dirty="0" smtClean="0"/>
              <a:t>distributions</a:t>
            </a:r>
            <a:endParaRPr lang="en-US" dirty="0"/>
          </a:p>
          <a:p>
            <a:pPr lvl="1"/>
            <a:r>
              <a:rPr lang="en-US" dirty="0" smtClean="0"/>
              <a:t>Locality</a:t>
            </a:r>
            <a:r>
              <a:rPr lang="en-US" dirty="0"/>
              <a:t>: </a:t>
            </a:r>
            <a:r>
              <a:rPr lang="en-US" dirty="0" smtClean="0"/>
              <a:t>Limited </a:t>
            </a:r>
            <a:r>
              <a:rPr lang="en-US" dirty="0"/>
              <a:t>by predefined cell sizes, </a:t>
            </a:r>
            <a:r>
              <a:rPr lang="en-US" dirty="0" smtClean="0"/>
              <a:t>borders</a:t>
            </a:r>
            <a:r>
              <a:rPr lang="en-US" dirty="0"/>
              <a:t>, </a:t>
            </a:r>
            <a:r>
              <a:rPr lang="en-US" dirty="0" smtClean="0"/>
              <a:t>and the </a:t>
            </a:r>
            <a:r>
              <a:rPr lang="en-US" dirty="0"/>
              <a:t>density threshold </a:t>
            </a:r>
            <a:r>
              <a:rPr lang="en-US" dirty="0" smtClean="0"/>
              <a:t> </a:t>
            </a:r>
            <a:endParaRPr lang="en-US" dirty="0"/>
          </a:p>
          <a:p>
            <a:pPr lvl="1"/>
            <a:r>
              <a:rPr lang="en-US" dirty="0" smtClean="0"/>
              <a:t>Curse </a:t>
            </a:r>
            <a:r>
              <a:rPr lang="en-US" dirty="0"/>
              <a:t>of </a:t>
            </a:r>
            <a:r>
              <a:rPr lang="en-US" dirty="0" smtClean="0"/>
              <a:t>dimensionality: Hard to cluster high-dimensional data</a:t>
            </a:r>
          </a:p>
          <a:p>
            <a:r>
              <a:rPr lang="en-US" altLang="zh-CN" dirty="0" smtClean="0">
                <a:ea typeface="SimSun" panose="02010600030101010101" pitchFamily="2" charset="-122"/>
              </a:rPr>
              <a:t>Methods </a:t>
            </a:r>
            <a:r>
              <a:rPr lang="en-US" altLang="zh-CN" dirty="0">
                <a:ea typeface="SimSun" panose="02010600030101010101" pitchFamily="2" charset="-122"/>
              </a:rPr>
              <a:t>to be introduced</a:t>
            </a:r>
          </a:p>
          <a:p>
            <a:pPr lvl="1"/>
            <a:r>
              <a:rPr lang="en-US" altLang="zh-CN" b="1" dirty="0">
                <a:ea typeface="SimSun" panose="02010600030101010101" pitchFamily="2" charset="-122"/>
              </a:rPr>
              <a:t>STING</a:t>
            </a:r>
            <a:r>
              <a:rPr lang="en-US" altLang="zh-CN" dirty="0">
                <a:solidFill>
                  <a:srgbClr val="FF0000"/>
                </a:solidFill>
                <a:ea typeface="SimSun" panose="02010600030101010101" pitchFamily="2" charset="-122"/>
              </a:rPr>
              <a:t> </a:t>
            </a:r>
            <a:r>
              <a:rPr lang="en-US" altLang="zh-CN" dirty="0">
                <a:ea typeface="SimSun" panose="02010600030101010101" pitchFamily="2" charset="-122"/>
              </a:rPr>
              <a:t>(a </a:t>
            </a:r>
            <a:r>
              <a:rPr lang="en-US" altLang="zh-CN" dirty="0" err="1">
                <a:ea typeface="SimSun" panose="02010600030101010101" pitchFamily="2" charset="-122"/>
              </a:rPr>
              <a:t>STatistical</a:t>
            </a:r>
            <a:r>
              <a:rPr lang="en-US" altLang="zh-CN" dirty="0">
                <a:ea typeface="SimSun" panose="02010600030101010101" pitchFamily="2" charset="-122"/>
              </a:rPr>
              <a:t> </a:t>
            </a:r>
            <a:r>
              <a:rPr lang="en-US" altLang="zh-CN" dirty="0" err="1">
                <a:ea typeface="SimSun" panose="02010600030101010101" pitchFamily="2" charset="-122"/>
              </a:rPr>
              <a:t>INformation</a:t>
            </a:r>
            <a:r>
              <a:rPr lang="en-US" altLang="zh-CN" dirty="0">
                <a:ea typeface="SimSun" panose="02010600030101010101" pitchFamily="2" charset="-122"/>
              </a:rPr>
              <a:t> Grid approach) (Wang, Yang and </a:t>
            </a:r>
            <a:r>
              <a:rPr lang="en-US" altLang="zh-CN" dirty="0" err="1">
                <a:ea typeface="SimSun" panose="02010600030101010101" pitchFamily="2" charset="-122"/>
              </a:rPr>
              <a:t>Muntz</a:t>
            </a:r>
            <a:r>
              <a:rPr lang="en-US" altLang="zh-CN" dirty="0">
                <a:ea typeface="SimSun" panose="02010600030101010101" pitchFamily="2" charset="-122"/>
              </a:rPr>
              <a:t>, VLDB’97)</a:t>
            </a:r>
          </a:p>
          <a:p>
            <a:pPr lvl="1"/>
            <a:r>
              <a:rPr lang="en-US" altLang="zh-CN" b="1" dirty="0">
                <a:ea typeface="SimSun" panose="02010600030101010101" pitchFamily="2" charset="-122"/>
              </a:rPr>
              <a:t>CLIQUE</a:t>
            </a:r>
            <a:r>
              <a:rPr lang="en-US" altLang="zh-CN" dirty="0">
                <a:ea typeface="SimSun" panose="02010600030101010101" pitchFamily="2" charset="-122"/>
              </a:rPr>
              <a:t> (Agrawal, </a:t>
            </a:r>
            <a:r>
              <a:rPr lang="en-US" dirty="0" err="1"/>
              <a:t>Gehrke</a:t>
            </a:r>
            <a:r>
              <a:rPr lang="en-US" dirty="0"/>
              <a:t>, </a:t>
            </a:r>
            <a:r>
              <a:rPr lang="en-US" dirty="0" err="1"/>
              <a:t>Gunopulos</a:t>
            </a:r>
            <a:r>
              <a:rPr lang="en-US" dirty="0"/>
              <a:t>, and </a:t>
            </a:r>
            <a:r>
              <a:rPr lang="en-US" dirty="0" err="1"/>
              <a:t>Raghavan</a:t>
            </a:r>
            <a:r>
              <a:rPr lang="en-US" dirty="0"/>
              <a:t>, </a:t>
            </a:r>
            <a:r>
              <a:rPr lang="en-US" altLang="zh-CN" dirty="0">
                <a:ea typeface="SimSun" panose="02010600030101010101" pitchFamily="2" charset="-122"/>
              </a:rPr>
              <a:t>SIGMOD’98)</a:t>
            </a:r>
          </a:p>
          <a:p>
            <a:pPr lvl="2"/>
            <a:r>
              <a:rPr lang="en-US" altLang="zh-CN" dirty="0">
                <a:ea typeface="SimSun" panose="02010600030101010101" pitchFamily="2" charset="-122"/>
              </a:rPr>
              <a:t>Both grid-based and subspace </a:t>
            </a:r>
            <a:r>
              <a:rPr lang="en-US" altLang="zh-CN" dirty="0" smtClean="0">
                <a:ea typeface="SimSun" panose="02010600030101010101" pitchFamily="2" charset="-122"/>
              </a:rPr>
              <a:t>clustering</a:t>
            </a:r>
            <a:endParaRPr lang="en-US" altLang="zh-CN" dirty="0">
              <a:ea typeface="SimSun" panose="02010600030101010101" pitchFamily="2" charset="-122"/>
            </a:endParaRPr>
          </a:p>
        </p:txBody>
      </p:sp>
    </p:spTree>
    <p:extLst>
      <p:ext uri="{BB962C8B-B14F-4D97-AF65-F5344CB8AC3E}">
        <p14:creationId xmlns:p14="http://schemas.microsoft.com/office/powerpoint/2010/main" val="1370765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0" y="76199"/>
            <a:ext cx="12192000" cy="981075"/>
          </a:xfrm>
        </p:spPr>
        <p:txBody>
          <a:bodyPr vert="horz" lIns="92075" tIns="46038" rIns="92075" bIns="46038" rtlCol="0" anchor="ctr">
            <a:noAutofit/>
          </a:bodyPr>
          <a:lstStyle/>
          <a:p>
            <a:r>
              <a:rPr lang="en-US" altLang="zh-CN" dirty="0">
                <a:ea typeface="SimSun" panose="02010600030101010101" pitchFamily="2" charset="-122"/>
              </a:rPr>
              <a:t>STING: A Statistical Information Grid Approach</a:t>
            </a:r>
            <a:endParaRPr lang="en-US" altLang="zh-CN" sz="4000" dirty="0">
              <a:ea typeface="SimSun" panose="02010600030101010101" pitchFamily="2" charset="-122"/>
            </a:endParaRPr>
          </a:p>
        </p:txBody>
      </p:sp>
      <p:sp>
        <p:nvSpPr>
          <p:cNvPr id="24579" name="Rectangle 3"/>
          <p:cNvSpPr>
            <a:spLocks noGrp="1" noChangeArrowheads="1"/>
          </p:cNvSpPr>
          <p:nvPr>
            <p:ph type="body" sz="half" idx="1"/>
          </p:nvPr>
        </p:nvSpPr>
        <p:spPr>
          <a:xfrm>
            <a:off x="529389" y="1151818"/>
            <a:ext cx="10635916" cy="1636653"/>
          </a:xfrm>
        </p:spPr>
        <p:txBody>
          <a:bodyPr vert="horz" lIns="92075" tIns="46038" rIns="92075" bIns="46038" rtlCol="0">
            <a:noAutofit/>
          </a:bodyPr>
          <a:lstStyle/>
          <a:p>
            <a:r>
              <a:rPr lang="en-US" dirty="0"/>
              <a:t>STING (Statistical </a:t>
            </a:r>
            <a:r>
              <a:rPr lang="en-US" dirty="0" smtClean="0"/>
              <a:t>Information Grid</a:t>
            </a:r>
            <a:r>
              <a:rPr lang="en-US" dirty="0"/>
              <a:t>) </a:t>
            </a:r>
            <a:r>
              <a:rPr lang="en-US" dirty="0" smtClean="0"/>
              <a:t>(</a:t>
            </a:r>
            <a:r>
              <a:rPr lang="en-US" altLang="zh-CN" dirty="0" smtClean="0">
                <a:ea typeface="SimSun" panose="02010600030101010101" pitchFamily="2" charset="-122"/>
              </a:rPr>
              <a:t>Wang</a:t>
            </a:r>
            <a:r>
              <a:rPr lang="en-US" altLang="zh-CN" dirty="0">
                <a:ea typeface="SimSun" panose="02010600030101010101" pitchFamily="2" charset="-122"/>
              </a:rPr>
              <a:t>, Yang and </a:t>
            </a:r>
            <a:r>
              <a:rPr lang="en-US" altLang="zh-CN" dirty="0" err="1" smtClean="0">
                <a:ea typeface="SimSun" panose="02010600030101010101" pitchFamily="2" charset="-122"/>
              </a:rPr>
              <a:t>Muntz</a:t>
            </a:r>
            <a:r>
              <a:rPr lang="en-US" altLang="zh-CN" dirty="0" smtClean="0">
                <a:ea typeface="SimSun" panose="02010600030101010101" pitchFamily="2" charset="-122"/>
              </a:rPr>
              <a:t>, VLDB’97)</a:t>
            </a:r>
          </a:p>
          <a:p>
            <a:pPr>
              <a:lnSpc>
                <a:spcPct val="90000"/>
              </a:lnSpc>
            </a:pPr>
            <a:r>
              <a:rPr lang="en-US" altLang="zh-CN" dirty="0" smtClean="0">
                <a:ea typeface="SimSun" panose="02010600030101010101" pitchFamily="2" charset="-122"/>
              </a:rPr>
              <a:t>The </a:t>
            </a:r>
            <a:r>
              <a:rPr lang="en-US" altLang="zh-CN" dirty="0">
                <a:ea typeface="SimSun" panose="02010600030101010101" pitchFamily="2" charset="-122"/>
              </a:rPr>
              <a:t>spatial area is divided into rectangular </a:t>
            </a:r>
            <a:r>
              <a:rPr lang="en-US" altLang="zh-CN" dirty="0" smtClean="0">
                <a:ea typeface="SimSun" panose="02010600030101010101" pitchFamily="2" charset="-122"/>
              </a:rPr>
              <a:t>cells </a:t>
            </a:r>
            <a:r>
              <a:rPr lang="en-US" dirty="0"/>
              <a:t>at different levels of resolution, and these cells form a tree </a:t>
            </a:r>
            <a:r>
              <a:rPr lang="en-US" dirty="0" smtClean="0"/>
              <a:t>structure</a:t>
            </a:r>
          </a:p>
          <a:p>
            <a:pPr>
              <a:lnSpc>
                <a:spcPct val="90000"/>
              </a:lnSpc>
            </a:pPr>
            <a:r>
              <a:rPr lang="en-US" dirty="0"/>
              <a:t>A cell at a high level contains a number of </a:t>
            </a:r>
            <a:r>
              <a:rPr lang="en-US" dirty="0" smtClean="0"/>
              <a:t>smaller cells </a:t>
            </a:r>
            <a:r>
              <a:rPr lang="en-US" dirty="0"/>
              <a:t>of the next lower level</a:t>
            </a:r>
            <a:endParaRPr lang="en-US" altLang="zh-CN" dirty="0">
              <a:ea typeface="SimSun" panose="02010600030101010101" pitchFamily="2" charset="-122"/>
            </a:endParaRPr>
          </a:p>
        </p:txBody>
      </p:sp>
      <p:graphicFrame>
        <p:nvGraphicFramePr>
          <p:cNvPr id="4" name="Object 8"/>
          <p:cNvGraphicFramePr>
            <a:graphicFrameLocks noChangeAspect="1"/>
          </p:cNvGraphicFramePr>
          <p:nvPr>
            <p:extLst/>
          </p:nvPr>
        </p:nvGraphicFramePr>
        <p:xfrm>
          <a:off x="5160475" y="3142952"/>
          <a:ext cx="7031525" cy="3217862"/>
        </p:xfrm>
        <a:graphic>
          <a:graphicData uri="http://schemas.openxmlformats.org/presentationml/2006/ole">
            <mc:AlternateContent xmlns:mc="http://schemas.openxmlformats.org/markup-compatibility/2006">
              <mc:Choice xmlns:v="urn:schemas-microsoft-com:vml" Requires="v">
                <p:oleObj spid="_x0000_s16398" name="SmartDraw" r:id="rId4" imgW="7621524" imgH="3217164" progId="">
                  <p:embed/>
                </p:oleObj>
              </mc:Choice>
              <mc:Fallback>
                <p:oleObj name="SmartDraw" r:id="rId4" imgW="7621524" imgH="3217164"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0475" y="3142952"/>
                        <a:ext cx="7031525" cy="3217862"/>
                      </a:xfrm>
                      <a:prstGeom prst="rect">
                        <a:avLst/>
                      </a:prstGeom>
                      <a:noFill/>
                      <a:ln>
                        <a:noFill/>
                      </a:ln>
                      <a:effectLst/>
                      <a:extLst/>
                    </p:spPr>
                  </p:pic>
                </p:oleObj>
              </mc:Fallback>
            </mc:AlternateContent>
          </a:graphicData>
        </a:graphic>
      </p:graphicFrame>
      <p:sp>
        <p:nvSpPr>
          <p:cNvPr id="5" name="Rectangle 3"/>
          <p:cNvSpPr txBox="1">
            <a:spLocks noChangeArrowheads="1"/>
          </p:cNvSpPr>
          <p:nvPr/>
        </p:nvSpPr>
        <p:spPr>
          <a:xfrm>
            <a:off x="529388" y="2743718"/>
            <a:ext cx="5337257" cy="3901526"/>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zh-CN" dirty="0">
                <a:solidFill>
                  <a:srgbClr val="000000"/>
                </a:solidFill>
              </a:rPr>
              <a:t>Statistical </a:t>
            </a:r>
            <a:r>
              <a:rPr lang="en-US" altLang="zh-CN" dirty="0" smtClean="0">
                <a:solidFill>
                  <a:srgbClr val="000000"/>
                </a:solidFill>
              </a:rPr>
              <a:t>information </a:t>
            </a:r>
            <a:r>
              <a:rPr lang="en-US" altLang="zh-CN" dirty="0">
                <a:solidFill>
                  <a:srgbClr val="000000"/>
                </a:solidFill>
              </a:rPr>
              <a:t>of each cell is calculated and stored beforehand and is used to answer queries</a:t>
            </a:r>
          </a:p>
          <a:p>
            <a:r>
              <a:rPr lang="en-US" altLang="zh-CN" dirty="0">
                <a:solidFill>
                  <a:srgbClr val="000000"/>
                </a:solidFill>
              </a:rPr>
              <a:t>Parameters of higher level cells can be easily calculated from </a:t>
            </a:r>
            <a:r>
              <a:rPr lang="en-US" altLang="zh-CN" dirty="0" smtClean="0">
                <a:solidFill>
                  <a:srgbClr val="000000"/>
                </a:solidFill>
              </a:rPr>
              <a:t>that </a:t>
            </a:r>
            <a:r>
              <a:rPr lang="en-US" altLang="zh-CN" dirty="0">
                <a:solidFill>
                  <a:srgbClr val="000000"/>
                </a:solidFill>
              </a:rPr>
              <a:t>of lower level </a:t>
            </a:r>
            <a:r>
              <a:rPr lang="en-US" altLang="zh-CN" dirty="0" smtClean="0">
                <a:solidFill>
                  <a:srgbClr val="000000"/>
                </a:solidFill>
              </a:rPr>
              <a:t>cell, including</a:t>
            </a:r>
            <a:endParaRPr lang="en-US" altLang="zh-CN" dirty="0">
              <a:solidFill>
                <a:srgbClr val="000000"/>
              </a:solidFill>
            </a:endParaRPr>
          </a:p>
          <a:p>
            <a:pPr lvl="1"/>
            <a:r>
              <a:rPr lang="en-US" altLang="zh-CN" i="1" dirty="0">
                <a:solidFill>
                  <a:srgbClr val="000000"/>
                </a:solidFill>
              </a:rPr>
              <a:t>count</a:t>
            </a:r>
            <a:r>
              <a:rPr lang="en-US" altLang="zh-CN" dirty="0">
                <a:solidFill>
                  <a:srgbClr val="000000"/>
                </a:solidFill>
              </a:rPr>
              <a:t>, </a:t>
            </a:r>
            <a:r>
              <a:rPr lang="en-US" altLang="zh-CN" i="1" dirty="0">
                <a:solidFill>
                  <a:srgbClr val="000000"/>
                </a:solidFill>
              </a:rPr>
              <a:t>mean</a:t>
            </a:r>
            <a:r>
              <a:rPr lang="en-US" altLang="zh-CN" dirty="0">
                <a:solidFill>
                  <a:srgbClr val="000000"/>
                </a:solidFill>
              </a:rPr>
              <a:t>, </a:t>
            </a:r>
            <a:r>
              <a:rPr lang="en-US" altLang="zh-CN" i="1" dirty="0" smtClean="0">
                <a:solidFill>
                  <a:srgbClr val="000000"/>
                </a:solidFill>
              </a:rPr>
              <a:t>s</a:t>
            </a:r>
            <a:r>
              <a:rPr lang="en-US" altLang="zh-CN" dirty="0" smtClean="0">
                <a:solidFill>
                  <a:srgbClr val="000000"/>
                </a:solidFill>
              </a:rPr>
              <a:t>(</a:t>
            </a:r>
            <a:r>
              <a:rPr lang="en-US" dirty="0" smtClean="0">
                <a:solidFill>
                  <a:srgbClr val="000000"/>
                </a:solidFill>
              </a:rPr>
              <a:t>standard deviation)</a:t>
            </a:r>
            <a:r>
              <a:rPr lang="en-US" altLang="zh-CN" dirty="0" smtClean="0">
                <a:solidFill>
                  <a:srgbClr val="000000"/>
                </a:solidFill>
              </a:rPr>
              <a:t>, </a:t>
            </a:r>
            <a:r>
              <a:rPr lang="en-US" altLang="zh-CN" i="1" dirty="0">
                <a:solidFill>
                  <a:srgbClr val="000000"/>
                </a:solidFill>
              </a:rPr>
              <a:t>min</a:t>
            </a:r>
            <a:r>
              <a:rPr lang="en-US" altLang="zh-CN" dirty="0">
                <a:solidFill>
                  <a:srgbClr val="000000"/>
                </a:solidFill>
              </a:rPr>
              <a:t>, </a:t>
            </a:r>
            <a:r>
              <a:rPr lang="en-US" altLang="zh-CN" i="1" dirty="0">
                <a:solidFill>
                  <a:srgbClr val="000000"/>
                </a:solidFill>
              </a:rPr>
              <a:t>max</a:t>
            </a:r>
            <a:r>
              <a:rPr lang="en-US" altLang="zh-CN" dirty="0">
                <a:solidFill>
                  <a:srgbClr val="000000"/>
                </a:solidFill>
              </a:rPr>
              <a:t> </a:t>
            </a:r>
          </a:p>
          <a:p>
            <a:pPr lvl="1"/>
            <a:r>
              <a:rPr lang="en-US" altLang="zh-CN" dirty="0">
                <a:solidFill>
                  <a:srgbClr val="000000"/>
                </a:solidFill>
              </a:rPr>
              <a:t>type of distribution—</a:t>
            </a:r>
            <a:r>
              <a:rPr lang="en-US" altLang="zh-CN" i="1" dirty="0">
                <a:solidFill>
                  <a:srgbClr val="000000"/>
                </a:solidFill>
              </a:rPr>
              <a:t>normal</a:t>
            </a:r>
            <a:r>
              <a:rPr lang="en-US" altLang="zh-CN" dirty="0">
                <a:solidFill>
                  <a:srgbClr val="000000"/>
                </a:solidFill>
              </a:rPr>
              <a:t>, </a:t>
            </a:r>
            <a:r>
              <a:rPr lang="en-US" altLang="zh-CN" i="1" dirty="0">
                <a:solidFill>
                  <a:srgbClr val="000000"/>
                </a:solidFill>
              </a:rPr>
              <a:t>uniform</a:t>
            </a:r>
            <a:r>
              <a:rPr lang="en-US" altLang="zh-CN" dirty="0">
                <a:solidFill>
                  <a:srgbClr val="000000"/>
                </a:solidFill>
              </a:rPr>
              <a:t>, etc</a:t>
            </a:r>
            <a:r>
              <a:rPr lang="en-US" altLang="zh-CN" dirty="0" smtClean="0">
                <a:solidFill>
                  <a:srgbClr val="000000"/>
                </a:solidFill>
              </a:rPr>
              <a:t>.</a:t>
            </a:r>
          </a:p>
        </p:txBody>
      </p:sp>
    </p:spTree>
    <p:extLst>
      <p:ext uri="{BB962C8B-B14F-4D97-AF65-F5344CB8AC3E}">
        <p14:creationId xmlns:p14="http://schemas.microsoft.com/office/powerpoint/2010/main" val="1459015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388293" y="317626"/>
            <a:ext cx="11203517" cy="609600"/>
          </a:xfrm>
        </p:spPr>
        <p:txBody>
          <a:bodyPr vert="horz" lIns="92075" tIns="46038" rIns="92075" bIns="46038" rtlCol="0" anchor="ctr">
            <a:noAutofit/>
          </a:bodyPr>
          <a:lstStyle/>
          <a:p>
            <a:r>
              <a:rPr lang="en-US" altLang="zh-CN" dirty="0" smtClean="0">
                <a:ea typeface="SimSun" panose="02010600030101010101" pitchFamily="2" charset="-122"/>
              </a:rPr>
              <a:t>Query Processing in STING and </a:t>
            </a:r>
            <a:r>
              <a:rPr lang="en-US" altLang="zh-CN" dirty="0">
                <a:ea typeface="SimSun" panose="02010600030101010101" pitchFamily="2" charset="-122"/>
              </a:rPr>
              <a:t>Its Analysis</a:t>
            </a:r>
            <a:endParaRPr lang="en-US" altLang="zh-CN" sz="4000" dirty="0">
              <a:ea typeface="SimSun" panose="02010600030101010101" pitchFamily="2" charset="-122"/>
            </a:endParaRPr>
          </a:p>
        </p:txBody>
      </p:sp>
      <p:sp>
        <p:nvSpPr>
          <p:cNvPr id="24579" name="Rectangle 3"/>
          <p:cNvSpPr>
            <a:spLocks noGrp="1" noChangeArrowheads="1"/>
          </p:cNvSpPr>
          <p:nvPr>
            <p:ph type="body" sz="half" idx="1"/>
          </p:nvPr>
        </p:nvSpPr>
        <p:spPr>
          <a:xfrm>
            <a:off x="547496" y="1269509"/>
            <a:ext cx="10635916" cy="5105400"/>
          </a:xfrm>
        </p:spPr>
        <p:txBody>
          <a:bodyPr vert="horz" lIns="92075" tIns="46038" rIns="92075" bIns="46038" rtlCol="0">
            <a:noAutofit/>
          </a:bodyPr>
          <a:lstStyle/>
          <a:p>
            <a:r>
              <a:rPr lang="en-US" dirty="0"/>
              <a:t>To process a region </a:t>
            </a:r>
            <a:r>
              <a:rPr lang="en-US" dirty="0" smtClean="0"/>
              <a:t>query</a:t>
            </a:r>
          </a:p>
          <a:p>
            <a:pPr lvl="1"/>
            <a:r>
              <a:rPr lang="en-US" dirty="0" smtClean="0"/>
              <a:t>Start at </a:t>
            </a:r>
            <a:r>
              <a:rPr lang="en-US" dirty="0"/>
              <a:t>the </a:t>
            </a:r>
            <a:r>
              <a:rPr lang="en-US" dirty="0" smtClean="0"/>
              <a:t>root and </a:t>
            </a:r>
            <a:r>
              <a:rPr lang="en-US" altLang="zh-CN" dirty="0" smtClean="0">
                <a:ea typeface="SimSun" panose="02010600030101010101" pitchFamily="2" charset="-122"/>
              </a:rPr>
              <a:t>proceed </a:t>
            </a:r>
            <a:r>
              <a:rPr lang="en-US" altLang="zh-CN" dirty="0">
                <a:ea typeface="SimSun" panose="02010600030101010101" pitchFamily="2" charset="-122"/>
              </a:rPr>
              <a:t>to the next lower </a:t>
            </a:r>
            <a:r>
              <a:rPr lang="en-US" altLang="zh-CN" dirty="0" smtClean="0">
                <a:ea typeface="SimSun" panose="02010600030101010101" pitchFamily="2" charset="-122"/>
              </a:rPr>
              <a:t>level, using </a:t>
            </a:r>
            <a:r>
              <a:rPr lang="en-US" dirty="0" smtClean="0"/>
              <a:t>the </a:t>
            </a:r>
            <a:r>
              <a:rPr lang="en-US" dirty="0"/>
              <a:t>STING </a:t>
            </a:r>
            <a:r>
              <a:rPr lang="en-US" dirty="0" smtClean="0"/>
              <a:t>index</a:t>
            </a:r>
            <a:endParaRPr lang="en-US" dirty="0"/>
          </a:p>
          <a:p>
            <a:pPr lvl="1"/>
            <a:r>
              <a:rPr lang="en-US" dirty="0" smtClean="0"/>
              <a:t>Calculate </a:t>
            </a:r>
            <a:r>
              <a:rPr lang="en-US" dirty="0"/>
              <a:t>the likelihood </a:t>
            </a:r>
            <a:r>
              <a:rPr lang="en-US" dirty="0" smtClean="0"/>
              <a:t>that a cell is </a:t>
            </a:r>
            <a:r>
              <a:rPr lang="en-US" dirty="0"/>
              <a:t>relevant to the query at some confidence level </a:t>
            </a:r>
            <a:r>
              <a:rPr lang="en-US" dirty="0" smtClean="0"/>
              <a:t>using </a:t>
            </a:r>
            <a:r>
              <a:rPr lang="en-US" dirty="0"/>
              <a:t>the statistical information </a:t>
            </a:r>
            <a:r>
              <a:rPr lang="en-US" dirty="0" smtClean="0"/>
              <a:t>of the cell</a:t>
            </a:r>
          </a:p>
          <a:p>
            <a:pPr lvl="1"/>
            <a:r>
              <a:rPr lang="en-US" dirty="0" smtClean="0"/>
              <a:t>Only </a:t>
            </a:r>
            <a:r>
              <a:rPr lang="en-US" dirty="0"/>
              <a:t>children of likely relevant cells are recursively </a:t>
            </a:r>
            <a:r>
              <a:rPr lang="en-US" dirty="0" smtClean="0"/>
              <a:t>explored</a:t>
            </a:r>
          </a:p>
          <a:p>
            <a:pPr lvl="1"/>
            <a:r>
              <a:rPr lang="en-US" altLang="zh-CN" dirty="0">
                <a:ea typeface="SimSun" panose="02010600030101010101" pitchFamily="2" charset="-122"/>
              </a:rPr>
              <a:t>Repeat this process until the bottom layer is reached</a:t>
            </a:r>
          </a:p>
          <a:p>
            <a:pPr>
              <a:lnSpc>
                <a:spcPct val="90000"/>
              </a:lnSpc>
              <a:spcBef>
                <a:spcPct val="25000"/>
              </a:spcBef>
            </a:pPr>
            <a:r>
              <a:rPr lang="en-US" altLang="zh-CN" dirty="0" smtClean="0">
                <a:ea typeface="SimSun" panose="02010600030101010101" pitchFamily="2" charset="-122"/>
              </a:rPr>
              <a:t>Advantages</a:t>
            </a:r>
            <a:endParaRPr lang="en-US" altLang="zh-CN" dirty="0">
              <a:ea typeface="SimSun" panose="02010600030101010101" pitchFamily="2" charset="-122"/>
            </a:endParaRPr>
          </a:p>
          <a:p>
            <a:pPr lvl="1">
              <a:lnSpc>
                <a:spcPct val="90000"/>
              </a:lnSpc>
              <a:spcBef>
                <a:spcPct val="25000"/>
              </a:spcBef>
            </a:pPr>
            <a:r>
              <a:rPr lang="en-US" altLang="zh-CN" dirty="0">
                <a:ea typeface="SimSun" panose="02010600030101010101" pitchFamily="2" charset="-122"/>
              </a:rPr>
              <a:t>Query-independent, easy to parallelize, incremental update</a:t>
            </a:r>
          </a:p>
          <a:p>
            <a:pPr lvl="1">
              <a:lnSpc>
                <a:spcPct val="90000"/>
              </a:lnSpc>
              <a:spcBef>
                <a:spcPct val="25000"/>
              </a:spcBef>
            </a:pPr>
            <a:r>
              <a:rPr lang="en-US" altLang="zh-CN" dirty="0" smtClean="0">
                <a:ea typeface="SimSun" panose="02010600030101010101" pitchFamily="2" charset="-122"/>
              </a:rPr>
              <a:t>Efficiency: Complexity is O(K)</a:t>
            </a:r>
          </a:p>
          <a:p>
            <a:pPr lvl="2">
              <a:lnSpc>
                <a:spcPct val="90000"/>
              </a:lnSpc>
              <a:spcBef>
                <a:spcPct val="25000"/>
              </a:spcBef>
            </a:pPr>
            <a:r>
              <a:rPr lang="en-US" altLang="zh-CN" dirty="0" smtClean="0">
                <a:ea typeface="SimSun" panose="02010600030101010101" pitchFamily="2" charset="-122"/>
              </a:rPr>
              <a:t>K: # of </a:t>
            </a:r>
            <a:r>
              <a:rPr lang="en-US" altLang="zh-CN" dirty="0">
                <a:ea typeface="SimSun" panose="02010600030101010101" pitchFamily="2" charset="-122"/>
              </a:rPr>
              <a:t>grid cells at the lowest </a:t>
            </a:r>
            <a:r>
              <a:rPr lang="en-US" altLang="zh-CN" dirty="0" smtClean="0">
                <a:ea typeface="SimSun" panose="02010600030101010101" pitchFamily="2" charset="-122"/>
              </a:rPr>
              <a:t>level, and K &lt;&lt; N (i.e., # of data points)</a:t>
            </a:r>
            <a:endParaRPr lang="en-US" altLang="zh-CN" dirty="0">
              <a:ea typeface="SimSun" panose="02010600030101010101" pitchFamily="2" charset="-122"/>
            </a:endParaRPr>
          </a:p>
          <a:p>
            <a:pPr>
              <a:lnSpc>
                <a:spcPct val="90000"/>
              </a:lnSpc>
              <a:spcBef>
                <a:spcPct val="25000"/>
              </a:spcBef>
            </a:pPr>
            <a:r>
              <a:rPr lang="en-US" altLang="zh-CN" dirty="0" smtClean="0">
                <a:ea typeface="SimSun" panose="02010600030101010101" pitchFamily="2" charset="-122"/>
              </a:rPr>
              <a:t>Disadvantages</a:t>
            </a:r>
            <a:endParaRPr lang="en-US" altLang="zh-CN" dirty="0">
              <a:ea typeface="SimSun" panose="02010600030101010101" pitchFamily="2" charset="-122"/>
            </a:endParaRPr>
          </a:p>
          <a:p>
            <a:pPr lvl="1">
              <a:lnSpc>
                <a:spcPct val="90000"/>
              </a:lnSpc>
              <a:spcBef>
                <a:spcPct val="25000"/>
              </a:spcBef>
            </a:pPr>
            <a:r>
              <a:rPr lang="en-US" dirty="0" smtClean="0"/>
              <a:t>Its </a:t>
            </a:r>
            <a:r>
              <a:rPr lang="en-US" dirty="0"/>
              <a:t>probabilistic nature </a:t>
            </a:r>
            <a:r>
              <a:rPr lang="en-US" dirty="0" smtClean="0"/>
              <a:t>may imply </a:t>
            </a:r>
            <a:r>
              <a:rPr lang="en-US" dirty="0"/>
              <a:t>a loss of accuracy in query </a:t>
            </a:r>
            <a:r>
              <a:rPr lang="en-US" dirty="0" smtClean="0"/>
              <a:t>processing</a:t>
            </a:r>
            <a:endParaRPr lang="en-US" altLang="zh-CN" dirty="0">
              <a:ea typeface="SimSun" panose="02010600030101010101" pitchFamily="2" charset="-122"/>
            </a:endParaRPr>
          </a:p>
        </p:txBody>
      </p:sp>
    </p:spTree>
    <p:extLst>
      <p:ext uri="{BB962C8B-B14F-4D97-AF65-F5344CB8AC3E}">
        <p14:creationId xmlns:p14="http://schemas.microsoft.com/office/powerpoint/2010/main" val="2622487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pPr defTabSz="1219110"/>
            <a:r>
              <a:rPr lang="en-US" altLang="zh-CN" dirty="0">
                <a:ea typeface="SimSun" panose="02010600030101010101" pitchFamily="2" charset="-122"/>
              </a:rPr>
              <a:t>CLIQUE: Grid-Based Subspace Clustering</a:t>
            </a:r>
          </a:p>
        </p:txBody>
      </p:sp>
      <p:sp>
        <p:nvSpPr>
          <p:cNvPr id="24579" name="Rectangle 3"/>
          <p:cNvSpPr>
            <a:spLocks noGrp="1" noChangeArrowheads="1"/>
          </p:cNvSpPr>
          <p:nvPr>
            <p:ph type="body" sz="half" idx="1"/>
          </p:nvPr>
        </p:nvSpPr>
        <p:spPr>
          <a:xfrm>
            <a:off x="467893" y="1215189"/>
            <a:ext cx="11080529" cy="5105400"/>
          </a:xfrm>
        </p:spPr>
        <p:txBody>
          <a:bodyPr vert="horz" lIns="92075" tIns="46038" rIns="92075" bIns="46038" rtlCol="0">
            <a:noAutofit/>
          </a:bodyPr>
          <a:lstStyle/>
          <a:p>
            <a:pPr>
              <a:spcAft>
                <a:spcPts val="600"/>
              </a:spcAft>
            </a:pPr>
            <a:r>
              <a:rPr lang="en-US" altLang="zh-CN" dirty="0">
                <a:ea typeface="SimSun" panose="02010600030101010101" pitchFamily="2" charset="-122"/>
              </a:rPr>
              <a:t>CLIQUE (Clustering In </a:t>
            </a:r>
            <a:r>
              <a:rPr lang="en-US" altLang="zh-CN" dirty="0" err="1">
                <a:ea typeface="SimSun" panose="02010600030101010101" pitchFamily="2" charset="-122"/>
              </a:rPr>
              <a:t>QUEst</a:t>
            </a:r>
            <a:r>
              <a:rPr lang="en-US" altLang="zh-CN" dirty="0">
                <a:ea typeface="SimSun" panose="02010600030101010101" pitchFamily="2" charset="-122"/>
              </a:rPr>
              <a:t>) </a:t>
            </a:r>
            <a:r>
              <a:rPr lang="en-US" altLang="zh-CN" dirty="0" smtClean="0">
                <a:ea typeface="SimSun" panose="02010600030101010101" pitchFamily="2" charset="-122"/>
              </a:rPr>
              <a:t>(Agrawal</a:t>
            </a:r>
            <a:r>
              <a:rPr lang="en-US" altLang="zh-CN" dirty="0">
                <a:ea typeface="SimSun" panose="02010600030101010101" pitchFamily="2" charset="-122"/>
              </a:rPr>
              <a:t>, </a:t>
            </a:r>
            <a:r>
              <a:rPr lang="en-US" altLang="zh-CN" dirty="0" err="1">
                <a:ea typeface="SimSun" panose="02010600030101010101" pitchFamily="2" charset="-122"/>
              </a:rPr>
              <a:t>Gehrke</a:t>
            </a:r>
            <a:r>
              <a:rPr lang="en-US" altLang="zh-CN" dirty="0">
                <a:ea typeface="SimSun" panose="02010600030101010101" pitchFamily="2" charset="-122"/>
              </a:rPr>
              <a:t>, </a:t>
            </a:r>
            <a:r>
              <a:rPr lang="en-US" altLang="zh-CN" dirty="0" err="1">
                <a:ea typeface="SimSun" panose="02010600030101010101" pitchFamily="2" charset="-122"/>
              </a:rPr>
              <a:t>Gunopulos</a:t>
            </a:r>
            <a:r>
              <a:rPr lang="en-US" altLang="zh-CN" dirty="0">
                <a:ea typeface="SimSun" panose="02010600030101010101" pitchFamily="2" charset="-122"/>
              </a:rPr>
              <a:t>, </a:t>
            </a:r>
            <a:r>
              <a:rPr lang="en-US" altLang="zh-CN" dirty="0" err="1" smtClean="0">
                <a:ea typeface="SimSun" panose="02010600030101010101" pitchFamily="2" charset="-122"/>
              </a:rPr>
              <a:t>Raghavan</a:t>
            </a:r>
            <a:r>
              <a:rPr lang="en-US" altLang="zh-CN" dirty="0" smtClean="0">
                <a:ea typeface="SimSun" panose="02010600030101010101" pitchFamily="2" charset="-122"/>
              </a:rPr>
              <a:t>: SIGMOD’98)</a:t>
            </a:r>
          </a:p>
          <a:p>
            <a:pPr>
              <a:spcAft>
                <a:spcPts val="600"/>
              </a:spcAft>
            </a:pPr>
            <a:r>
              <a:rPr lang="en-US" altLang="zh-CN" dirty="0">
                <a:ea typeface="SimSun" panose="02010600030101010101" pitchFamily="2" charset="-122"/>
              </a:rPr>
              <a:t>CLIQUE </a:t>
            </a:r>
            <a:r>
              <a:rPr lang="en-US" altLang="zh-CN" dirty="0" smtClean="0">
                <a:ea typeface="SimSun" panose="02010600030101010101" pitchFamily="2" charset="-122"/>
              </a:rPr>
              <a:t>is a </a:t>
            </a:r>
            <a:r>
              <a:rPr lang="en-US" altLang="zh-CN" b="1" dirty="0" smtClean="0">
                <a:ea typeface="SimSun" panose="02010600030101010101" pitchFamily="2" charset="-122"/>
              </a:rPr>
              <a:t>density-based</a:t>
            </a:r>
            <a:r>
              <a:rPr lang="en-US" altLang="zh-CN" dirty="0" smtClean="0">
                <a:ea typeface="SimSun" panose="02010600030101010101" pitchFamily="2" charset="-122"/>
              </a:rPr>
              <a:t> </a:t>
            </a:r>
            <a:r>
              <a:rPr lang="en-US" altLang="zh-CN" dirty="0">
                <a:ea typeface="SimSun" panose="02010600030101010101" pitchFamily="2" charset="-122"/>
              </a:rPr>
              <a:t>and </a:t>
            </a:r>
            <a:r>
              <a:rPr lang="en-US" altLang="zh-CN" b="1" dirty="0" smtClean="0">
                <a:ea typeface="SimSun" panose="02010600030101010101" pitchFamily="2" charset="-122"/>
              </a:rPr>
              <a:t>grid-based</a:t>
            </a:r>
            <a:r>
              <a:rPr lang="en-US" altLang="zh-CN" dirty="0" smtClean="0">
                <a:ea typeface="SimSun" panose="02010600030101010101" pitchFamily="2" charset="-122"/>
              </a:rPr>
              <a:t> </a:t>
            </a:r>
            <a:r>
              <a:rPr lang="en-US" altLang="zh-CN" dirty="0" smtClean="0">
                <a:solidFill>
                  <a:srgbClr val="FF0000"/>
                </a:solidFill>
                <a:ea typeface="SimSun" panose="02010600030101010101" pitchFamily="2" charset="-122"/>
              </a:rPr>
              <a:t>subspace clustering </a:t>
            </a:r>
            <a:r>
              <a:rPr lang="en-US" altLang="zh-CN" dirty="0" smtClean="0">
                <a:ea typeface="SimSun" panose="02010600030101010101" pitchFamily="2" charset="-122"/>
              </a:rPr>
              <a:t>algorithm</a:t>
            </a:r>
            <a:endParaRPr lang="en-US" altLang="zh-CN" dirty="0">
              <a:ea typeface="SimSun" panose="02010600030101010101" pitchFamily="2" charset="-122"/>
            </a:endParaRPr>
          </a:p>
          <a:p>
            <a:pPr lvl="1">
              <a:spcAft>
                <a:spcPts val="600"/>
              </a:spcAft>
            </a:pPr>
            <a:r>
              <a:rPr lang="en-US" altLang="zh-CN" b="1" dirty="0" smtClean="0">
                <a:ea typeface="SimSun" panose="02010600030101010101" pitchFamily="2" charset="-122"/>
              </a:rPr>
              <a:t>Grid-based</a:t>
            </a:r>
            <a:r>
              <a:rPr lang="en-US" altLang="zh-CN" dirty="0">
                <a:ea typeface="SimSun" panose="02010600030101010101" pitchFamily="2" charset="-122"/>
              </a:rPr>
              <a:t>: </a:t>
            </a:r>
            <a:r>
              <a:rPr lang="en-US" dirty="0"/>
              <a:t>It discretizes the data space through a grid and estimates the density by counting the number of points in a grid cell</a:t>
            </a:r>
            <a:endParaRPr lang="en-US" altLang="zh-CN" dirty="0" smtClean="0">
              <a:ea typeface="SimSun" panose="02010600030101010101" pitchFamily="2" charset="-122"/>
            </a:endParaRPr>
          </a:p>
          <a:p>
            <a:pPr lvl="1">
              <a:spcAft>
                <a:spcPts val="600"/>
              </a:spcAft>
            </a:pPr>
            <a:r>
              <a:rPr lang="en-US" altLang="zh-CN" b="1" dirty="0" smtClean="0">
                <a:ea typeface="SimSun" panose="02010600030101010101" pitchFamily="2" charset="-122"/>
              </a:rPr>
              <a:t>Density-based</a:t>
            </a:r>
            <a:r>
              <a:rPr lang="en-US" altLang="zh-CN" dirty="0">
                <a:ea typeface="SimSun" panose="02010600030101010101" pitchFamily="2" charset="-122"/>
              </a:rPr>
              <a:t>: A cluster is a maximal set of connected dense units </a:t>
            </a:r>
            <a:r>
              <a:rPr lang="en-US" altLang="zh-CN" dirty="0" smtClean="0">
                <a:ea typeface="SimSun" panose="02010600030101010101" pitchFamily="2" charset="-122"/>
              </a:rPr>
              <a:t>in </a:t>
            </a:r>
            <a:r>
              <a:rPr lang="en-US" altLang="zh-CN" dirty="0">
                <a:ea typeface="SimSun" panose="02010600030101010101" pitchFamily="2" charset="-122"/>
              </a:rPr>
              <a:t>a </a:t>
            </a:r>
            <a:r>
              <a:rPr lang="en-US" altLang="zh-CN" dirty="0" smtClean="0">
                <a:ea typeface="SimSun" panose="02010600030101010101" pitchFamily="2" charset="-122"/>
              </a:rPr>
              <a:t>subspace</a:t>
            </a:r>
          </a:p>
          <a:p>
            <a:pPr lvl="2">
              <a:spcAft>
                <a:spcPts val="600"/>
              </a:spcAft>
            </a:pPr>
            <a:r>
              <a:rPr lang="en-US" altLang="zh-CN" dirty="0" smtClean="0">
                <a:ea typeface="SimSun" panose="02010600030101010101" pitchFamily="2" charset="-122"/>
              </a:rPr>
              <a:t>A </a:t>
            </a:r>
            <a:r>
              <a:rPr lang="en-US" altLang="zh-CN" dirty="0">
                <a:ea typeface="SimSun" panose="02010600030101010101" pitchFamily="2" charset="-122"/>
              </a:rPr>
              <a:t>unit is dense if the fraction of total data points contained in the unit exceeds the input model </a:t>
            </a:r>
            <a:r>
              <a:rPr lang="en-US" altLang="zh-CN" dirty="0" smtClean="0">
                <a:ea typeface="SimSun" panose="02010600030101010101" pitchFamily="2" charset="-122"/>
              </a:rPr>
              <a:t>parameter</a:t>
            </a:r>
          </a:p>
          <a:p>
            <a:pPr lvl="1">
              <a:spcAft>
                <a:spcPts val="600"/>
              </a:spcAft>
            </a:pPr>
            <a:r>
              <a:rPr lang="en-US" altLang="zh-CN" b="1" dirty="0">
                <a:ea typeface="SimSun" panose="02010600030101010101" pitchFamily="2" charset="-122"/>
              </a:rPr>
              <a:t>Subspace </a:t>
            </a:r>
            <a:r>
              <a:rPr lang="en-US" altLang="zh-CN" b="1" dirty="0" smtClean="0">
                <a:ea typeface="SimSun" panose="02010600030101010101" pitchFamily="2" charset="-122"/>
              </a:rPr>
              <a:t>clustering</a:t>
            </a:r>
            <a:r>
              <a:rPr lang="en-US" altLang="zh-CN" dirty="0" smtClean="0">
                <a:ea typeface="SimSun" panose="02010600030101010101" pitchFamily="2" charset="-122"/>
              </a:rPr>
              <a:t>:</a:t>
            </a:r>
            <a:r>
              <a:rPr lang="en-US" altLang="zh-CN" dirty="0">
                <a:ea typeface="SimSun" panose="02010600030101010101" pitchFamily="2" charset="-122"/>
              </a:rPr>
              <a:t> </a:t>
            </a:r>
            <a:r>
              <a:rPr lang="en-US" dirty="0" smtClean="0"/>
              <a:t>A </a:t>
            </a:r>
            <a:r>
              <a:rPr lang="en-US" dirty="0"/>
              <a:t>subspace cluster is </a:t>
            </a:r>
            <a:r>
              <a:rPr lang="en-US" dirty="0" smtClean="0"/>
              <a:t>a </a:t>
            </a:r>
            <a:r>
              <a:rPr lang="en-US" dirty="0"/>
              <a:t>set </a:t>
            </a:r>
            <a:r>
              <a:rPr lang="en-US" dirty="0" smtClean="0"/>
              <a:t>of neighboring </a:t>
            </a:r>
            <a:r>
              <a:rPr lang="en-US" dirty="0"/>
              <a:t>dense cells in an arbitrary </a:t>
            </a:r>
            <a:r>
              <a:rPr lang="en-US" dirty="0" smtClean="0"/>
              <a:t>subspace.  It also discovers some </a:t>
            </a:r>
            <a:r>
              <a:rPr lang="en-US" dirty="0"/>
              <a:t>minimal descriptions of the </a:t>
            </a:r>
            <a:r>
              <a:rPr lang="en-US" dirty="0" smtClean="0"/>
              <a:t>clusters </a:t>
            </a:r>
          </a:p>
          <a:p>
            <a:r>
              <a:rPr lang="en-US" altLang="zh-CN" dirty="0" smtClean="0">
                <a:ea typeface="SimSun" panose="02010600030101010101" pitchFamily="2" charset="-122"/>
              </a:rPr>
              <a:t>It automatically identifies </a:t>
            </a:r>
            <a:r>
              <a:rPr lang="en-US" altLang="zh-CN" dirty="0">
                <a:ea typeface="SimSun" panose="02010600030101010101" pitchFamily="2" charset="-122"/>
              </a:rPr>
              <a:t>subspaces of a high dimensional data space that allow better clustering than original </a:t>
            </a:r>
            <a:r>
              <a:rPr lang="en-US" altLang="zh-CN" dirty="0" smtClean="0">
                <a:ea typeface="SimSun" panose="02010600030101010101" pitchFamily="2" charset="-122"/>
              </a:rPr>
              <a:t>space using the </a:t>
            </a:r>
            <a:r>
              <a:rPr lang="en-US" altLang="zh-CN" dirty="0" err="1" smtClean="0">
                <a:ea typeface="SimSun" panose="02010600030101010101" pitchFamily="2" charset="-122"/>
              </a:rPr>
              <a:t>Apriori</a:t>
            </a:r>
            <a:r>
              <a:rPr lang="en-US" altLang="zh-CN" dirty="0" smtClean="0">
                <a:ea typeface="SimSun" panose="02010600030101010101" pitchFamily="2" charset="-122"/>
              </a:rPr>
              <a:t> principle</a:t>
            </a:r>
            <a:endParaRPr lang="en-US" dirty="0"/>
          </a:p>
        </p:txBody>
      </p:sp>
    </p:spTree>
    <p:extLst>
      <p:ext uri="{BB962C8B-B14F-4D97-AF65-F5344CB8AC3E}">
        <p14:creationId xmlns:p14="http://schemas.microsoft.com/office/powerpoint/2010/main" val="2023955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 y="266520"/>
            <a:ext cx="12192001" cy="609600"/>
          </a:xfrm>
        </p:spPr>
        <p:txBody>
          <a:bodyPr vert="horz" lIns="92075" tIns="46038" rIns="92075" bIns="46038" rtlCol="0" anchor="ctr">
            <a:noAutofit/>
          </a:bodyPr>
          <a:lstStyle/>
          <a:p>
            <a:r>
              <a:rPr lang="en-US" altLang="en-US" b="1" dirty="0"/>
              <a:t>CLIQUE: </a:t>
            </a:r>
            <a:r>
              <a:rPr lang="en-US" altLang="en-US" b="1" dirty="0" err="1"/>
              <a:t>SubSpace</a:t>
            </a:r>
            <a:r>
              <a:rPr lang="en-US" altLang="en-US" b="1" dirty="0"/>
              <a:t> Clustering with </a:t>
            </a:r>
            <a:r>
              <a:rPr lang="en-US" altLang="en-US" b="1" dirty="0" err="1"/>
              <a:t>Aprori</a:t>
            </a:r>
            <a:r>
              <a:rPr lang="en-US" altLang="en-US" b="1" dirty="0"/>
              <a:t> Pruning</a:t>
            </a:r>
            <a:endParaRPr lang="en-US" altLang="zh-CN" sz="4000" dirty="0">
              <a:ea typeface="SimSun" panose="02010600030101010101" pitchFamily="2" charset="-122"/>
            </a:endParaRPr>
          </a:p>
        </p:txBody>
      </p:sp>
      <p:sp>
        <p:nvSpPr>
          <p:cNvPr id="165" name="Rectangle 3"/>
          <p:cNvSpPr>
            <a:spLocks noGrp="1" noChangeArrowheads="1"/>
          </p:cNvSpPr>
          <p:nvPr>
            <p:ph type="body" sz="half" idx="1"/>
          </p:nvPr>
        </p:nvSpPr>
        <p:spPr>
          <a:xfrm>
            <a:off x="332615" y="4307303"/>
            <a:ext cx="11277859" cy="2129590"/>
          </a:xfrm>
        </p:spPr>
        <p:txBody>
          <a:bodyPr vert="horz" lIns="92075" tIns="46038" rIns="92075" bIns="46038" rtlCol="0">
            <a:noAutofit/>
          </a:bodyPr>
          <a:lstStyle/>
          <a:p>
            <a:r>
              <a:rPr lang="en-US" dirty="0" smtClean="0"/>
              <a:t>Start at 1-D space and discretize numerical intervals in each axis into grid</a:t>
            </a:r>
          </a:p>
          <a:p>
            <a:r>
              <a:rPr lang="en-US" altLang="zh-CN" dirty="0" smtClean="0">
                <a:ea typeface="SimSun" panose="02010600030101010101" pitchFamily="2" charset="-122"/>
              </a:rPr>
              <a:t>Find dense regions (clusters) in each subspace and </a:t>
            </a:r>
            <a:r>
              <a:rPr lang="en-US" dirty="0" smtClean="0"/>
              <a:t>generate their minimal descriptions</a:t>
            </a:r>
            <a:r>
              <a:rPr lang="en-US" dirty="0" smtClean="0">
                <a:ea typeface="SimSun" panose="02010600030101010101" pitchFamily="2" charset="-122"/>
              </a:rPr>
              <a:t> </a:t>
            </a:r>
            <a:r>
              <a:rPr lang="en-US" altLang="zh-CN" dirty="0" smtClean="0">
                <a:ea typeface="SimSun" panose="02010600030101010101" pitchFamily="2" charset="-122"/>
              </a:rPr>
              <a:t> </a:t>
            </a:r>
          </a:p>
          <a:p>
            <a:pPr marL="341313" lvl="1" indent="-341313">
              <a:buClr>
                <a:srgbClr val="0000CC"/>
              </a:buClr>
            </a:pPr>
            <a:r>
              <a:rPr lang="en-US" altLang="zh-CN" dirty="0" smtClean="0"/>
              <a:t>Use the dense regions to find </a:t>
            </a:r>
            <a:r>
              <a:rPr lang="en-US" altLang="zh-CN" dirty="0"/>
              <a:t>promising candidates in 2-D </a:t>
            </a:r>
            <a:r>
              <a:rPr lang="en-US" altLang="zh-CN" dirty="0" smtClean="0"/>
              <a:t>space </a:t>
            </a:r>
            <a:r>
              <a:rPr lang="en-US" altLang="zh-CN" dirty="0" smtClean="0">
                <a:ea typeface="SimSun" panose="02010600030101010101" pitchFamily="2" charset="-122"/>
              </a:rPr>
              <a:t>based on the </a:t>
            </a:r>
            <a:r>
              <a:rPr lang="en-US" altLang="zh-CN" dirty="0" err="1" smtClean="0">
                <a:ea typeface="SimSun" panose="02010600030101010101" pitchFamily="2" charset="-122"/>
              </a:rPr>
              <a:t>Apriori</a:t>
            </a:r>
            <a:r>
              <a:rPr lang="en-US" altLang="zh-CN" dirty="0" smtClean="0">
                <a:ea typeface="SimSun" panose="02010600030101010101" pitchFamily="2" charset="-122"/>
              </a:rPr>
              <a:t> principle</a:t>
            </a:r>
          </a:p>
          <a:p>
            <a:pPr marL="341313" lvl="1" indent="-341313">
              <a:buClr>
                <a:srgbClr val="0000CC"/>
              </a:buClr>
            </a:pPr>
            <a:r>
              <a:rPr lang="en-US" altLang="zh-CN" dirty="0" smtClean="0">
                <a:ea typeface="SimSun" panose="02010600030101010101" pitchFamily="2" charset="-122"/>
              </a:rPr>
              <a:t>Repeat the above in level-wise manner in higher dimensional subspaces</a:t>
            </a:r>
            <a:endParaRPr lang="en-US" altLang="zh-CN" dirty="0">
              <a:ea typeface="SimSun" panose="02010600030101010101" pitchFamily="2" charset="-122"/>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679" y="1215233"/>
            <a:ext cx="3861462" cy="3007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2362" y="1155031"/>
            <a:ext cx="3910262" cy="30680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1784" y="1179137"/>
            <a:ext cx="3769895" cy="31381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6931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r>
              <a:rPr lang="en-US" altLang="zh-CN" dirty="0" smtClean="0">
                <a:ea typeface="SimSun" panose="02010600030101010101" pitchFamily="2" charset="-122"/>
              </a:rPr>
              <a:t>Major </a:t>
            </a:r>
            <a:r>
              <a:rPr lang="en-US" altLang="zh-CN" dirty="0">
                <a:ea typeface="SimSun" panose="02010600030101010101" pitchFamily="2" charset="-122"/>
              </a:rPr>
              <a:t>Steps </a:t>
            </a:r>
            <a:r>
              <a:rPr lang="en-US" altLang="zh-CN" dirty="0" smtClean="0">
                <a:ea typeface="SimSun" panose="02010600030101010101" pitchFamily="2" charset="-122"/>
              </a:rPr>
              <a:t>of the </a:t>
            </a:r>
            <a:r>
              <a:rPr lang="en-US" altLang="zh-CN" dirty="0">
                <a:ea typeface="SimSun" panose="02010600030101010101" pitchFamily="2" charset="-122"/>
              </a:rPr>
              <a:t>CLIQUE Algorithm</a:t>
            </a:r>
            <a:endParaRPr lang="en-US" altLang="zh-CN" sz="4000" dirty="0">
              <a:ea typeface="SimSun" panose="02010600030101010101" pitchFamily="2" charset="-122"/>
            </a:endParaRPr>
          </a:p>
        </p:txBody>
      </p:sp>
      <p:sp>
        <p:nvSpPr>
          <p:cNvPr id="24579" name="Rectangle 3"/>
          <p:cNvSpPr>
            <a:spLocks noGrp="1" noChangeArrowheads="1"/>
          </p:cNvSpPr>
          <p:nvPr>
            <p:ph type="body" sz="half" idx="1"/>
          </p:nvPr>
        </p:nvSpPr>
        <p:spPr>
          <a:xfrm>
            <a:off x="542009" y="1224243"/>
            <a:ext cx="10932298" cy="5105400"/>
          </a:xfrm>
        </p:spPr>
        <p:txBody>
          <a:bodyPr vert="horz" lIns="92075" tIns="46038" rIns="92075" bIns="46038" rtlCol="0">
            <a:noAutofit/>
          </a:bodyPr>
          <a:lstStyle/>
          <a:p>
            <a:r>
              <a:rPr lang="en-US" dirty="0" smtClean="0"/>
              <a:t>Identify subspaces </a:t>
            </a:r>
            <a:r>
              <a:rPr lang="en-US" dirty="0"/>
              <a:t>that contain </a:t>
            </a:r>
            <a:r>
              <a:rPr lang="en-US" dirty="0" smtClean="0"/>
              <a:t>clusters</a:t>
            </a:r>
          </a:p>
          <a:p>
            <a:pPr lvl="1">
              <a:spcAft>
                <a:spcPts val="600"/>
              </a:spcAft>
            </a:pPr>
            <a:r>
              <a:rPr lang="en-US" altLang="zh-CN" dirty="0" smtClean="0">
                <a:ea typeface="SimSun" panose="02010600030101010101" pitchFamily="2" charset="-122"/>
              </a:rPr>
              <a:t>Partition </a:t>
            </a:r>
            <a:r>
              <a:rPr lang="en-US" altLang="zh-CN" dirty="0">
                <a:ea typeface="SimSun" panose="02010600030101010101" pitchFamily="2" charset="-122"/>
              </a:rPr>
              <a:t>the data space and find the number of points that lie inside each cell of the </a:t>
            </a:r>
            <a:r>
              <a:rPr lang="en-US" altLang="zh-CN" dirty="0" smtClean="0">
                <a:ea typeface="SimSun" panose="02010600030101010101" pitchFamily="2" charset="-122"/>
              </a:rPr>
              <a:t>partition</a:t>
            </a:r>
          </a:p>
          <a:p>
            <a:pPr lvl="1">
              <a:spcAft>
                <a:spcPts val="600"/>
              </a:spcAft>
            </a:pPr>
            <a:r>
              <a:rPr lang="en-US" altLang="zh-CN" dirty="0">
                <a:ea typeface="SimSun" panose="02010600030101010101" pitchFamily="2" charset="-122"/>
              </a:rPr>
              <a:t>Identify the subspaces that contain clusters using the </a:t>
            </a:r>
            <a:r>
              <a:rPr lang="en-US" altLang="zh-CN" dirty="0" err="1">
                <a:ea typeface="SimSun" panose="02010600030101010101" pitchFamily="2" charset="-122"/>
              </a:rPr>
              <a:t>Apriori</a:t>
            </a:r>
            <a:r>
              <a:rPr lang="en-US" altLang="zh-CN" dirty="0">
                <a:ea typeface="SimSun" panose="02010600030101010101" pitchFamily="2" charset="-122"/>
              </a:rPr>
              <a:t> </a:t>
            </a:r>
            <a:r>
              <a:rPr lang="en-US" altLang="zh-CN" dirty="0" smtClean="0">
                <a:ea typeface="SimSun" panose="02010600030101010101" pitchFamily="2" charset="-122"/>
              </a:rPr>
              <a:t>principle</a:t>
            </a:r>
            <a:endParaRPr lang="en-US" dirty="0"/>
          </a:p>
          <a:p>
            <a:r>
              <a:rPr lang="en-US" dirty="0" smtClean="0"/>
              <a:t>Identify clusters</a:t>
            </a:r>
          </a:p>
          <a:p>
            <a:pPr lvl="1">
              <a:spcAft>
                <a:spcPts val="600"/>
              </a:spcAft>
            </a:pPr>
            <a:r>
              <a:rPr lang="en-US" altLang="zh-CN" dirty="0">
                <a:ea typeface="SimSun" panose="02010600030101010101" pitchFamily="2" charset="-122"/>
              </a:rPr>
              <a:t>Determine dense units in all subspaces of interests</a:t>
            </a:r>
          </a:p>
          <a:p>
            <a:pPr lvl="1">
              <a:spcAft>
                <a:spcPts val="600"/>
              </a:spcAft>
            </a:pPr>
            <a:r>
              <a:rPr lang="en-US" altLang="zh-CN" dirty="0">
                <a:ea typeface="SimSun" panose="02010600030101010101" pitchFamily="2" charset="-122"/>
              </a:rPr>
              <a:t>Determine connected dense units in all subspaces of </a:t>
            </a:r>
            <a:r>
              <a:rPr lang="en-US" altLang="zh-CN" dirty="0" smtClean="0">
                <a:ea typeface="SimSun" panose="02010600030101010101" pitchFamily="2" charset="-122"/>
              </a:rPr>
              <a:t>interests</a:t>
            </a:r>
            <a:endParaRPr lang="en-US" dirty="0"/>
          </a:p>
          <a:p>
            <a:r>
              <a:rPr lang="en-US" dirty="0" smtClean="0"/>
              <a:t>Generate minimal descriptions</a:t>
            </a:r>
            <a:r>
              <a:rPr lang="en-US" dirty="0" smtClean="0">
                <a:ea typeface="SimSun" panose="02010600030101010101" pitchFamily="2" charset="-122"/>
              </a:rPr>
              <a:t> </a:t>
            </a:r>
            <a:r>
              <a:rPr lang="en-US" altLang="zh-CN" dirty="0" smtClean="0">
                <a:ea typeface="SimSun" panose="02010600030101010101" pitchFamily="2" charset="-122"/>
              </a:rPr>
              <a:t>for </a:t>
            </a:r>
            <a:r>
              <a:rPr lang="en-US" altLang="zh-CN" dirty="0">
                <a:ea typeface="SimSun" panose="02010600030101010101" pitchFamily="2" charset="-122"/>
              </a:rPr>
              <a:t>the </a:t>
            </a:r>
            <a:r>
              <a:rPr lang="en-US" altLang="zh-CN" dirty="0" smtClean="0">
                <a:ea typeface="SimSun" panose="02010600030101010101" pitchFamily="2" charset="-122"/>
              </a:rPr>
              <a:t>clusters</a:t>
            </a:r>
          </a:p>
          <a:p>
            <a:pPr lvl="1">
              <a:spcAft>
                <a:spcPts val="600"/>
              </a:spcAft>
            </a:pPr>
            <a:r>
              <a:rPr lang="en-US" altLang="zh-CN" dirty="0" smtClean="0">
                <a:ea typeface="SimSun" panose="02010600030101010101" pitchFamily="2" charset="-122"/>
              </a:rPr>
              <a:t>Determine </a:t>
            </a:r>
            <a:r>
              <a:rPr lang="en-US" altLang="zh-CN" dirty="0">
                <a:ea typeface="SimSun" panose="02010600030101010101" pitchFamily="2" charset="-122"/>
              </a:rPr>
              <a:t>maximal regions that cover a cluster of connected dense units for each cluster</a:t>
            </a:r>
          </a:p>
          <a:p>
            <a:pPr lvl="1">
              <a:spcAft>
                <a:spcPts val="600"/>
              </a:spcAft>
            </a:pPr>
            <a:r>
              <a:rPr lang="en-US" altLang="zh-CN" dirty="0" smtClean="0">
                <a:ea typeface="SimSun" panose="02010600030101010101" pitchFamily="2" charset="-122"/>
              </a:rPr>
              <a:t>Determine minimal </a:t>
            </a:r>
            <a:r>
              <a:rPr lang="en-US" altLang="zh-CN" dirty="0">
                <a:ea typeface="SimSun" panose="02010600030101010101" pitchFamily="2" charset="-122"/>
              </a:rPr>
              <a:t>cover for each cluster</a:t>
            </a:r>
          </a:p>
        </p:txBody>
      </p:sp>
    </p:spTree>
    <p:extLst>
      <p:ext uri="{BB962C8B-B14F-4D97-AF65-F5344CB8AC3E}">
        <p14:creationId xmlns:p14="http://schemas.microsoft.com/office/powerpoint/2010/main" val="1836444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r>
              <a:rPr lang="en-US" altLang="zh-CN" dirty="0" smtClean="0">
                <a:ea typeface="SimSun" panose="02010600030101010101" pitchFamily="2" charset="-122"/>
              </a:rPr>
              <a:t>Additional Comments on </a:t>
            </a:r>
            <a:r>
              <a:rPr lang="en-US" altLang="zh-CN" i="1" dirty="0" smtClean="0">
                <a:ea typeface="SimSun" panose="02010600030101010101" pitchFamily="2" charset="-122"/>
              </a:rPr>
              <a:t>CLIQUE</a:t>
            </a:r>
            <a:endParaRPr lang="en-US" altLang="zh-CN" sz="4000" dirty="0">
              <a:ea typeface="SimSun" panose="02010600030101010101" pitchFamily="2" charset="-122"/>
            </a:endParaRPr>
          </a:p>
        </p:txBody>
      </p:sp>
      <p:sp>
        <p:nvSpPr>
          <p:cNvPr id="24579" name="Rectangle 3"/>
          <p:cNvSpPr>
            <a:spLocks noGrp="1" noChangeArrowheads="1"/>
          </p:cNvSpPr>
          <p:nvPr>
            <p:ph type="body" sz="half" idx="1"/>
          </p:nvPr>
        </p:nvSpPr>
        <p:spPr>
          <a:xfrm>
            <a:off x="529389" y="1215189"/>
            <a:ext cx="10635916" cy="5105400"/>
          </a:xfrm>
        </p:spPr>
        <p:txBody>
          <a:bodyPr vert="horz" lIns="92075" tIns="46038" rIns="92075" bIns="46038" rtlCol="0">
            <a:noAutofit/>
          </a:bodyPr>
          <a:lstStyle/>
          <a:p>
            <a:pPr>
              <a:spcAft>
                <a:spcPts val="600"/>
              </a:spcAft>
            </a:pPr>
            <a:r>
              <a:rPr lang="en-US" altLang="zh-CN" u="sng" dirty="0" smtClean="0">
                <a:ea typeface="SimSun" panose="02010600030101010101" pitchFamily="2" charset="-122"/>
              </a:rPr>
              <a:t>Strengths</a:t>
            </a:r>
            <a:r>
              <a:rPr lang="en-US" altLang="zh-CN" dirty="0" smtClean="0">
                <a:ea typeface="SimSun" panose="02010600030101010101" pitchFamily="2" charset="-122"/>
              </a:rPr>
              <a:t> </a:t>
            </a:r>
          </a:p>
          <a:p>
            <a:pPr lvl="1">
              <a:spcAft>
                <a:spcPts val="600"/>
              </a:spcAft>
            </a:pPr>
            <a:r>
              <a:rPr lang="en-US" altLang="zh-CN" i="1" dirty="0" smtClean="0">
                <a:ea typeface="SimSun" panose="02010600030101010101" pitchFamily="2" charset="-122"/>
              </a:rPr>
              <a:t>Automatically</a:t>
            </a:r>
            <a:r>
              <a:rPr lang="en-US" altLang="zh-CN" dirty="0" smtClean="0">
                <a:ea typeface="SimSun" panose="02010600030101010101" pitchFamily="2" charset="-122"/>
              </a:rPr>
              <a:t> finds subspaces of the highest dimensionality as long as high density clusters exist in those subspaces</a:t>
            </a:r>
          </a:p>
          <a:p>
            <a:pPr lvl="1">
              <a:spcAft>
                <a:spcPts val="600"/>
              </a:spcAft>
            </a:pPr>
            <a:r>
              <a:rPr lang="en-US" altLang="zh-CN" i="1" dirty="0" smtClean="0">
                <a:ea typeface="SimSun" panose="02010600030101010101" pitchFamily="2" charset="-122"/>
              </a:rPr>
              <a:t>Insensitive</a:t>
            </a:r>
            <a:r>
              <a:rPr lang="en-US" altLang="zh-CN" dirty="0" smtClean="0">
                <a:ea typeface="SimSun" panose="02010600030101010101" pitchFamily="2" charset="-122"/>
              </a:rPr>
              <a:t> to the order of records in input and does not presume some canonical data distribution</a:t>
            </a:r>
          </a:p>
          <a:p>
            <a:pPr lvl="1">
              <a:spcAft>
                <a:spcPts val="600"/>
              </a:spcAft>
            </a:pPr>
            <a:r>
              <a:rPr lang="en-US" altLang="zh-CN" dirty="0" smtClean="0">
                <a:ea typeface="SimSun" panose="02010600030101010101" pitchFamily="2" charset="-122"/>
              </a:rPr>
              <a:t>Scales</a:t>
            </a:r>
            <a:r>
              <a:rPr lang="en-US" altLang="zh-CN" i="1" dirty="0" smtClean="0">
                <a:ea typeface="SimSun" panose="02010600030101010101" pitchFamily="2" charset="-122"/>
              </a:rPr>
              <a:t> linearly</a:t>
            </a:r>
            <a:r>
              <a:rPr lang="en-US" altLang="zh-CN" dirty="0" smtClean="0">
                <a:ea typeface="SimSun" panose="02010600030101010101" pitchFamily="2" charset="-122"/>
              </a:rPr>
              <a:t> with the size of input and has good scalability as the number of dimensions in the data increases</a:t>
            </a:r>
          </a:p>
          <a:p>
            <a:pPr>
              <a:spcAft>
                <a:spcPts val="600"/>
              </a:spcAft>
            </a:pPr>
            <a:r>
              <a:rPr lang="en-US" altLang="zh-CN" u="sng" dirty="0" smtClean="0">
                <a:ea typeface="SimSun" panose="02010600030101010101" pitchFamily="2" charset="-122"/>
              </a:rPr>
              <a:t>Weaknesses</a:t>
            </a:r>
            <a:endParaRPr lang="en-US" altLang="zh-CN" dirty="0" smtClean="0">
              <a:ea typeface="SimSun" panose="02010600030101010101" pitchFamily="2" charset="-122"/>
            </a:endParaRPr>
          </a:p>
          <a:p>
            <a:pPr lvl="1">
              <a:spcAft>
                <a:spcPts val="600"/>
              </a:spcAft>
            </a:pPr>
            <a:r>
              <a:rPr lang="en-US" altLang="zh-CN" dirty="0" smtClean="0">
                <a:ea typeface="SimSun" panose="02010600030101010101" pitchFamily="2" charset="-122"/>
              </a:rPr>
              <a:t>As in all grid-based clustering approaches, the </a:t>
            </a:r>
            <a:r>
              <a:rPr lang="en-US" dirty="0" smtClean="0"/>
              <a:t>quality </a:t>
            </a:r>
            <a:r>
              <a:rPr lang="en-US" dirty="0"/>
              <a:t>of the results crucially depends on </a:t>
            </a:r>
            <a:r>
              <a:rPr lang="en-US" dirty="0" smtClean="0"/>
              <a:t>the appropriate </a:t>
            </a:r>
            <a:r>
              <a:rPr lang="en-US" dirty="0"/>
              <a:t>choice of the number and width of the partitions and grid </a:t>
            </a:r>
            <a:r>
              <a:rPr lang="en-US" dirty="0" smtClean="0"/>
              <a:t>cells</a:t>
            </a:r>
            <a:endParaRPr lang="en-US" altLang="zh-CN" dirty="0">
              <a:ea typeface="SimSun" panose="02010600030101010101" pitchFamily="2" charset="-122"/>
            </a:endParaRPr>
          </a:p>
        </p:txBody>
      </p:sp>
    </p:spTree>
    <p:extLst>
      <p:ext uri="{BB962C8B-B14F-4D97-AF65-F5344CB8AC3E}">
        <p14:creationId xmlns:p14="http://schemas.microsoft.com/office/powerpoint/2010/main" val="1651002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idx="4294967295"/>
          </p:nvPr>
        </p:nvSpPr>
        <p:spPr>
          <a:xfrm>
            <a:off x="-209550" y="95250"/>
            <a:ext cx="12744450" cy="990600"/>
          </a:xfrm>
        </p:spPr>
        <p:txBody>
          <a:bodyPr vert="horz" lIns="92075" tIns="46038" rIns="92075" bIns="46038" rtlCol="0" anchor="ctr">
            <a:noAutofit/>
          </a:bodyPr>
          <a:lstStyle/>
          <a:p>
            <a:pPr eaLnBrk="1" hangingPunct="1"/>
            <a:r>
              <a:rPr lang="en-US" altLang="zh-CN" sz="3800" dirty="0">
                <a:ea typeface="SimSun" panose="02010600030101010101" pitchFamily="2" charset="-122"/>
              </a:rPr>
              <a:t>Chapter 10. </a:t>
            </a:r>
            <a:r>
              <a:rPr lang="en-AU" altLang="zh-TW" sz="3800" dirty="0">
                <a:ea typeface="PMingLiU" panose="02020500000000000000" pitchFamily="18" charset="-120"/>
              </a:rPr>
              <a:t>Cluster Analysis: Basic Concepts and Methods</a:t>
            </a:r>
            <a:endParaRPr lang="en-US" altLang="zh-CN" sz="3800" dirty="0">
              <a:ea typeface="PMingLiU" panose="02020500000000000000" pitchFamily="18" charset="-120"/>
            </a:endParaRPr>
          </a:p>
        </p:txBody>
      </p:sp>
      <p:sp>
        <p:nvSpPr>
          <p:cNvPr id="12292" name="Rectangle 3"/>
          <p:cNvSpPr>
            <a:spLocks noGrp="1" noChangeArrowheads="1"/>
          </p:cNvSpPr>
          <p:nvPr>
            <p:ph type="body" idx="4294967295"/>
          </p:nvPr>
        </p:nvSpPr>
        <p:spPr>
          <a:xfrm>
            <a:off x="578827" y="1156918"/>
            <a:ext cx="10915650" cy="5595573"/>
          </a:xfrm>
        </p:spPr>
        <p:txBody>
          <a:bodyPr vert="horz" lIns="92075" tIns="46038" rIns="92075" bIns="46038" rtlCol="0">
            <a:noAutofit/>
          </a:bodyPr>
          <a:lstStyle/>
          <a:p>
            <a:pPr marL="533400" indent="-533400">
              <a:lnSpc>
                <a:spcPct val="200000"/>
              </a:lnSpc>
            </a:pPr>
            <a:r>
              <a:rPr lang="en-US" altLang="zh-CN" sz="2800" dirty="0" smtClean="0">
                <a:latin typeface="Calibri" panose="020F0502020204030204" pitchFamily="34" charset="0"/>
                <a:ea typeface="SimSun" panose="02010600030101010101" pitchFamily="2" charset="-122"/>
              </a:rPr>
              <a:t>Cluster Analysis: An Introduction</a:t>
            </a:r>
          </a:p>
          <a:p>
            <a:pPr marL="533400" indent="-533400">
              <a:lnSpc>
                <a:spcPct val="200000"/>
              </a:lnSpc>
            </a:pPr>
            <a:r>
              <a:rPr lang="en-US" altLang="zh-CN" sz="2800" dirty="0" smtClean="0">
                <a:latin typeface="Calibri" panose="020F0502020204030204" pitchFamily="34" charset="0"/>
                <a:ea typeface="SimSun" panose="02010600030101010101" pitchFamily="2" charset="-122"/>
              </a:rPr>
              <a:t>Partitioning Methods</a:t>
            </a:r>
          </a:p>
          <a:p>
            <a:pPr marL="533400" indent="-533400">
              <a:lnSpc>
                <a:spcPct val="200000"/>
              </a:lnSpc>
            </a:pPr>
            <a:r>
              <a:rPr lang="en-US" altLang="zh-CN" sz="2800" dirty="0" smtClean="0">
                <a:latin typeface="Calibri" panose="020F0502020204030204" pitchFamily="34" charset="0"/>
                <a:ea typeface="SimSun" panose="02010600030101010101" pitchFamily="2" charset="-122"/>
              </a:rPr>
              <a:t>Hierarchical Methods</a:t>
            </a:r>
          </a:p>
          <a:p>
            <a:pPr marL="533400" indent="-533400">
              <a:lnSpc>
                <a:spcPct val="200000"/>
              </a:lnSpc>
            </a:pPr>
            <a:r>
              <a:rPr lang="en-US" altLang="zh-CN" sz="2800" dirty="0" smtClean="0">
                <a:latin typeface="Calibri" panose="020F0502020204030204" pitchFamily="34" charset="0"/>
                <a:ea typeface="SimSun" panose="02010600030101010101" pitchFamily="2" charset="-122"/>
              </a:rPr>
              <a:t>Density- and Grid-Based Methods</a:t>
            </a:r>
          </a:p>
          <a:p>
            <a:pPr marL="533400" indent="-533400">
              <a:lnSpc>
                <a:spcPct val="200000"/>
              </a:lnSpc>
            </a:pPr>
            <a:r>
              <a:rPr lang="en-US" altLang="zh-CN" sz="2800" dirty="0" smtClean="0">
                <a:latin typeface="Calibri" panose="020F0502020204030204" pitchFamily="34" charset="0"/>
                <a:ea typeface="SimSun" panose="02010600030101010101" pitchFamily="2" charset="-122"/>
              </a:rPr>
              <a:t>Evaluation of Clustering</a:t>
            </a:r>
          </a:p>
          <a:p>
            <a:pPr marL="533400" indent="-533400">
              <a:lnSpc>
                <a:spcPct val="200000"/>
              </a:lnSpc>
            </a:pPr>
            <a:r>
              <a:rPr lang="en-US" altLang="zh-CN" sz="2800" dirty="0" smtClean="0">
                <a:latin typeface="Calibri" panose="020F0502020204030204" pitchFamily="34" charset="0"/>
                <a:ea typeface="SimSun" panose="02010600030101010101" pitchFamily="2" charset="-122"/>
              </a:rPr>
              <a:t>Summary</a:t>
            </a:r>
          </a:p>
        </p:txBody>
      </p:sp>
      <p:sp>
        <p:nvSpPr>
          <p:cNvPr id="12293" name="AutoShape 5"/>
          <p:cNvSpPr>
            <a:spLocks noChangeArrowheads="1"/>
          </p:cNvSpPr>
          <p:nvPr/>
        </p:nvSpPr>
        <p:spPr bwMode="auto">
          <a:xfrm rot="9867012">
            <a:off x="4955197" y="5122429"/>
            <a:ext cx="304800" cy="381000"/>
          </a:xfrm>
          <a:prstGeom prst="notchedRightArrow">
            <a:avLst>
              <a:gd name="adj1" fmla="val 50000"/>
              <a:gd name="adj2" fmla="val 25000"/>
            </a:avLst>
          </a:prstGeom>
          <a:solidFill>
            <a:srgbClr val="00CCFF"/>
          </a:solidFill>
          <a:ln w="9525">
            <a:solidFill>
              <a:schemeClr val="tx1"/>
            </a:solidFill>
            <a:miter lim="800000"/>
            <a:headEnd/>
            <a:tailEnd/>
          </a:ln>
        </p:spPr>
        <p:txBody>
          <a:bodyPr rot="10800000"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Tree>
    <p:extLst>
      <p:ext uri="{BB962C8B-B14F-4D97-AF65-F5344CB8AC3E}">
        <p14:creationId xmlns:p14="http://schemas.microsoft.com/office/powerpoint/2010/main" val="3701395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defTabSz="1219110"/>
            <a:r>
              <a:rPr lang="en-US" altLang="en-US" sz="4800" kern="0" dirty="0" smtClean="0"/>
              <a:t>Clustering Validation</a:t>
            </a:r>
            <a:endParaRPr lang="en-US" sz="4800" dirty="0">
              <a:solidFill>
                <a:prstClr val="black"/>
              </a:solidFill>
            </a:endParaRPr>
          </a:p>
        </p:txBody>
      </p:sp>
      <p:sp>
        <p:nvSpPr>
          <p:cNvPr id="3" name="Content Placeholder 2"/>
          <p:cNvSpPr>
            <a:spLocks noGrp="1"/>
          </p:cNvSpPr>
          <p:nvPr>
            <p:ph idx="1"/>
          </p:nvPr>
        </p:nvSpPr>
        <p:spPr>
          <a:xfrm>
            <a:off x="618077" y="1193601"/>
            <a:ext cx="9893883" cy="5556822"/>
          </a:xfrm>
        </p:spPr>
        <p:txBody>
          <a:bodyPr/>
          <a:lstStyle/>
          <a:p>
            <a:pPr defTabSz="1219110">
              <a:spcBef>
                <a:spcPts val="800"/>
              </a:spcBef>
              <a:spcAft>
                <a:spcPts val="600"/>
              </a:spcAft>
            </a:pPr>
            <a:r>
              <a:rPr lang="en-US" altLang="zh-CN" sz="2400" dirty="0" smtClean="0">
                <a:solidFill>
                  <a:prstClr val="black"/>
                </a:solidFill>
              </a:rPr>
              <a:t>Clustering </a:t>
            </a:r>
            <a:r>
              <a:rPr lang="en-US" altLang="zh-CN" sz="2400" dirty="0">
                <a:solidFill>
                  <a:prstClr val="black"/>
                </a:solidFill>
              </a:rPr>
              <a:t>Validation: Basic </a:t>
            </a:r>
            <a:r>
              <a:rPr lang="en-US" altLang="zh-CN" sz="2400" dirty="0" smtClean="0">
                <a:solidFill>
                  <a:prstClr val="black"/>
                </a:solidFill>
              </a:rPr>
              <a:t>Concepts</a:t>
            </a:r>
          </a:p>
          <a:p>
            <a:pPr defTabSz="1219110">
              <a:spcBef>
                <a:spcPts val="800"/>
              </a:spcBef>
              <a:spcAft>
                <a:spcPts val="600"/>
              </a:spcAft>
            </a:pPr>
            <a:r>
              <a:rPr lang="en-US" altLang="zh-CN" sz="2400" dirty="0">
                <a:solidFill>
                  <a:prstClr val="black"/>
                </a:solidFill>
              </a:rPr>
              <a:t>Clustering Evaluation: </a:t>
            </a:r>
            <a:r>
              <a:rPr lang="en-US" altLang="zh-CN" sz="2400" dirty="0">
                <a:ea typeface="SimSun" panose="02010600030101010101" pitchFamily="2" charset="-122"/>
              </a:rPr>
              <a:t>Measuring Clustering </a:t>
            </a:r>
            <a:r>
              <a:rPr lang="en-US" altLang="zh-CN" sz="2400" dirty="0" smtClean="0">
                <a:ea typeface="SimSun" panose="02010600030101010101" pitchFamily="2" charset="-122"/>
              </a:rPr>
              <a:t>Quality</a:t>
            </a:r>
            <a:endParaRPr lang="en-US" altLang="zh-CN" sz="2400" dirty="0" smtClean="0">
              <a:solidFill>
                <a:prstClr val="black"/>
              </a:solidFill>
            </a:endParaRPr>
          </a:p>
          <a:p>
            <a:pPr defTabSz="1219110">
              <a:spcBef>
                <a:spcPts val="800"/>
              </a:spcBef>
              <a:spcAft>
                <a:spcPts val="600"/>
              </a:spcAft>
            </a:pPr>
            <a:r>
              <a:rPr lang="en-US" altLang="zh-CN" sz="2400" dirty="0">
                <a:solidFill>
                  <a:prstClr val="black"/>
                </a:solidFill>
              </a:rPr>
              <a:t>External Measures for Clustering Validation</a:t>
            </a:r>
            <a:endParaRPr lang="en-US" sz="2400" dirty="0">
              <a:solidFill>
                <a:prstClr val="black"/>
              </a:solidFill>
            </a:endParaRPr>
          </a:p>
          <a:p>
            <a:pPr lvl="1" defTabSz="1219110">
              <a:spcBef>
                <a:spcPts val="800"/>
              </a:spcBef>
              <a:spcAft>
                <a:spcPts val="600"/>
              </a:spcAft>
            </a:pPr>
            <a:r>
              <a:rPr lang="en-US" altLang="zh-CN" sz="2400" dirty="0" smtClean="0">
                <a:solidFill>
                  <a:prstClr val="black"/>
                </a:solidFill>
              </a:rPr>
              <a:t>I</a:t>
            </a:r>
            <a:r>
              <a:rPr lang="en-US" altLang="zh-CN" sz="2400" dirty="0">
                <a:solidFill>
                  <a:prstClr val="black"/>
                </a:solidFill>
              </a:rPr>
              <a:t>: </a:t>
            </a:r>
            <a:r>
              <a:rPr lang="en-US" altLang="zh-CN" sz="2400" dirty="0">
                <a:ea typeface="SimSun" panose="02010600030101010101" pitchFamily="2" charset="-122"/>
              </a:rPr>
              <a:t>Matching-Based Measures</a:t>
            </a:r>
          </a:p>
          <a:p>
            <a:pPr lvl="1" defTabSz="1219110">
              <a:spcBef>
                <a:spcPts val="800"/>
              </a:spcBef>
              <a:spcAft>
                <a:spcPts val="600"/>
              </a:spcAft>
            </a:pPr>
            <a:r>
              <a:rPr lang="en-US" altLang="zh-CN" sz="2400" dirty="0" smtClean="0">
                <a:solidFill>
                  <a:prstClr val="black"/>
                </a:solidFill>
              </a:rPr>
              <a:t>II</a:t>
            </a:r>
            <a:r>
              <a:rPr lang="en-US" altLang="zh-CN" sz="2400" dirty="0">
                <a:solidFill>
                  <a:prstClr val="black"/>
                </a:solidFill>
              </a:rPr>
              <a:t>: Entropy-Based </a:t>
            </a:r>
            <a:r>
              <a:rPr lang="en-US" altLang="zh-CN" sz="2400" dirty="0" smtClean="0">
                <a:solidFill>
                  <a:prstClr val="black"/>
                </a:solidFill>
              </a:rPr>
              <a:t>Measures</a:t>
            </a:r>
          </a:p>
          <a:p>
            <a:pPr lvl="1" defTabSz="1219110">
              <a:spcBef>
                <a:spcPts val="800"/>
              </a:spcBef>
              <a:spcAft>
                <a:spcPts val="600"/>
              </a:spcAft>
            </a:pPr>
            <a:r>
              <a:rPr lang="en-US" altLang="zh-CN" sz="2400" dirty="0" smtClean="0">
                <a:solidFill>
                  <a:prstClr val="black"/>
                </a:solidFill>
              </a:rPr>
              <a:t>III</a:t>
            </a:r>
            <a:r>
              <a:rPr lang="en-US" altLang="zh-CN" sz="2400" dirty="0">
                <a:solidFill>
                  <a:prstClr val="black"/>
                </a:solidFill>
              </a:rPr>
              <a:t>: Pairwise Measures</a:t>
            </a:r>
          </a:p>
          <a:p>
            <a:pPr defTabSz="1219110">
              <a:spcBef>
                <a:spcPts val="800"/>
              </a:spcBef>
              <a:spcAft>
                <a:spcPts val="600"/>
              </a:spcAft>
            </a:pPr>
            <a:r>
              <a:rPr lang="en-US" altLang="zh-CN" sz="2400" dirty="0">
                <a:solidFill>
                  <a:prstClr val="black"/>
                </a:solidFill>
              </a:rPr>
              <a:t>Internal Measures for Clustering </a:t>
            </a:r>
            <a:r>
              <a:rPr lang="en-US" altLang="zh-CN" sz="2400" dirty="0" smtClean="0">
                <a:solidFill>
                  <a:prstClr val="black"/>
                </a:solidFill>
              </a:rPr>
              <a:t>Validation</a:t>
            </a:r>
          </a:p>
          <a:p>
            <a:pPr defTabSz="1219110">
              <a:spcBef>
                <a:spcPts val="800"/>
              </a:spcBef>
              <a:spcAft>
                <a:spcPts val="600"/>
              </a:spcAft>
            </a:pPr>
            <a:r>
              <a:rPr lang="en-US" altLang="zh-CN" sz="2400" dirty="0">
                <a:solidFill>
                  <a:prstClr val="black"/>
                </a:solidFill>
              </a:rPr>
              <a:t>Relative </a:t>
            </a:r>
            <a:r>
              <a:rPr lang="en-US" altLang="zh-CN" sz="2400" dirty="0" smtClean="0">
                <a:solidFill>
                  <a:prstClr val="black"/>
                </a:solidFill>
              </a:rPr>
              <a:t>Measures</a:t>
            </a:r>
          </a:p>
          <a:p>
            <a:pPr defTabSz="1219110">
              <a:spcBef>
                <a:spcPts val="800"/>
              </a:spcBef>
              <a:spcAft>
                <a:spcPts val="600"/>
              </a:spcAft>
            </a:pPr>
            <a:r>
              <a:rPr lang="en-US" altLang="zh-CN" sz="2400" dirty="0" smtClean="0">
                <a:solidFill>
                  <a:prstClr val="black"/>
                </a:solidFill>
              </a:rPr>
              <a:t>Cluster Stability</a:t>
            </a:r>
          </a:p>
          <a:p>
            <a:pPr defTabSz="1219110">
              <a:spcBef>
                <a:spcPts val="800"/>
              </a:spcBef>
              <a:spcAft>
                <a:spcPts val="600"/>
              </a:spcAft>
            </a:pPr>
            <a:r>
              <a:rPr lang="en-US" altLang="zh-CN" sz="2400" dirty="0">
                <a:solidFill>
                  <a:prstClr val="black"/>
                </a:solidFill>
              </a:rPr>
              <a:t>Clustering </a:t>
            </a:r>
            <a:r>
              <a:rPr lang="en-US" altLang="zh-CN" sz="2400" dirty="0" smtClean="0">
                <a:solidFill>
                  <a:prstClr val="black"/>
                </a:solidFill>
              </a:rPr>
              <a:t>Tendency</a:t>
            </a:r>
          </a:p>
        </p:txBody>
      </p:sp>
    </p:spTree>
    <p:extLst>
      <p:ext uri="{BB962C8B-B14F-4D97-AF65-F5344CB8AC3E}">
        <p14:creationId xmlns:p14="http://schemas.microsoft.com/office/powerpoint/2010/main" val="2701124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r>
              <a:rPr lang="en-US" altLang="zh-CN" sz="4000" dirty="0" smtClean="0">
                <a:ea typeface="SimSun" panose="02010600030101010101" pitchFamily="2" charset="-122"/>
              </a:rPr>
              <a:t> </a:t>
            </a:r>
            <a:r>
              <a:rPr lang="en-US" altLang="zh-CN" dirty="0">
                <a:ea typeface="SimSun" panose="02010600030101010101" pitchFamily="2" charset="-122"/>
              </a:rPr>
              <a:t>Clustering </a:t>
            </a:r>
            <a:r>
              <a:rPr lang="en-US" altLang="zh-CN" dirty="0" smtClean="0">
                <a:ea typeface="SimSun" panose="02010600030101010101" pitchFamily="2" charset="-122"/>
              </a:rPr>
              <a:t>Validation and Assessment</a:t>
            </a:r>
            <a:endParaRPr lang="en-US" altLang="zh-CN" sz="4000" dirty="0">
              <a:ea typeface="SimSun" panose="02010600030101010101" pitchFamily="2" charset="-122"/>
            </a:endParaRPr>
          </a:p>
        </p:txBody>
      </p:sp>
      <p:sp>
        <p:nvSpPr>
          <p:cNvPr id="24579" name="Rectangle 3"/>
          <p:cNvSpPr>
            <a:spLocks noGrp="1" noChangeArrowheads="1"/>
          </p:cNvSpPr>
          <p:nvPr>
            <p:ph type="body" sz="half" idx="1"/>
          </p:nvPr>
        </p:nvSpPr>
        <p:spPr>
          <a:xfrm>
            <a:off x="556548" y="1160868"/>
            <a:ext cx="10950406" cy="5411948"/>
          </a:xfrm>
        </p:spPr>
        <p:txBody>
          <a:bodyPr vert="horz" lIns="92075" tIns="46038" rIns="92075" bIns="46038" rtlCol="0">
            <a:noAutofit/>
          </a:bodyPr>
          <a:lstStyle/>
          <a:p>
            <a:pPr>
              <a:lnSpc>
                <a:spcPct val="120000"/>
              </a:lnSpc>
            </a:pPr>
            <a:r>
              <a:rPr lang="en-US" altLang="zh-CN" dirty="0" smtClean="0">
                <a:solidFill>
                  <a:prstClr val="black"/>
                </a:solidFill>
              </a:rPr>
              <a:t>Major issues on </a:t>
            </a:r>
            <a:r>
              <a:rPr lang="en-US" altLang="zh-CN" dirty="0" smtClean="0">
                <a:ea typeface="SimSun" panose="02010600030101010101" pitchFamily="2" charset="-122"/>
              </a:rPr>
              <a:t>clustering validation </a:t>
            </a:r>
            <a:r>
              <a:rPr lang="en-US" altLang="zh-CN" dirty="0">
                <a:ea typeface="SimSun" panose="02010600030101010101" pitchFamily="2" charset="-122"/>
              </a:rPr>
              <a:t>and </a:t>
            </a:r>
            <a:r>
              <a:rPr lang="en-US" altLang="zh-CN" dirty="0" smtClean="0">
                <a:ea typeface="SimSun" panose="02010600030101010101" pitchFamily="2" charset="-122"/>
              </a:rPr>
              <a:t>assessment</a:t>
            </a:r>
            <a:endParaRPr lang="en-US" altLang="zh-CN" dirty="0" smtClean="0">
              <a:solidFill>
                <a:prstClr val="black"/>
              </a:solidFill>
            </a:endParaRPr>
          </a:p>
          <a:p>
            <a:pPr lvl="1">
              <a:lnSpc>
                <a:spcPct val="120000"/>
              </a:lnSpc>
            </a:pPr>
            <a:r>
              <a:rPr lang="en-US" altLang="zh-CN" b="1" dirty="0" smtClean="0">
                <a:solidFill>
                  <a:prstClr val="black"/>
                </a:solidFill>
              </a:rPr>
              <a:t>Clustering evaluation</a:t>
            </a:r>
          </a:p>
          <a:p>
            <a:pPr lvl="3">
              <a:lnSpc>
                <a:spcPct val="120000"/>
              </a:lnSpc>
            </a:pPr>
            <a:r>
              <a:rPr lang="en-US" altLang="zh-CN" dirty="0" smtClean="0">
                <a:ea typeface="SimSun" panose="02010600030101010101" pitchFamily="2" charset="-122"/>
              </a:rPr>
              <a:t>Evaluating the goodness of the clustering </a:t>
            </a:r>
          </a:p>
          <a:p>
            <a:pPr lvl="1">
              <a:lnSpc>
                <a:spcPct val="120000"/>
              </a:lnSpc>
            </a:pPr>
            <a:r>
              <a:rPr lang="en-US" altLang="zh-CN" b="1" dirty="0" smtClean="0">
                <a:ea typeface="SimSun" panose="02010600030101010101" pitchFamily="2" charset="-122"/>
              </a:rPr>
              <a:t>Clustering stability</a:t>
            </a:r>
          </a:p>
          <a:p>
            <a:pPr lvl="3">
              <a:lnSpc>
                <a:spcPct val="120000"/>
              </a:lnSpc>
            </a:pPr>
            <a:r>
              <a:rPr lang="en-US" altLang="zh-CN" dirty="0" smtClean="0">
                <a:ea typeface="SimSun" panose="02010600030101010101" pitchFamily="2" charset="-122"/>
              </a:rPr>
              <a:t>To understand the sensitivity of the clustering result to various algorithm parameters, e.g., # of clusters</a:t>
            </a:r>
          </a:p>
          <a:p>
            <a:pPr lvl="1">
              <a:lnSpc>
                <a:spcPct val="120000"/>
              </a:lnSpc>
            </a:pPr>
            <a:r>
              <a:rPr lang="en-US" altLang="zh-CN" b="1" dirty="0" smtClean="0">
                <a:ea typeface="SimSun" panose="02010600030101010101" pitchFamily="2" charset="-122"/>
              </a:rPr>
              <a:t>Clustering tendency</a:t>
            </a:r>
          </a:p>
          <a:p>
            <a:pPr lvl="3">
              <a:lnSpc>
                <a:spcPct val="120000"/>
              </a:lnSpc>
            </a:pPr>
            <a:r>
              <a:rPr lang="en-US" altLang="zh-CN" dirty="0" smtClean="0">
                <a:ea typeface="SimSun" panose="02010600030101010101" pitchFamily="2" charset="-122"/>
              </a:rPr>
              <a:t>Assess the suitability of clustering, i.e., whether the data has any inherent grouping structure</a:t>
            </a:r>
          </a:p>
        </p:txBody>
      </p:sp>
    </p:spTree>
    <p:extLst>
      <p:ext uri="{BB962C8B-B14F-4D97-AF65-F5344CB8AC3E}">
        <p14:creationId xmlns:p14="http://schemas.microsoft.com/office/powerpoint/2010/main" val="525729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lstStyle/>
          <a:p>
            <a:r>
              <a:rPr lang="en-US" altLang="zh-CN" dirty="0">
                <a:ea typeface="SimSun" panose="02010600030101010101" pitchFamily="2" charset="-122"/>
              </a:rPr>
              <a:t>Considerations for Cluster Analysis</a:t>
            </a:r>
            <a:endParaRPr lang="en-US" altLang="en-US" dirty="0" smtClean="0"/>
          </a:p>
        </p:txBody>
      </p:sp>
      <p:sp>
        <p:nvSpPr>
          <p:cNvPr id="4100" name="Rectangle 3"/>
          <p:cNvSpPr>
            <a:spLocks noGrp="1" noChangeArrowheads="1"/>
          </p:cNvSpPr>
          <p:nvPr>
            <p:ph idx="1"/>
          </p:nvPr>
        </p:nvSpPr>
        <p:spPr>
          <a:xfrm>
            <a:off x="406401" y="1179088"/>
            <a:ext cx="9959817" cy="5450312"/>
          </a:xfrm>
        </p:spPr>
        <p:txBody>
          <a:bodyPr/>
          <a:lstStyle/>
          <a:p>
            <a:pPr>
              <a:spcAft>
                <a:spcPts val="600"/>
              </a:spcAft>
            </a:pPr>
            <a:r>
              <a:rPr lang="en-US" altLang="zh-CN" sz="2400" b="1" dirty="0" smtClean="0">
                <a:ea typeface="SimSun" panose="02010600030101010101" pitchFamily="2" charset="-122"/>
              </a:rPr>
              <a:t>Partitioning </a:t>
            </a:r>
            <a:r>
              <a:rPr lang="en-US" altLang="zh-CN" sz="2400" b="1" dirty="0">
                <a:ea typeface="SimSun" panose="02010600030101010101" pitchFamily="2" charset="-122"/>
              </a:rPr>
              <a:t>criteria</a:t>
            </a:r>
          </a:p>
          <a:p>
            <a:pPr lvl="1">
              <a:spcAft>
                <a:spcPts val="600"/>
              </a:spcAft>
            </a:pPr>
            <a:r>
              <a:rPr lang="en-US" altLang="zh-CN" sz="2400" dirty="0">
                <a:ea typeface="SimSun" panose="02010600030101010101" pitchFamily="2" charset="-122"/>
              </a:rPr>
              <a:t>Single level vs. hierarchical partitioning (often, multi-level hierarchical partitioning is </a:t>
            </a:r>
            <a:r>
              <a:rPr lang="en-US" altLang="zh-CN" sz="2400" dirty="0" smtClean="0">
                <a:ea typeface="SimSun" panose="02010600030101010101" pitchFamily="2" charset="-122"/>
              </a:rPr>
              <a:t>desirable</a:t>
            </a:r>
            <a:r>
              <a:rPr lang="en-US" altLang="zh-CN" sz="2400" dirty="0" smtClean="0">
                <a:solidFill>
                  <a:srgbClr val="FF0000"/>
                </a:solidFill>
                <a:ea typeface="SimSun" panose="02010600030101010101" pitchFamily="2" charset="-122"/>
              </a:rPr>
              <a:t>, e.g., grouping topical terms</a:t>
            </a:r>
            <a:r>
              <a:rPr lang="en-US" altLang="zh-CN" sz="2400" dirty="0" smtClean="0">
                <a:ea typeface="SimSun" panose="02010600030101010101" pitchFamily="2" charset="-122"/>
              </a:rPr>
              <a:t>)</a:t>
            </a:r>
            <a:endParaRPr lang="en-US" altLang="zh-CN" sz="2400" dirty="0">
              <a:ea typeface="SimSun" panose="02010600030101010101" pitchFamily="2" charset="-122"/>
            </a:endParaRPr>
          </a:p>
          <a:p>
            <a:pPr>
              <a:spcAft>
                <a:spcPts val="600"/>
              </a:spcAft>
            </a:pPr>
            <a:r>
              <a:rPr lang="en-US" altLang="zh-CN" sz="2400" b="1" dirty="0">
                <a:ea typeface="SimSun" panose="02010600030101010101" pitchFamily="2" charset="-122"/>
              </a:rPr>
              <a:t>Separation of </a:t>
            </a:r>
            <a:r>
              <a:rPr lang="en-US" altLang="zh-CN" sz="2400" b="1" dirty="0" smtClean="0">
                <a:ea typeface="SimSun" panose="02010600030101010101" pitchFamily="2" charset="-122"/>
              </a:rPr>
              <a:t>clusters</a:t>
            </a:r>
            <a:endParaRPr lang="en-US" altLang="zh-CN" sz="2400" b="1" dirty="0">
              <a:ea typeface="SimSun" panose="02010600030101010101" pitchFamily="2" charset="-122"/>
            </a:endParaRPr>
          </a:p>
          <a:p>
            <a:pPr lvl="1">
              <a:spcAft>
                <a:spcPts val="600"/>
              </a:spcAft>
            </a:pPr>
            <a:r>
              <a:rPr lang="en-US" altLang="zh-CN" sz="2400" dirty="0">
                <a:ea typeface="SimSun" panose="02010600030101010101" pitchFamily="2" charset="-122"/>
              </a:rPr>
              <a:t>Exclusive (e.g., one customer belongs to only one region) vs. non-exclusive (e.g., one document may belong to more than one class)</a:t>
            </a:r>
          </a:p>
          <a:p>
            <a:pPr>
              <a:spcAft>
                <a:spcPts val="600"/>
              </a:spcAft>
            </a:pPr>
            <a:r>
              <a:rPr lang="en-US" altLang="zh-CN" sz="2400" b="1" dirty="0">
                <a:ea typeface="SimSun" panose="02010600030101010101" pitchFamily="2" charset="-122"/>
              </a:rPr>
              <a:t>Similarity measure</a:t>
            </a:r>
          </a:p>
          <a:p>
            <a:pPr lvl="1">
              <a:spcAft>
                <a:spcPts val="600"/>
              </a:spcAft>
            </a:pPr>
            <a:r>
              <a:rPr lang="en-US" altLang="zh-CN" sz="2400" dirty="0">
                <a:ea typeface="SimSun" panose="02010600030101010101" pitchFamily="2" charset="-122"/>
              </a:rPr>
              <a:t>Distance-based (e.g., </a:t>
            </a:r>
            <a:r>
              <a:rPr lang="en-US" altLang="zh-CN" sz="2400" dirty="0" smtClean="0">
                <a:ea typeface="SimSun" panose="02010600030101010101" pitchFamily="2" charset="-122"/>
              </a:rPr>
              <a:t>Euclidean</a:t>
            </a:r>
            <a:r>
              <a:rPr lang="en-US" altLang="zh-CN" sz="2400" dirty="0">
                <a:ea typeface="SimSun" panose="02010600030101010101" pitchFamily="2" charset="-122"/>
              </a:rPr>
              <a:t>, road network, vector)  vs. connectivity-based (e.g., density or contiguity)</a:t>
            </a:r>
          </a:p>
          <a:p>
            <a:pPr>
              <a:spcAft>
                <a:spcPts val="600"/>
              </a:spcAft>
            </a:pPr>
            <a:r>
              <a:rPr lang="en-US" altLang="zh-CN" sz="2400" b="1" dirty="0">
                <a:ea typeface="SimSun" panose="02010600030101010101" pitchFamily="2" charset="-122"/>
              </a:rPr>
              <a:t>Clustering space</a:t>
            </a:r>
          </a:p>
          <a:p>
            <a:pPr lvl="1">
              <a:spcAft>
                <a:spcPts val="600"/>
              </a:spcAft>
            </a:pPr>
            <a:r>
              <a:rPr lang="en-US" altLang="zh-CN" sz="2400" dirty="0">
                <a:ea typeface="SimSun" panose="02010600030101010101" pitchFamily="2" charset="-122"/>
              </a:rPr>
              <a:t>Full space (often when low dimensional) vs. subspaces (often in high-dimensional clustering)</a:t>
            </a:r>
          </a:p>
        </p:txBody>
      </p:sp>
    </p:spTree>
    <p:extLst>
      <p:ext uri="{BB962C8B-B14F-4D97-AF65-F5344CB8AC3E}">
        <p14:creationId xmlns:p14="http://schemas.microsoft.com/office/powerpoint/2010/main" val="3766544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r>
              <a:rPr lang="en-US" altLang="zh-CN" dirty="0">
                <a:ea typeface="SimSun" panose="02010600030101010101" pitchFamily="2" charset="-122"/>
              </a:rPr>
              <a:t>Measuring Clustering Quality</a:t>
            </a:r>
            <a:endParaRPr lang="en-US" altLang="zh-CN" sz="4000" dirty="0">
              <a:ea typeface="SimSun" panose="02010600030101010101" pitchFamily="2" charset="-122"/>
            </a:endParaRPr>
          </a:p>
        </p:txBody>
      </p:sp>
      <p:sp>
        <p:nvSpPr>
          <p:cNvPr id="24579" name="Rectangle 3"/>
          <p:cNvSpPr>
            <a:spLocks noGrp="1" noChangeArrowheads="1"/>
          </p:cNvSpPr>
          <p:nvPr>
            <p:ph type="body" sz="half" idx="1"/>
          </p:nvPr>
        </p:nvSpPr>
        <p:spPr>
          <a:xfrm>
            <a:off x="556548" y="1160868"/>
            <a:ext cx="10950406" cy="5411948"/>
          </a:xfrm>
        </p:spPr>
        <p:txBody>
          <a:bodyPr vert="horz" lIns="92075" tIns="46038" rIns="92075" bIns="46038" rtlCol="0">
            <a:noAutofit/>
          </a:bodyPr>
          <a:lstStyle/>
          <a:p>
            <a:pPr>
              <a:lnSpc>
                <a:spcPct val="120000"/>
              </a:lnSpc>
            </a:pPr>
            <a:r>
              <a:rPr lang="en-US" altLang="zh-CN" b="1" dirty="0">
                <a:solidFill>
                  <a:prstClr val="black"/>
                </a:solidFill>
              </a:rPr>
              <a:t>Clustering </a:t>
            </a:r>
            <a:r>
              <a:rPr lang="en-US" altLang="zh-CN" b="1" dirty="0" smtClean="0">
                <a:solidFill>
                  <a:prstClr val="black"/>
                </a:solidFill>
              </a:rPr>
              <a:t>Evaluation</a:t>
            </a:r>
            <a:r>
              <a:rPr lang="en-US" altLang="zh-CN" dirty="0" smtClean="0">
                <a:solidFill>
                  <a:prstClr val="black"/>
                </a:solidFill>
              </a:rPr>
              <a:t>: </a:t>
            </a:r>
            <a:r>
              <a:rPr lang="en-US" altLang="zh-CN" dirty="0" smtClean="0">
                <a:ea typeface="SimSun" panose="02010600030101010101" pitchFamily="2" charset="-122"/>
              </a:rPr>
              <a:t>Evaluating the goodness of clustering results</a:t>
            </a:r>
          </a:p>
          <a:p>
            <a:pPr lvl="1">
              <a:lnSpc>
                <a:spcPct val="120000"/>
              </a:lnSpc>
            </a:pPr>
            <a:r>
              <a:rPr lang="en-US" altLang="zh-CN" dirty="0" smtClean="0">
                <a:ea typeface="SimSun" panose="02010600030101010101" pitchFamily="2" charset="-122"/>
              </a:rPr>
              <a:t>No commonly recognized best suitable measure in practice</a:t>
            </a:r>
          </a:p>
          <a:p>
            <a:pPr>
              <a:lnSpc>
                <a:spcPct val="120000"/>
              </a:lnSpc>
            </a:pPr>
            <a:r>
              <a:rPr lang="en-US" altLang="zh-CN" b="1" dirty="0" smtClean="0">
                <a:ea typeface="SimSun" panose="02010600030101010101" pitchFamily="2" charset="-122"/>
              </a:rPr>
              <a:t>Three categorization of measures</a:t>
            </a:r>
            <a:r>
              <a:rPr lang="en-US" altLang="zh-CN" dirty="0">
                <a:ea typeface="SimSun" panose="02010600030101010101" pitchFamily="2" charset="-122"/>
              </a:rPr>
              <a:t>: External, </a:t>
            </a:r>
            <a:r>
              <a:rPr lang="en-US" altLang="zh-CN" dirty="0" smtClean="0">
                <a:ea typeface="SimSun" panose="02010600030101010101" pitchFamily="2" charset="-122"/>
              </a:rPr>
              <a:t>internal, </a:t>
            </a:r>
            <a:r>
              <a:rPr lang="en-US" altLang="zh-CN" dirty="0">
                <a:ea typeface="SimSun" panose="02010600030101010101" pitchFamily="2" charset="-122"/>
              </a:rPr>
              <a:t>and relative</a:t>
            </a:r>
          </a:p>
          <a:p>
            <a:pPr lvl="1">
              <a:lnSpc>
                <a:spcPct val="120000"/>
              </a:lnSpc>
            </a:pPr>
            <a:r>
              <a:rPr lang="en-US" altLang="zh-CN" b="1" dirty="0">
                <a:ea typeface="SimSun" panose="02010600030101010101" pitchFamily="2" charset="-122"/>
              </a:rPr>
              <a:t>External</a:t>
            </a:r>
            <a:r>
              <a:rPr lang="en-US" altLang="zh-CN" dirty="0">
                <a:ea typeface="SimSun" panose="02010600030101010101" pitchFamily="2" charset="-122"/>
              </a:rPr>
              <a:t>: </a:t>
            </a:r>
            <a:r>
              <a:rPr lang="en-US" altLang="zh-CN" dirty="0" smtClean="0">
                <a:ea typeface="SimSun" panose="02010600030101010101" pitchFamily="2" charset="-122"/>
              </a:rPr>
              <a:t>Supervised</a:t>
            </a:r>
            <a:r>
              <a:rPr lang="en-US" altLang="zh-CN" dirty="0">
                <a:ea typeface="SimSun" panose="02010600030101010101" pitchFamily="2" charset="-122"/>
              </a:rPr>
              <a:t>, employ criteria not inherent to the dataset</a:t>
            </a:r>
          </a:p>
          <a:p>
            <a:pPr lvl="2">
              <a:lnSpc>
                <a:spcPct val="120000"/>
              </a:lnSpc>
            </a:pPr>
            <a:r>
              <a:rPr lang="en-US" altLang="zh-CN" dirty="0">
                <a:ea typeface="SimSun" panose="02010600030101010101" pitchFamily="2" charset="-122"/>
              </a:rPr>
              <a:t>Compare a clustering against prior or expert-specified knowledge (i.e., the ground truth) using certain clustering quality measure</a:t>
            </a:r>
          </a:p>
          <a:p>
            <a:pPr lvl="1">
              <a:lnSpc>
                <a:spcPct val="120000"/>
              </a:lnSpc>
            </a:pPr>
            <a:r>
              <a:rPr lang="en-US" altLang="zh-CN" b="1" dirty="0">
                <a:ea typeface="SimSun" panose="02010600030101010101" pitchFamily="2" charset="-122"/>
              </a:rPr>
              <a:t>Internal</a:t>
            </a:r>
            <a:r>
              <a:rPr lang="en-US" altLang="zh-CN" dirty="0">
                <a:ea typeface="SimSun" panose="02010600030101010101" pitchFamily="2" charset="-122"/>
              </a:rPr>
              <a:t>: </a:t>
            </a:r>
            <a:r>
              <a:rPr lang="en-US" altLang="zh-CN" dirty="0" smtClean="0">
                <a:ea typeface="SimSun" panose="02010600030101010101" pitchFamily="2" charset="-122"/>
              </a:rPr>
              <a:t>Unsupervised</a:t>
            </a:r>
            <a:r>
              <a:rPr lang="en-US" altLang="zh-CN" dirty="0">
                <a:ea typeface="SimSun" panose="02010600030101010101" pitchFamily="2" charset="-122"/>
              </a:rPr>
              <a:t>, criteria derived from data itself</a:t>
            </a:r>
          </a:p>
          <a:p>
            <a:pPr lvl="2">
              <a:lnSpc>
                <a:spcPct val="120000"/>
              </a:lnSpc>
            </a:pPr>
            <a:r>
              <a:rPr lang="en-US" altLang="zh-CN" dirty="0">
                <a:ea typeface="SimSun" panose="02010600030101010101" pitchFamily="2" charset="-122"/>
              </a:rPr>
              <a:t>Evaluate the goodness of a clustering by considering how well the clusters are </a:t>
            </a:r>
            <a:r>
              <a:rPr lang="en-US" altLang="zh-CN" dirty="0" smtClean="0">
                <a:ea typeface="SimSun" panose="02010600030101010101" pitchFamily="2" charset="-122"/>
              </a:rPr>
              <a:t>separated </a:t>
            </a:r>
            <a:r>
              <a:rPr lang="en-US" altLang="zh-CN" dirty="0">
                <a:ea typeface="SimSun" panose="02010600030101010101" pitchFamily="2" charset="-122"/>
              </a:rPr>
              <a:t>and how compact the clusters are, e.g., </a:t>
            </a:r>
            <a:r>
              <a:rPr lang="en-US" altLang="zh-CN" dirty="0" smtClean="0">
                <a:ea typeface="SimSun" panose="02010600030101010101" pitchFamily="2" charset="-122"/>
              </a:rPr>
              <a:t>silhouette </a:t>
            </a:r>
            <a:r>
              <a:rPr lang="en-US" altLang="zh-CN" dirty="0">
                <a:ea typeface="SimSun" panose="02010600030101010101" pitchFamily="2" charset="-122"/>
              </a:rPr>
              <a:t>coefficient</a:t>
            </a:r>
          </a:p>
          <a:p>
            <a:pPr lvl="1">
              <a:lnSpc>
                <a:spcPct val="120000"/>
              </a:lnSpc>
            </a:pPr>
            <a:r>
              <a:rPr lang="en-US" altLang="zh-CN" b="1" dirty="0">
                <a:ea typeface="SimSun" panose="02010600030101010101" pitchFamily="2" charset="-122"/>
              </a:rPr>
              <a:t>Relative</a:t>
            </a:r>
            <a:r>
              <a:rPr lang="en-US" altLang="zh-CN" dirty="0">
                <a:ea typeface="SimSun" panose="02010600030101010101" pitchFamily="2" charset="-122"/>
              </a:rPr>
              <a:t>: </a:t>
            </a:r>
            <a:r>
              <a:rPr lang="en-US" altLang="zh-CN" dirty="0" smtClean="0">
                <a:ea typeface="SimSun" panose="02010600030101010101" pitchFamily="2" charset="-122"/>
              </a:rPr>
              <a:t>Directly </a:t>
            </a:r>
            <a:r>
              <a:rPr lang="en-US" altLang="zh-CN" dirty="0">
                <a:ea typeface="SimSun" panose="02010600030101010101" pitchFamily="2" charset="-122"/>
              </a:rPr>
              <a:t>compare different </a:t>
            </a:r>
            <a:r>
              <a:rPr lang="en-US" altLang="zh-CN" dirty="0" err="1">
                <a:ea typeface="SimSun" panose="02010600030101010101" pitchFamily="2" charset="-122"/>
              </a:rPr>
              <a:t>clusterings</a:t>
            </a:r>
            <a:r>
              <a:rPr lang="en-US" altLang="zh-CN" dirty="0">
                <a:ea typeface="SimSun" panose="02010600030101010101" pitchFamily="2" charset="-122"/>
              </a:rPr>
              <a:t>, usually those obtained via different parameter settings for the same algorithm</a:t>
            </a:r>
          </a:p>
        </p:txBody>
      </p:sp>
    </p:spTree>
    <p:extLst>
      <p:ext uri="{BB962C8B-B14F-4D97-AF65-F5344CB8AC3E}">
        <p14:creationId xmlns:p14="http://schemas.microsoft.com/office/powerpoint/2010/main" val="22834823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0" y="0"/>
            <a:ext cx="12192000" cy="1160868"/>
          </a:xfrm>
        </p:spPr>
        <p:txBody>
          <a:bodyPr vert="horz" lIns="92075" tIns="46038" rIns="92075" bIns="46038" rtlCol="0" anchor="ctr">
            <a:noAutofit/>
          </a:bodyPr>
          <a:lstStyle/>
          <a:p>
            <a:r>
              <a:rPr lang="en-US" altLang="zh-CN" dirty="0">
                <a:ea typeface="SimSun" panose="02010600030101010101" pitchFamily="2" charset="-122"/>
              </a:rPr>
              <a:t>Measuring Clustering Quality: External Methods </a:t>
            </a:r>
            <a:endParaRPr lang="en-US" altLang="zh-CN" sz="4000" dirty="0">
              <a:ea typeface="SimSun" panose="02010600030101010101" pitchFamily="2" charset="-122"/>
            </a:endParaRPr>
          </a:p>
        </p:txBody>
      </p:sp>
      <p:sp>
        <p:nvSpPr>
          <p:cNvPr id="24579" name="Rectangle 3"/>
          <p:cNvSpPr>
            <a:spLocks noGrp="1" noChangeArrowheads="1"/>
          </p:cNvSpPr>
          <p:nvPr>
            <p:ph type="body" sz="half" idx="1"/>
          </p:nvPr>
        </p:nvSpPr>
        <p:spPr>
          <a:xfrm>
            <a:off x="556548" y="1160868"/>
            <a:ext cx="11222010" cy="5411948"/>
          </a:xfrm>
        </p:spPr>
        <p:txBody>
          <a:bodyPr vert="horz" lIns="92075" tIns="46038" rIns="92075" bIns="46038" rtlCol="0">
            <a:noAutofit/>
          </a:bodyPr>
          <a:lstStyle/>
          <a:p>
            <a:r>
              <a:rPr lang="en-US" altLang="zh-CN" dirty="0" smtClean="0">
                <a:ea typeface="SimSun" panose="02010600030101010101" pitchFamily="2" charset="-122"/>
              </a:rPr>
              <a:t>Given </a:t>
            </a:r>
            <a:r>
              <a:rPr lang="en-US" altLang="zh-CN" dirty="0">
                <a:ea typeface="SimSun" panose="02010600030101010101" pitchFamily="2" charset="-122"/>
              </a:rPr>
              <a:t>the </a:t>
            </a:r>
            <a:r>
              <a:rPr lang="en-US" altLang="zh-CN" b="1" dirty="0">
                <a:ea typeface="SimSun" panose="02010600030101010101" pitchFamily="2" charset="-122"/>
              </a:rPr>
              <a:t>ground truth </a:t>
            </a:r>
            <a:r>
              <a:rPr lang="en-US" altLang="zh-CN" i="1" dirty="0" smtClean="0">
                <a:ea typeface="SimSun" panose="02010600030101010101" pitchFamily="2" charset="-122"/>
              </a:rPr>
              <a:t>T</a:t>
            </a:r>
            <a:r>
              <a:rPr lang="en-US" altLang="zh-CN" i="1" dirty="0">
                <a:ea typeface="SimSun" panose="02010600030101010101" pitchFamily="2" charset="-122"/>
              </a:rPr>
              <a:t>, Q</a:t>
            </a:r>
            <a:r>
              <a:rPr lang="en-US" altLang="zh-CN" dirty="0">
                <a:ea typeface="SimSun" panose="02010600030101010101" pitchFamily="2" charset="-122"/>
              </a:rPr>
              <a:t>(</a:t>
            </a:r>
            <a:r>
              <a:rPr lang="en-US" altLang="zh-CN" i="1" dirty="0">
                <a:ea typeface="SimSun" panose="02010600030101010101" pitchFamily="2" charset="-122"/>
              </a:rPr>
              <a:t>C, </a:t>
            </a:r>
            <a:r>
              <a:rPr lang="en-US" altLang="zh-CN" i="1" dirty="0" smtClean="0">
                <a:ea typeface="SimSun" panose="02010600030101010101" pitchFamily="2" charset="-122"/>
              </a:rPr>
              <a:t>T</a:t>
            </a:r>
            <a:r>
              <a:rPr lang="en-US" altLang="zh-CN" dirty="0" smtClean="0">
                <a:ea typeface="SimSun" panose="02010600030101010101" pitchFamily="2" charset="-122"/>
              </a:rPr>
              <a:t>) is the </a:t>
            </a:r>
            <a:r>
              <a:rPr lang="en-US" altLang="zh-CN" b="1" dirty="0" smtClean="0">
                <a:ea typeface="SimSun" panose="02010600030101010101" pitchFamily="2" charset="-122"/>
              </a:rPr>
              <a:t>quality measure </a:t>
            </a:r>
            <a:r>
              <a:rPr lang="en-US" altLang="zh-CN" dirty="0">
                <a:ea typeface="SimSun" panose="02010600030101010101" pitchFamily="2" charset="-122"/>
              </a:rPr>
              <a:t>for a clustering </a:t>
            </a:r>
            <a:r>
              <a:rPr lang="en-US" altLang="zh-CN" i="1" dirty="0" smtClean="0">
                <a:ea typeface="SimSun" panose="02010600030101010101" pitchFamily="2" charset="-122"/>
              </a:rPr>
              <a:t>C</a:t>
            </a:r>
            <a:endParaRPr lang="en-US" altLang="zh-CN" dirty="0">
              <a:ea typeface="SimSun" panose="02010600030101010101" pitchFamily="2" charset="-122"/>
            </a:endParaRPr>
          </a:p>
          <a:p>
            <a:r>
              <a:rPr lang="en-US" altLang="zh-CN" i="1" dirty="0">
                <a:ea typeface="SimSun" panose="02010600030101010101" pitchFamily="2" charset="-122"/>
              </a:rPr>
              <a:t>Q</a:t>
            </a:r>
            <a:r>
              <a:rPr lang="en-US" altLang="zh-CN" dirty="0">
                <a:ea typeface="SimSun" panose="02010600030101010101" pitchFamily="2" charset="-122"/>
              </a:rPr>
              <a:t>(</a:t>
            </a:r>
            <a:r>
              <a:rPr lang="en-US" altLang="zh-CN" i="1" dirty="0">
                <a:ea typeface="SimSun" panose="02010600030101010101" pitchFamily="2" charset="-122"/>
              </a:rPr>
              <a:t>C, T</a:t>
            </a:r>
            <a:r>
              <a:rPr lang="en-US" altLang="zh-CN" dirty="0">
                <a:ea typeface="SimSun" panose="02010600030101010101" pitchFamily="2" charset="-122"/>
              </a:rPr>
              <a:t>)</a:t>
            </a:r>
            <a:r>
              <a:rPr lang="en-US" altLang="zh-CN" dirty="0" smtClean="0">
                <a:ea typeface="SimSun" panose="02010600030101010101" pitchFamily="2" charset="-122"/>
              </a:rPr>
              <a:t> </a:t>
            </a:r>
            <a:r>
              <a:rPr lang="en-US" altLang="zh-CN" dirty="0">
                <a:ea typeface="SimSun" panose="02010600030101010101" pitchFamily="2" charset="-122"/>
              </a:rPr>
              <a:t>is good if it satisfies the following </a:t>
            </a:r>
            <a:r>
              <a:rPr lang="en-US" altLang="zh-CN" b="1" dirty="0" smtClean="0">
                <a:ea typeface="SimSun" panose="02010600030101010101" pitchFamily="2" charset="-122"/>
              </a:rPr>
              <a:t>four</a:t>
            </a:r>
            <a:r>
              <a:rPr lang="en-US" altLang="zh-CN" dirty="0" smtClean="0">
                <a:ea typeface="SimSun" panose="02010600030101010101" pitchFamily="2" charset="-122"/>
              </a:rPr>
              <a:t> </a:t>
            </a:r>
            <a:r>
              <a:rPr lang="en-US" altLang="zh-CN" dirty="0">
                <a:ea typeface="SimSun" panose="02010600030101010101" pitchFamily="2" charset="-122"/>
              </a:rPr>
              <a:t>essential criteria</a:t>
            </a:r>
          </a:p>
          <a:p>
            <a:pPr lvl="1"/>
            <a:r>
              <a:rPr lang="en-US" altLang="zh-CN" b="1" dirty="0">
                <a:ea typeface="SimSun" panose="02010600030101010101" pitchFamily="2" charset="-122"/>
              </a:rPr>
              <a:t>Cluster </a:t>
            </a:r>
            <a:r>
              <a:rPr lang="en-US" altLang="zh-CN" b="1" dirty="0" smtClean="0">
                <a:ea typeface="SimSun" panose="02010600030101010101" pitchFamily="2" charset="-122"/>
              </a:rPr>
              <a:t>homogeneity</a:t>
            </a:r>
          </a:p>
          <a:p>
            <a:pPr lvl="2"/>
            <a:r>
              <a:rPr lang="en-US" altLang="zh-CN" dirty="0" smtClean="0">
                <a:ea typeface="SimSun" panose="02010600030101010101" pitchFamily="2" charset="-122"/>
              </a:rPr>
              <a:t>The </a:t>
            </a:r>
            <a:r>
              <a:rPr lang="en-US" altLang="zh-CN" dirty="0">
                <a:ea typeface="SimSun" panose="02010600030101010101" pitchFamily="2" charset="-122"/>
              </a:rPr>
              <a:t>purer, the better</a:t>
            </a:r>
          </a:p>
          <a:p>
            <a:pPr lvl="1"/>
            <a:r>
              <a:rPr lang="en-US" altLang="zh-CN" b="1" dirty="0">
                <a:ea typeface="SimSun" panose="02010600030101010101" pitchFamily="2" charset="-122"/>
              </a:rPr>
              <a:t>Cluster </a:t>
            </a:r>
            <a:r>
              <a:rPr lang="en-US" altLang="zh-CN" b="1" dirty="0" smtClean="0">
                <a:ea typeface="SimSun" panose="02010600030101010101" pitchFamily="2" charset="-122"/>
              </a:rPr>
              <a:t>completeness </a:t>
            </a:r>
          </a:p>
          <a:p>
            <a:pPr lvl="2"/>
            <a:r>
              <a:rPr lang="en-US" altLang="zh-CN" dirty="0" smtClean="0">
                <a:ea typeface="SimSun" panose="02010600030101010101" pitchFamily="2" charset="-122"/>
              </a:rPr>
              <a:t>Assign </a:t>
            </a:r>
            <a:r>
              <a:rPr lang="en-US" altLang="zh-CN" dirty="0">
                <a:ea typeface="SimSun" panose="02010600030101010101" pitchFamily="2" charset="-122"/>
              </a:rPr>
              <a:t>objects </a:t>
            </a:r>
            <a:r>
              <a:rPr lang="en-US" altLang="zh-CN" dirty="0" smtClean="0">
                <a:ea typeface="SimSun" panose="02010600030101010101" pitchFamily="2" charset="-122"/>
              </a:rPr>
              <a:t>belonging </a:t>
            </a:r>
            <a:r>
              <a:rPr lang="en-US" altLang="zh-CN" dirty="0">
                <a:ea typeface="SimSun" panose="02010600030101010101" pitchFamily="2" charset="-122"/>
              </a:rPr>
              <a:t>to the same category in the ground truth to the same cluster</a:t>
            </a:r>
          </a:p>
          <a:p>
            <a:pPr lvl="1"/>
            <a:r>
              <a:rPr lang="en-US" altLang="zh-CN" b="1" dirty="0">
                <a:ea typeface="SimSun" panose="02010600030101010101" pitchFamily="2" charset="-122"/>
              </a:rPr>
              <a:t>Rag </a:t>
            </a:r>
            <a:r>
              <a:rPr lang="en-US" altLang="zh-CN" b="1" dirty="0" smtClean="0">
                <a:ea typeface="SimSun" panose="02010600030101010101" pitchFamily="2" charset="-122"/>
              </a:rPr>
              <a:t>bag better than alien </a:t>
            </a:r>
          </a:p>
          <a:p>
            <a:pPr lvl="2"/>
            <a:r>
              <a:rPr lang="en-US" altLang="zh-CN" dirty="0" smtClean="0">
                <a:ea typeface="SimSun" panose="02010600030101010101" pitchFamily="2" charset="-122"/>
              </a:rPr>
              <a:t>Putting </a:t>
            </a:r>
            <a:r>
              <a:rPr lang="en-US" altLang="zh-CN" dirty="0">
                <a:ea typeface="SimSun" panose="02010600030101010101" pitchFamily="2" charset="-122"/>
              </a:rPr>
              <a:t>a heterogeneous object into a pure cluster should be penalized more than putting it into a </a:t>
            </a:r>
            <a:r>
              <a:rPr lang="en-US" altLang="zh-CN" i="1" dirty="0">
                <a:ea typeface="SimSun" panose="02010600030101010101" pitchFamily="2" charset="-122"/>
              </a:rPr>
              <a:t>rag bag</a:t>
            </a:r>
            <a:r>
              <a:rPr lang="en-US" altLang="zh-CN" dirty="0">
                <a:ea typeface="SimSun" panose="02010600030101010101" pitchFamily="2" charset="-122"/>
              </a:rPr>
              <a:t> (i.e., “miscellaneous” or “other” category)</a:t>
            </a:r>
          </a:p>
          <a:p>
            <a:pPr lvl="1"/>
            <a:r>
              <a:rPr lang="en-US" altLang="zh-CN" b="1" dirty="0">
                <a:ea typeface="SimSun" panose="02010600030101010101" pitchFamily="2" charset="-122"/>
              </a:rPr>
              <a:t>Small cluster </a:t>
            </a:r>
            <a:r>
              <a:rPr lang="en-US" altLang="zh-CN" b="1" dirty="0" smtClean="0">
                <a:ea typeface="SimSun" panose="02010600030101010101" pitchFamily="2" charset="-122"/>
              </a:rPr>
              <a:t>preservation</a:t>
            </a:r>
          </a:p>
          <a:p>
            <a:pPr lvl="2"/>
            <a:r>
              <a:rPr lang="en-US" altLang="zh-CN" dirty="0" smtClean="0">
                <a:ea typeface="SimSun" panose="02010600030101010101" pitchFamily="2" charset="-122"/>
              </a:rPr>
              <a:t>Splitting </a:t>
            </a:r>
            <a:r>
              <a:rPr lang="en-US" altLang="zh-CN" dirty="0">
                <a:ea typeface="SimSun" panose="02010600030101010101" pitchFamily="2" charset="-122"/>
              </a:rPr>
              <a:t>a small category into pieces is more harmful than splitting a large category into pieces</a:t>
            </a:r>
          </a:p>
        </p:txBody>
      </p:sp>
    </p:spTree>
    <p:extLst>
      <p:ext uri="{BB962C8B-B14F-4D97-AF65-F5344CB8AC3E}">
        <p14:creationId xmlns:p14="http://schemas.microsoft.com/office/powerpoint/2010/main" val="13030192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06400" y="218410"/>
            <a:ext cx="11203517" cy="772190"/>
          </a:xfrm>
        </p:spPr>
        <p:txBody>
          <a:bodyPr vert="horz" lIns="92075" tIns="46038" rIns="92075" bIns="46038" rtlCol="0" anchor="ctr">
            <a:noAutofit/>
          </a:bodyPr>
          <a:lstStyle/>
          <a:p>
            <a:r>
              <a:rPr lang="en-US" altLang="zh-CN" dirty="0" smtClean="0">
                <a:ea typeface="SimSun" panose="02010600030101010101" pitchFamily="2" charset="-122"/>
              </a:rPr>
              <a:t>Commonly </a:t>
            </a:r>
            <a:r>
              <a:rPr lang="en-US" altLang="zh-CN" dirty="0">
                <a:ea typeface="SimSun" panose="02010600030101010101" pitchFamily="2" charset="-122"/>
              </a:rPr>
              <a:t>Used External Measures</a:t>
            </a:r>
            <a:endParaRPr lang="en-US" altLang="zh-CN" sz="4000" dirty="0">
              <a:ea typeface="SimSun" panose="02010600030101010101" pitchFamily="2" charset="-122"/>
            </a:endParaRPr>
          </a:p>
        </p:txBody>
      </p:sp>
      <p:sp>
        <p:nvSpPr>
          <p:cNvPr id="24579" name="Rectangle 3"/>
          <p:cNvSpPr>
            <a:spLocks noGrp="1" noChangeArrowheads="1"/>
          </p:cNvSpPr>
          <p:nvPr>
            <p:ph type="body" sz="half" idx="1"/>
          </p:nvPr>
        </p:nvSpPr>
        <p:spPr>
          <a:xfrm>
            <a:off x="556548" y="1160868"/>
            <a:ext cx="9194034" cy="5411948"/>
          </a:xfrm>
        </p:spPr>
        <p:txBody>
          <a:bodyPr vert="horz" lIns="92075" tIns="46038" rIns="92075" bIns="46038" rtlCol="0">
            <a:noAutofit/>
          </a:bodyPr>
          <a:lstStyle/>
          <a:p>
            <a:pPr>
              <a:spcAft>
                <a:spcPts val="300"/>
              </a:spcAft>
            </a:pPr>
            <a:r>
              <a:rPr lang="en-US" altLang="zh-CN" b="1" dirty="0">
                <a:ea typeface="SimSun" panose="02010600030101010101" pitchFamily="2" charset="-122"/>
              </a:rPr>
              <a:t>Matching-based measures</a:t>
            </a:r>
          </a:p>
          <a:p>
            <a:pPr lvl="1">
              <a:spcAft>
                <a:spcPts val="300"/>
              </a:spcAft>
            </a:pPr>
            <a:r>
              <a:rPr lang="en-US" altLang="zh-CN" dirty="0">
                <a:ea typeface="SimSun" panose="02010600030101010101" pitchFamily="2" charset="-122"/>
              </a:rPr>
              <a:t>Purity, maximum matching, F-measure</a:t>
            </a:r>
          </a:p>
          <a:p>
            <a:pPr>
              <a:spcAft>
                <a:spcPts val="300"/>
              </a:spcAft>
            </a:pPr>
            <a:r>
              <a:rPr lang="en-US" altLang="zh-CN" b="1" dirty="0">
                <a:ea typeface="SimSun" panose="02010600030101010101" pitchFamily="2" charset="-122"/>
              </a:rPr>
              <a:t>Entropy-Based Measures</a:t>
            </a:r>
          </a:p>
          <a:p>
            <a:pPr lvl="1">
              <a:spcAft>
                <a:spcPts val="300"/>
              </a:spcAft>
            </a:pPr>
            <a:r>
              <a:rPr lang="en-US" altLang="zh-CN" dirty="0">
                <a:ea typeface="SimSun" panose="02010600030101010101" pitchFamily="2" charset="-122"/>
              </a:rPr>
              <a:t>Conditional </a:t>
            </a:r>
            <a:r>
              <a:rPr lang="en-US" altLang="zh-CN" dirty="0" smtClean="0">
                <a:ea typeface="SimSun" panose="02010600030101010101" pitchFamily="2" charset="-122"/>
              </a:rPr>
              <a:t>entropy</a:t>
            </a:r>
          </a:p>
          <a:p>
            <a:pPr lvl="1">
              <a:spcAft>
                <a:spcPts val="300"/>
              </a:spcAft>
            </a:pPr>
            <a:r>
              <a:rPr lang="en-US" altLang="zh-CN" dirty="0" smtClean="0">
                <a:ea typeface="SimSun" panose="02010600030101010101" pitchFamily="2" charset="-122"/>
              </a:rPr>
              <a:t>Normalized </a:t>
            </a:r>
            <a:r>
              <a:rPr lang="en-US" altLang="zh-CN" dirty="0">
                <a:ea typeface="SimSun" panose="02010600030101010101" pitchFamily="2" charset="-122"/>
              </a:rPr>
              <a:t>mutual information (NMI</a:t>
            </a:r>
            <a:r>
              <a:rPr lang="en-US" altLang="zh-CN" dirty="0" smtClean="0">
                <a:ea typeface="SimSun" panose="02010600030101010101" pitchFamily="2" charset="-122"/>
              </a:rPr>
              <a:t>)</a:t>
            </a:r>
          </a:p>
          <a:p>
            <a:pPr lvl="1">
              <a:spcAft>
                <a:spcPts val="300"/>
              </a:spcAft>
            </a:pPr>
            <a:r>
              <a:rPr lang="en-US" altLang="zh-CN" dirty="0" smtClean="0">
                <a:ea typeface="SimSun" panose="02010600030101010101" pitchFamily="2" charset="-122"/>
              </a:rPr>
              <a:t>Variation </a:t>
            </a:r>
            <a:r>
              <a:rPr lang="en-US" altLang="zh-CN" dirty="0">
                <a:ea typeface="SimSun" panose="02010600030101010101" pitchFamily="2" charset="-122"/>
              </a:rPr>
              <a:t>of information</a:t>
            </a:r>
          </a:p>
          <a:p>
            <a:pPr>
              <a:spcAft>
                <a:spcPts val="300"/>
              </a:spcAft>
            </a:pPr>
            <a:r>
              <a:rPr lang="en-US" altLang="zh-CN" b="1" dirty="0" smtClean="0">
                <a:ea typeface="SimSun" panose="02010600030101010101" pitchFamily="2" charset="-122"/>
              </a:rPr>
              <a:t>Pairwise </a:t>
            </a:r>
            <a:r>
              <a:rPr lang="en-US" altLang="zh-CN" b="1" dirty="0">
                <a:ea typeface="SimSun" panose="02010600030101010101" pitchFamily="2" charset="-122"/>
              </a:rPr>
              <a:t>measures</a:t>
            </a:r>
          </a:p>
          <a:p>
            <a:pPr lvl="1">
              <a:spcAft>
                <a:spcPts val="300"/>
              </a:spcAft>
            </a:pPr>
            <a:r>
              <a:rPr lang="en-US" altLang="zh-CN" dirty="0">
                <a:ea typeface="SimSun" panose="02010600030101010101" pitchFamily="2" charset="-122"/>
              </a:rPr>
              <a:t>Four possibilities: True positive (TP), FN, FP, TN</a:t>
            </a:r>
          </a:p>
          <a:p>
            <a:pPr lvl="1">
              <a:spcAft>
                <a:spcPts val="300"/>
              </a:spcAft>
            </a:pPr>
            <a:r>
              <a:rPr lang="en-US" altLang="zh-CN" dirty="0" err="1">
                <a:ea typeface="SimSun" panose="02010600030101010101" pitchFamily="2" charset="-122"/>
              </a:rPr>
              <a:t>Jaccard</a:t>
            </a:r>
            <a:r>
              <a:rPr lang="en-US" altLang="zh-CN" dirty="0">
                <a:ea typeface="SimSun" panose="02010600030101010101" pitchFamily="2" charset="-122"/>
              </a:rPr>
              <a:t> coefficient, Rand statistic, Fowlkes-Mallow measure</a:t>
            </a:r>
          </a:p>
          <a:p>
            <a:pPr>
              <a:spcAft>
                <a:spcPts val="300"/>
              </a:spcAft>
            </a:pPr>
            <a:r>
              <a:rPr lang="en-US" altLang="zh-CN" b="1" dirty="0">
                <a:ea typeface="SimSun" panose="02010600030101010101" pitchFamily="2" charset="-122"/>
              </a:rPr>
              <a:t>Correlation measures</a:t>
            </a:r>
          </a:p>
          <a:p>
            <a:pPr lvl="1">
              <a:spcAft>
                <a:spcPts val="300"/>
              </a:spcAft>
            </a:pPr>
            <a:r>
              <a:rPr lang="en-US" altLang="zh-CN" dirty="0">
                <a:ea typeface="SimSun" panose="02010600030101010101" pitchFamily="2" charset="-122"/>
              </a:rPr>
              <a:t>Discretized Huber static, normalized discretized Huber static</a:t>
            </a:r>
          </a:p>
        </p:txBody>
      </p:sp>
      <p:grpSp>
        <p:nvGrpSpPr>
          <p:cNvPr id="4" name="Group 3"/>
          <p:cNvGrpSpPr/>
          <p:nvPr/>
        </p:nvGrpSpPr>
        <p:grpSpPr>
          <a:xfrm>
            <a:off x="8738505" y="1398315"/>
            <a:ext cx="2381442" cy="1814514"/>
            <a:chOff x="8243890" y="1295400"/>
            <a:chExt cx="2381442" cy="1814514"/>
          </a:xfrm>
        </p:grpSpPr>
        <p:grpSp>
          <p:nvGrpSpPr>
            <p:cNvPr id="5" name="Group 47"/>
            <p:cNvGrpSpPr>
              <a:grpSpLocks/>
            </p:cNvGrpSpPr>
            <p:nvPr/>
          </p:nvGrpSpPr>
          <p:grpSpPr bwMode="auto">
            <a:xfrm>
              <a:off x="8305801" y="1295400"/>
              <a:ext cx="2043113" cy="1181100"/>
              <a:chOff x="6781800" y="1295400"/>
              <a:chExt cx="2042907" cy="1181100"/>
            </a:xfrm>
          </p:grpSpPr>
          <p:sp>
            <p:nvSpPr>
              <p:cNvPr id="10" name="Oval 8"/>
              <p:cNvSpPr>
                <a:spLocks noChangeArrowheads="1"/>
              </p:cNvSpPr>
              <p:nvPr/>
            </p:nvSpPr>
            <p:spPr bwMode="auto">
              <a:xfrm>
                <a:off x="7162800" y="17049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1" name="Oval 9"/>
              <p:cNvSpPr>
                <a:spLocks noChangeArrowheads="1"/>
              </p:cNvSpPr>
              <p:nvPr/>
            </p:nvSpPr>
            <p:spPr bwMode="auto">
              <a:xfrm>
                <a:off x="7391400" y="16287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2" name="Oval 10"/>
              <p:cNvSpPr>
                <a:spLocks noChangeArrowheads="1"/>
              </p:cNvSpPr>
              <p:nvPr/>
            </p:nvSpPr>
            <p:spPr bwMode="auto">
              <a:xfrm>
                <a:off x="7467600" y="2095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3" name="Oval 11"/>
              <p:cNvSpPr>
                <a:spLocks noChangeArrowheads="1"/>
              </p:cNvSpPr>
              <p:nvPr/>
            </p:nvSpPr>
            <p:spPr bwMode="auto">
              <a:xfrm>
                <a:off x="7696200" y="1933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4" name="Oval 12"/>
              <p:cNvSpPr>
                <a:spLocks noChangeArrowheads="1"/>
              </p:cNvSpPr>
              <p:nvPr/>
            </p:nvSpPr>
            <p:spPr bwMode="auto">
              <a:xfrm>
                <a:off x="7010400" y="20193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5" name="Oval 13"/>
              <p:cNvSpPr>
                <a:spLocks noChangeArrowheads="1"/>
              </p:cNvSpPr>
              <p:nvPr/>
            </p:nvSpPr>
            <p:spPr bwMode="auto">
              <a:xfrm>
                <a:off x="7010400" y="1552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6" name="Oval 14"/>
              <p:cNvSpPr>
                <a:spLocks noChangeArrowheads="1"/>
              </p:cNvSpPr>
              <p:nvPr/>
            </p:nvSpPr>
            <p:spPr bwMode="auto">
              <a:xfrm>
                <a:off x="72771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7" name="Oval 16"/>
              <p:cNvSpPr>
                <a:spLocks noChangeArrowheads="1"/>
              </p:cNvSpPr>
              <p:nvPr/>
            </p:nvSpPr>
            <p:spPr bwMode="auto">
              <a:xfrm>
                <a:off x="7620000" y="1714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8" name="Oval 17"/>
              <p:cNvSpPr>
                <a:spLocks noChangeArrowheads="1"/>
              </p:cNvSpPr>
              <p:nvPr/>
            </p:nvSpPr>
            <p:spPr bwMode="auto">
              <a:xfrm>
                <a:off x="7239000" y="20193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9" name="Oval 18"/>
              <p:cNvSpPr>
                <a:spLocks noChangeArrowheads="1"/>
              </p:cNvSpPr>
              <p:nvPr/>
            </p:nvSpPr>
            <p:spPr bwMode="auto">
              <a:xfrm>
                <a:off x="74676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0" name="Oval 33"/>
              <p:cNvSpPr>
                <a:spLocks noChangeArrowheads="1"/>
              </p:cNvSpPr>
              <p:nvPr/>
            </p:nvSpPr>
            <p:spPr bwMode="auto">
              <a:xfrm>
                <a:off x="7315200" y="23241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 name="Oval 34"/>
              <p:cNvSpPr>
                <a:spLocks noChangeArrowheads="1"/>
              </p:cNvSpPr>
              <p:nvPr/>
            </p:nvSpPr>
            <p:spPr bwMode="auto">
              <a:xfrm>
                <a:off x="7315200" y="1485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2" name="Oval 35"/>
              <p:cNvSpPr>
                <a:spLocks noChangeArrowheads="1"/>
              </p:cNvSpPr>
              <p:nvPr/>
            </p:nvSpPr>
            <p:spPr bwMode="auto">
              <a:xfrm>
                <a:off x="7048500" y="2247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3" name="Oval 36"/>
              <p:cNvSpPr>
                <a:spLocks noChangeArrowheads="1"/>
              </p:cNvSpPr>
              <p:nvPr/>
            </p:nvSpPr>
            <p:spPr bwMode="auto">
              <a:xfrm>
                <a:off x="69342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4" name="Oval 15"/>
              <p:cNvSpPr>
                <a:spLocks noChangeArrowheads="1"/>
              </p:cNvSpPr>
              <p:nvPr/>
            </p:nvSpPr>
            <p:spPr bwMode="auto">
              <a:xfrm>
                <a:off x="80962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5" name="Oval 19"/>
              <p:cNvSpPr>
                <a:spLocks noChangeArrowheads="1"/>
              </p:cNvSpPr>
              <p:nvPr/>
            </p:nvSpPr>
            <p:spPr bwMode="auto">
              <a:xfrm>
                <a:off x="82486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6" name="Oval 20"/>
              <p:cNvSpPr>
                <a:spLocks noChangeArrowheads="1"/>
              </p:cNvSpPr>
              <p:nvPr/>
            </p:nvSpPr>
            <p:spPr bwMode="auto">
              <a:xfrm>
                <a:off x="84010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7" name="Oval 21"/>
              <p:cNvSpPr>
                <a:spLocks noChangeArrowheads="1"/>
              </p:cNvSpPr>
              <p:nvPr/>
            </p:nvSpPr>
            <p:spPr bwMode="auto">
              <a:xfrm>
                <a:off x="8248650" y="1857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8" name="Oval 22"/>
              <p:cNvSpPr>
                <a:spLocks noChangeArrowheads="1"/>
              </p:cNvSpPr>
              <p:nvPr/>
            </p:nvSpPr>
            <p:spPr bwMode="auto">
              <a:xfrm>
                <a:off x="84010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9" name="Oval 23"/>
              <p:cNvSpPr>
                <a:spLocks noChangeArrowheads="1"/>
              </p:cNvSpPr>
              <p:nvPr/>
            </p:nvSpPr>
            <p:spPr bwMode="auto">
              <a:xfrm>
                <a:off x="79438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0" name="Oval 24"/>
              <p:cNvSpPr>
                <a:spLocks noChangeArrowheads="1"/>
              </p:cNvSpPr>
              <p:nvPr/>
            </p:nvSpPr>
            <p:spPr bwMode="auto">
              <a:xfrm>
                <a:off x="80962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1" name="Oval 25"/>
              <p:cNvSpPr>
                <a:spLocks noChangeArrowheads="1"/>
              </p:cNvSpPr>
              <p:nvPr/>
            </p:nvSpPr>
            <p:spPr bwMode="auto">
              <a:xfrm>
                <a:off x="7905750" y="15906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2" name="Oval 26"/>
              <p:cNvSpPr>
                <a:spLocks noChangeArrowheads="1"/>
              </p:cNvSpPr>
              <p:nvPr/>
            </p:nvSpPr>
            <p:spPr bwMode="auto">
              <a:xfrm>
                <a:off x="82486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b="1">
                  <a:solidFill>
                    <a:srgbClr val="0000FF"/>
                  </a:solidFill>
                  <a:ea typeface="SimSun" panose="02010600030101010101" pitchFamily="2" charset="-122"/>
                </a:endParaRPr>
              </a:p>
            </p:txBody>
          </p:sp>
          <p:sp>
            <p:nvSpPr>
              <p:cNvPr id="33" name="Oval 27"/>
              <p:cNvSpPr>
                <a:spLocks noChangeArrowheads="1"/>
              </p:cNvSpPr>
              <p:nvPr/>
            </p:nvSpPr>
            <p:spPr bwMode="auto">
              <a:xfrm>
                <a:off x="79438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4" name="Oval 28"/>
              <p:cNvSpPr>
                <a:spLocks noChangeArrowheads="1"/>
              </p:cNvSpPr>
              <p:nvPr/>
            </p:nvSpPr>
            <p:spPr bwMode="auto">
              <a:xfrm>
                <a:off x="80962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5" name="Oval 29"/>
              <p:cNvSpPr>
                <a:spLocks noChangeArrowheads="1"/>
              </p:cNvSpPr>
              <p:nvPr/>
            </p:nvSpPr>
            <p:spPr bwMode="auto">
              <a:xfrm>
                <a:off x="84010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6" name="Oval 30"/>
              <p:cNvSpPr>
                <a:spLocks noChangeArrowheads="1"/>
              </p:cNvSpPr>
              <p:nvPr/>
            </p:nvSpPr>
            <p:spPr bwMode="auto">
              <a:xfrm>
                <a:off x="85534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7" name="Oval 31"/>
              <p:cNvSpPr>
                <a:spLocks noChangeArrowheads="1"/>
              </p:cNvSpPr>
              <p:nvPr/>
            </p:nvSpPr>
            <p:spPr bwMode="auto">
              <a:xfrm>
                <a:off x="86296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8" name="Oval 32"/>
              <p:cNvSpPr>
                <a:spLocks noChangeArrowheads="1"/>
              </p:cNvSpPr>
              <p:nvPr/>
            </p:nvSpPr>
            <p:spPr bwMode="auto">
              <a:xfrm>
                <a:off x="84772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9" name="Oval 37"/>
              <p:cNvSpPr>
                <a:spLocks noChangeArrowheads="1"/>
              </p:cNvSpPr>
              <p:nvPr/>
            </p:nvSpPr>
            <p:spPr bwMode="auto">
              <a:xfrm>
                <a:off x="8020050" y="2085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40" name="Rectangle 1"/>
              <p:cNvSpPr>
                <a:spLocks noChangeArrowheads="1"/>
              </p:cNvSpPr>
              <p:nvPr/>
            </p:nvSpPr>
            <p:spPr bwMode="auto">
              <a:xfrm>
                <a:off x="6781800" y="1295400"/>
                <a:ext cx="2042907" cy="1181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en-US" altLang="en-US" sz="1800">
                  <a:solidFill>
                    <a:srgbClr val="000000"/>
                  </a:solidFill>
                </a:endParaRPr>
              </a:p>
            </p:txBody>
          </p:sp>
          <p:sp>
            <p:nvSpPr>
              <p:cNvPr id="41" name="Oval 2"/>
              <p:cNvSpPr>
                <a:spLocks noChangeArrowheads="1"/>
              </p:cNvSpPr>
              <p:nvPr/>
            </p:nvSpPr>
            <p:spPr bwMode="auto">
              <a:xfrm>
                <a:off x="7600950" y="1385888"/>
                <a:ext cx="1143000" cy="809624"/>
              </a:xfrm>
              <a:prstGeom prst="ellipse">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en-US" altLang="en-US" sz="1800">
                  <a:solidFill>
                    <a:srgbClr val="000000"/>
                  </a:solidFill>
                </a:endParaRPr>
              </a:p>
            </p:txBody>
          </p:sp>
          <p:sp>
            <p:nvSpPr>
              <p:cNvPr id="42" name="Oval 44"/>
              <p:cNvSpPr>
                <a:spLocks noChangeArrowheads="1"/>
              </p:cNvSpPr>
              <p:nvPr/>
            </p:nvSpPr>
            <p:spPr bwMode="auto">
              <a:xfrm>
                <a:off x="6858000" y="1438274"/>
                <a:ext cx="781050" cy="1000126"/>
              </a:xfrm>
              <a:prstGeom prst="ellipse">
                <a:avLst/>
              </a:prstGeom>
              <a:noFill/>
              <a:ln w="28575" algn="ctr">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en-US" altLang="en-US" sz="1800">
                  <a:solidFill>
                    <a:srgbClr val="000000"/>
                  </a:solidFill>
                </a:endParaRPr>
              </a:p>
            </p:txBody>
          </p:sp>
        </p:grpSp>
        <p:sp>
          <p:nvSpPr>
            <p:cNvPr id="6" name="TextBox 5"/>
            <p:cNvSpPr txBox="1"/>
            <p:nvPr/>
          </p:nvSpPr>
          <p:spPr>
            <a:xfrm>
              <a:off x="8243890" y="2514601"/>
              <a:ext cx="1986155" cy="276225"/>
            </a:xfrm>
            <a:prstGeom prst="rect">
              <a:avLst/>
            </a:prstGeom>
            <a:solidFill>
              <a:srgbClr val="E48312"/>
            </a:solidFill>
          </p:spPr>
          <p:txBody>
            <a:bodyPr wrap="square">
              <a:spAutoFit/>
            </a:bodyPr>
            <a:lstStyle/>
            <a:p>
              <a:pPr defTabSz="914400" fontAlgn="base">
                <a:spcBef>
                  <a:spcPct val="0"/>
                </a:spcBef>
                <a:spcAft>
                  <a:spcPct val="0"/>
                </a:spcAft>
                <a:defRPr/>
              </a:pPr>
              <a:r>
                <a:rPr lang="en-US" sz="1200" dirty="0">
                  <a:solidFill>
                    <a:srgbClr val="000000"/>
                  </a:solidFill>
                </a:rPr>
                <a:t>Ground truth partitioning </a:t>
              </a:r>
              <a:r>
                <a:rPr lang="en-US" sz="1200" i="1" dirty="0">
                  <a:solidFill>
                    <a:srgbClr val="000000"/>
                  </a:solidFill>
                </a:rPr>
                <a:t>T</a:t>
              </a:r>
              <a:r>
                <a:rPr lang="en-US" sz="1200" i="1" baseline="-25000" dirty="0">
                  <a:solidFill>
                    <a:srgbClr val="000000"/>
                  </a:solidFill>
                </a:rPr>
                <a:t>1</a:t>
              </a:r>
            </a:p>
          </p:txBody>
        </p:sp>
        <p:sp>
          <p:nvSpPr>
            <p:cNvPr id="7" name="TextBox 46"/>
            <p:cNvSpPr txBox="1">
              <a:spLocks noChangeArrowheads="1"/>
            </p:cNvSpPr>
            <p:nvPr/>
          </p:nvSpPr>
          <p:spPr bwMode="auto">
            <a:xfrm>
              <a:off x="10230045" y="2521393"/>
              <a:ext cx="395287" cy="2762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en-US" sz="1200" i="1" dirty="0">
                  <a:solidFill>
                    <a:srgbClr val="000000"/>
                  </a:solidFill>
                </a:rPr>
                <a:t>T</a:t>
              </a:r>
              <a:r>
                <a:rPr lang="en-US" altLang="en-US" sz="1200" i="1" baseline="-25000" dirty="0">
                  <a:solidFill>
                    <a:srgbClr val="000000"/>
                  </a:solidFill>
                </a:rPr>
                <a:t>2</a:t>
              </a:r>
            </a:p>
          </p:txBody>
        </p:sp>
        <p:sp>
          <p:nvSpPr>
            <p:cNvPr id="8" name="TextBox 43"/>
            <p:cNvSpPr txBox="1">
              <a:spLocks noChangeArrowheads="1"/>
            </p:cNvSpPr>
            <p:nvPr/>
          </p:nvSpPr>
          <p:spPr bwMode="auto">
            <a:xfrm>
              <a:off x="8591550" y="2833689"/>
              <a:ext cx="857250" cy="276225"/>
            </a:xfrm>
            <a:prstGeom prst="rect">
              <a:avLst/>
            </a:prstGeom>
            <a:noFill/>
            <a:ln w="28575">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en-US" sz="1200" dirty="0">
                  <a:solidFill>
                    <a:srgbClr val="000000"/>
                  </a:solidFill>
                </a:rPr>
                <a:t>Cluster </a:t>
              </a:r>
              <a:r>
                <a:rPr lang="en-US" altLang="en-US" sz="1200" i="1" dirty="0">
                  <a:solidFill>
                    <a:srgbClr val="000000"/>
                  </a:solidFill>
                </a:rPr>
                <a:t>C</a:t>
              </a:r>
              <a:r>
                <a:rPr lang="en-US" altLang="en-US" sz="1200" i="1" baseline="-25000" dirty="0">
                  <a:solidFill>
                    <a:srgbClr val="000000"/>
                  </a:solidFill>
                </a:rPr>
                <a:t>1</a:t>
              </a:r>
            </a:p>
          </p:txBody>
        </p:sp>
        <p:sp>
          <p:nvSpPr>
            <p:cNvPr id="9" name="TextBox 49"/>
            <p:cNvSpPr txBox="1">
              <a:spLocks noChangeArrowheads="1"/>
            </p:cNvSpPr>
            <p:nvPr/>
          </p:nvSpPr>
          <p:spPr bwMode="auto">
            <a:xfrm>
              <a:off x="9505950" y="2819401"/>
              <a:ext cx="857250" cy="27622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en-US" sz="1200" dirty="0">
                  <a:solidFill>
                    <a:srgbClr val="000000"/>
                  </a:solidFill>
                </a:rPr>
                <a:t>Cluster </a:t>
              </a:r>
              <a:r>
                <a:rPr lang="en-US" altLang="en-US" sz="1200" i="1" dirty="0">
                  <a:solidFill>
                    <a:srgbClr val="000000"/>
                  </a:solidFill>
                </a:rPr>
                <a:t>C</a:t>
              </a:r>
              <a:r>
                <a:rPr lang="en-US" altLang="en-US" sz="1200" i="1" baseline="-25000" dirty="0">
                  <a:solidFill>
                    <a:srgbClr val="000000"/>
                  </a:solidFill>
                </a:rPr>
                <a:t>2</a:t>
              </a:r>
            </a:p>
          </p:txBody>
        </p:sp>
      </p:grpSp>
      <p:sp>
        <p:nvSpPr>
          <p:cNvPr id="2" name="TextBox 1"/>
          <p:cNvSpPr txBox="1"/>
          <p:nvPr/>
        </p:nvSpPr>
        <p:spPr>
          <a:xfrm>
            <a:off x="4670088" y="1205955"/>
            <a:ext cx="1695621" cy="384721"/>
          </a:xfrm>
          <a:prstGeom prst="rect">
            <a:avLst/>
          </a:prstGeom>
          <a:solidFill>
            <a:srgbClr val="F0CDBC"/>
          </a:solidFill>
        </p:spPr>
        <p:txBody>
          <a:bodyPr wrap="square" rtlCol="0">
            <a:spAutoFit/>
          </a:bodyPr>
          <a:lstStyle/>
          <a:p>
            <a:r>
              <a:rPr lang="en-US" dirty="0" smtClean="0"/>
              <a:t>(To</a:t>
            </a:r>
            <a:r>
              <a:rPr lang="en-US" dirty="0" smtClean="0">
                <a:solidFill>
                  <a:srgbClr val="FFFF00"/>
                </a:solidFill>
              </a:rPr>
              <a:t> </a:t>
            </a:r>
            <a:r>
              <a:rPr lang="en-US" dirty="0" smtClean="0"/>
              <a:t>be covered)</a:t>
            </a:r>
            <a:endParaRPr lang="en-US" dirty="0"/>
          </a:p>
        </p:txBody>
      </p:sp>
      <p:sp>
        <p:nvSpPr>
          <p:cNvPr id="44" name="TextBox 43"/>
          <p:cNvSpPr txBox="1"/>
          <p:nvPr/>
        </p:nvSpPr>
        <p:spPr>
          <a:xfrm>
            <a:off x="4120065" y="2605258"/>
            <a:ext cx="1695621" cy="384721"/>
          </a:xfrm>
          <a:prstGeom prst="rect">
            <a:avLst/>
          </a:prstGeom>
          <a:solidFill>
            <a:srgbClr val="F0CDBC"/>
          </a:solidFill>
        </p:spPr>
        <p:txBody>
          <a:bodyPr wrap="square" rtlCol="0">
            <a:spAutoFit/>
          </a:bodyPr>
          <a:lstStyle/>
          <a:p>
            <a:r>
              <a:rPr lang="en-US" dirty="0" smtClean="0"/>
              <a:t>(To</a:t>
            </a:r>
            <a:r>
              <a:rPr lang="en-US" dirty="0" smtClean="0">
                <a:solidFill>
                  <a:srgbClr val="FFFF00"/>
                </a:solidFill>
              </a:rPr>
              <a:t> </a:t>
            </a:r>
            <a:r>
              <a:rPr lang="en-US" dirty="0" smtClean="0"/>
              <a:t>be covered)</a:t>
            </a:r>
            <a:endParaRPr lang="en-US" dirty="0"/>
          </a:p>
        </p:txBody>
      </p:sp>
      <p:sp>
        <p:nvSpPr>
          <p:cNvPr id="45" name="TextBox 44"/>
          <p:cNvSpPr txBox="1"/>
          <p:nvPr/>
        </p:nvSpPr>
        <p:spPr>
          <a:xfrm>
            <a:off x="6175477" y="3095627"/>
            <a:ext cx="1695621" cy="384721"/>
          </a:xfrm>
          <a:prstGeom prst="rect">
            <a:avLst/>
          </a:prstGeom>
          <a:solidFill>
            <a:srgbClr val="F0CDBC"/>
          </a:solidFill>
        </p:spPr>
        <p:txBody>
          <a:bodyPr wrap="square" rtlCol="0">
            <a:spAutoFit/>
          </a:bodyPr>
          <a:lstStyle/>
          <a:p>
            <a:r>
              <a:rPr lang="en-US" dirty="0" smtClean="0"/>
              <a:t>(To</a:t>
            </a:r>
            <a:r>
              <a:rPr lang="en-US" dirty="0" smtClean="0">
                <a:solidFill>
                  <a:srgbClr val="FFFF00"/>
                </a:solidFill>
              </a:rPr>
              <a:t> </a:t>
            </a:r>
            <a:r>
              <a:rPr lang="en-US" dirty="0" smtClean="0"/>
              <a:t>be covered)</a:t>
            </a:r>
            <a:endParaRPr lang="en-US" dirty="0"/>
          </a:p>
        </p:txBody>
      </p:sp>
      <p:sp>
        <p:nvSpPr>
          <p:cNvPr id="46" name="TextBox 45"/>
          <p:cNvSpPr txBox="1"/>
          <p:nvPr/>
        </p:nvSpPr>
        <p:spPr>
          <a:xfrm>
            <a:off x="3822277" y="4055690"/>
            <a:ext cx="1695621" cy="384721"/>
          </a:xfrm>
          <a:prstGeom prst="rect">
            <a:avLst/>
          </a:prstGeom>
          <a:solidFill>
            <a:srgbClr val="F0CDBC"/>
          </a:solidFill>
        </p:spPr>
        <p:txBody>
          <a:bodyPr wrap="square" rtlCol="0">
            <a:spAutoFit/>
          </a:bodyPr>
          <a:lstStyle/>
          <a:p>
            <a:r>
              <a:rPr lang="en-US" dirty="0" smtClean="0"/>
              <a:t>(To</a:t>
            </a:r>
            <a:r>
              <a:rPr lang="en-US" dirty="0" smtClean="0">
                <a:solidFill>
                  <a:srgbClr val="FFFF00"/>
                </a:solidFill>
              </a:rPr>
              <a:t> </a:t>
            </a:r>
            <a:r>
              <a:rPr lang="en-US" dirty="0" smtClean="0"/>
              <a:t>be covered)</a:t>
            </a:r>
            <a:endParaRPr lang="en-US" dirty="0"/>
          </a:p>
        </p:txBody>
      </p:sp>
    </p:spTree>
    <p:extLst>
      <p:ext uri="{BB962C8B-B14F-4D97-AF65-F5344CB8AC3E}">
        <p14:creationId xmlns:p14="http://schemas.microsoft.com/office/powerpoint/2010/main" val="24805028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 name="Table 48"/>
          <p:cNvGraphicFramePr>
            <a:graphicFrameLocks noGrp="1"/>
          </p:cNvGraphicFramePr>
          <p:nvPr>
            <p:extLst/>
          </p:nvPr>
        </p:nvGraphicFramePr>
        <p:xfrm>
          <a:off x="9208877" y="2969134"/>
          <a:ext cx="2687392" cy="1931185"/>
        </p:xfrm>
        <a:graphic>
          <a:graphicData uri="http://schemas.openxmlformats.org/drawingml/2006/table">
            <a:tbl>
              <a:tblPr firstRow="1" bandRow="1">
                <a:tableStyleId>{5C22544A-7EE6-4342-B048-85BDC9FD1C3A}</a:tableStyleId>
              </a:tblPr>
              <a:tblGrid>
                <a:gridCol w="560921"/>
                <a:gridCol w="431631"/>
                <a:gridCol w="531493"/>
                <a:gridCol w="428926"/>
                <a:gridCol w="734421"/>
              </a:tblGrid>
              <a:tr h="386237">
                <a:tc>
                  <a:txBody>
                    <a:bodyPr/>
                    <a:lstStyle/>
                    <a:p>
                      <a:pPr algn="ctr"/>
                      <a:r>
                        <a:rPr lang="en-US" i="1" dirty="0" smtClean="0"/>
                        <a:t>C\T</a:t>
                      </a:r>
                      <a:endParaRPr lang="en-US" i="1" dirty="0"/>
                    </a:p>
                  </a:txBody>
                  <a:tcPr>
                    <a:solidFill>
                      <a:srgbClr val="00B050"/>
                    </a:solidFill>
                  </a:tcPr>
                </a:tc>
                <a:tc>
                  <a:txBody>
                    <a:bodyPr/>
                    <a:lstStyle/>
                    <a:p>
                      <a:pPr algn="ctr"/>
                      <a:r>
                        <a:rPr lang="en-US" i="1" dirty="0" smtClean="0"/>
                        <a:t>T</a:t>
                      </a:r>
                      <a:r>
                        <a:rPr lang="en-US" i="1" baseline="-25000" dirty="0" smtClean="0"/>
                        <a:t>1</a:t>
                      </a:r>
                      <a:endParaRPr lang="en-US" i="1" baseline="-25000" dirty="0"/>
                    </a:p>
                  </a:txBody>
                  <a:tcPr>
                    <a:solidFill>
                      <a:srgbClr val="00B050"/>
                    </a:solidFill>
                  </a:tcPr>
                </a:tc>
                <a:tc>
                  <a:txBody>
                    <a:bodyPr/>
                    <a:lstStyle/>
                    <a:p>
                      <a:pPr algn="ctr"/>
                      <a:r>
                        <a:rPr lang="en-US" i="1" dirty="0" smtClean="0"/>
                        <a:t>T</a:t>
                      </a:r>
                      <a:r>
                        <a:rPr lang="en-US" i="1" baseline="-25000" dirty="0" smtClean="0"/>
                        <a:t>2</a:t>
                      </a:r>
                      <a:endParaRPr lang="en-US" i="1" baseline="-25000" dirty="0"/>
                    </a:p>
                  </a:txBody>
                  <a:tcPr>
                    <a:solidFill>
                      <a:srgbClr val="00B050"/>
                    </a:solidFill>
                  </a:tcPr>
                </a:tc>
                <a:tc>
                  <a:txBody>
                    <a:bodyPr/>
                    <a:lstStyle/>
                    <a:p>
                      <a:pPr algn="ctr"/>
                      <a:r>
                        <a:rPr lang="en-US" i="1" dirty="0" smtClean="0"/>
                        <a:t>T</a:t>
                      </a:r>
                      <a:r>
                        <a:rPr lang="en-US" i="1" baseline="-25000" dirty="0" smtClean="0"/>
                        <a:t>3</a:t>
                      </a:r>
                      <a:endParaRPr lang="en-US" i="1" baseline="-25000" dirty="0"/>
                    </a:p>
                  </a:txBody>
                  <a:tcPr>
                    <a:solidFill>
                      <a:srgbClr val="00B050"/>
                    </a:solidFill>
                  </a:tcPr>
                </a:tc>
                <a:tc>
                  <a:txBody>
                    <a:bodyPr/>
                    <a:lstStyle/>
                    <a:p>
                      <a:pPr algn="ctr"/>
                      <a:r>
                        <a:rPr lang="en-US" dirty="0" smtClean="0"/>
                        <a:t>Sum</a:t>
                      </a:r>
                      <a:endParaRPr lang="en-US" dirty="0"/>
                    </a:p>
                  </a:txBody>
                  <a:tcPr>
                    <a:solidFill>
                      <a:srgbClr val="00B050"/>
                    </a:solidFill>
                  </a:tcPr>
                </a:tc>
              </a:tr>
              <a:tr h="386237">
                <a:tc>
                  <a:txBody>
                    <a:bodyPr/>
                    <a:lstStyle/>
                    <a:p>
                      <a:pPr algn="ctr"/>
                      <a:r>
                        <a:rPr lang="en-US" i="1" dirty="0" smtClean="0"/>
                        <a:t>C</a:t>
                      </a:r>
                      <a:r>
                        <a:rPr lang="en-US" i="1" baseline="-25000" dirty="0" smtClean="0"/>
                        <a:t>1</a:t>
                      </a:r>
                      <a:endParaRPr lang="en-US" i="1" baseline="-25000" dirty="0"/>
                    </a:p>
                  </a:txBody>
                  <a:tcPr>
                    <a:solidFill>
                      <a:srgbClr val="92D050"/>
                    </a:solidFill>
                  </a:tcPr>
                </a:tc>
                <a:tc>
                  <a:txBody>
                    <a:bodyPr/>
                    <a:lstStyle/>
                    <a:p>
                      <a:pPr algn="ctr"/>
                      <a:r>
                        <a:rPr lang="en-US" dirty="0" smtClean="0"/>
                        <a:t>0</a:t>
                      </a:r>
                      <a:endParaRPr lang="en-US" dirty="0"/>
                    </a:p>
                  </a:txBody>
                  <a:tcPr>
                    <a:solidFill>
                      <a:srgbClr val="92D050"/>
                    </a:solidFill>
                  </a:tcPr>
                </a:tc>
                <a:tc>
                  <a:txBody>
                    <a:bodyPr/>
                    <a:lstStyle/>
                    <a:p>
                      <a:pPr algn="ctr"/>
                      <a:r>
                        <a:rPr lang="en-US" dirty="0" smtClean="0"/>
                        <a:t>20</a:t>
                      </a:r>
                      <a:endParaRPr lang="en-US" dirty="0"/>
                    </a:p>
                  </a:txBody>
                  <a:tcPr>
                    <a:solidFill>
                      <a:srgbClr val="92D050"/>
                    </a:solidFill>
                  </a:tcPr>
                </a:tc>
                <a:tc>
                  <a:txBody>
                    <a:bodyPr/>
                    <a:lstStyle/>
                    <a:p>
                      <a:pPr algn="ctr"/>
                      <a:r>
                        <a:rPr lang="en-US" dirty="0" smtClean="0"/>
                        <a:t>30</a:t>
                      </a:r>
                      <a:endParaRPr lang="en-US" dirty="0"/>
                    </a:p>
                  </a:txBody>
                  <a:tcPr>
                    <a:solidFill>
                      <a:srgbClr val="92D050"/>
                    </a:solidFill>
                  </a:tcPr>
                </a:tc>
                <a:tc>
                  <a:txBody>
                    <a:bodyPr/>
                    <a:lstStyle/>
                    <a:p>
                      <a:pPr algn="ctr"/>
                      <a:r>
                        <a:rPr lang="en-US" dirty="0" smtClean="0"/>
                        <a:t>50</a:t>
                      </a:r>
                      <a:endParaRPr lang="en-US" dirty="0"/>
                    </a:p>
                  </a:txBody>
                  <a:tcPr>
                    <a:solidFill>
                      <a:srgbClr val="92D050"/>
                    </a:solidFill>
                  </a:tcPr>
                </a:tc>
              </a:tr>
              <a:tr h="386237">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i="1" dirty="0" smtClean="0"/>
                        <a:t>C</a:t>
                      </a:r>
                      <a:r>
                        <a:rPr lang="en-US" i="1" baseline="-25000" dirty="0" smtClean="0"/>
                        <a:t>2</a:t>
                      </a:r>
                    </a:p>
                  </a:txBody>
                  <a:tcPr>
                    <a:solidFill>
                      <a:srgbClr val="92D050"/>
                    </a:solidFill>
                  </a:tcPr>
                </a:tc>
                <a:tc>
                  <a:txBody>
                    <a:bodyPr/>
                    <a:lstStyle/>
                    <a:p>
                      <a:pPr algn="ctr"/>
                      <a:r>
                        <a:rPr lang="en-US" dirty="0" smtClean="0"/>
                        <a:t>0</a:t>
                      </a:r>
                      <a:endParaRPr lang="en-US" dirty="0"/>
                    </a:p>
                  </a:txBody>
                  <a:tcPr>
                    <a:solidFill>
                      <a:srgbClr val="92D050"/>
                    </a:solidFill>
                  </a:tcPr>
                </a:tc>
                <a:tc>
                  <a:txBody>
                    <a:bodyPr/>
                    <a:lstStyle/>
                    <a:p>
                      <a:pPr algn="ctr"/>
                      <a:r>
                        <a:rPr lang="en-US" dirty="0" smtClean="0"/>
                        <a:t>20</a:t>
                      </a:r>
                      <a:endParaRPr lang="en-US" dirty="0"/>
                    </a:p>
                  </a:txBody>
                  <a:tcPr>
                    <a:solidFill>
                      <a:srgbClr val="92D050"/>
                    </a:solidFill>
                  </a:tcPr>
                </a:tc>
                <a:tc>
                  <a:txBody>
                    <a:bodyPr/>
                    <a:lstStyle/>
                    <a:p>
                      <a:pPr algn="ctr"/>
                      <a:r>
                        <a:rPr lang="en-US" dirty="0" smtClean="0"/>
                        <a:t>5</a:t>
                      </a:r>
                      <a:endParaRPr lang="en-US" dirty="0"/>
                    </a:p>
                  </a:txBody>
                  <a:tcPr>
                    <a:solidFill>
                      <a:srgbClr val="92D050"/>
                    </a:solidFill>
                  </a:tcPr>
                </a:tc>
                <a:tc>
                  <a:txBody>
                    <a:bodyPr/>
                    <a:lstStyle/>
                    <a:p>
                      <a:pPr algn="ctr"/>
                      <a:r>
                        <a:rPr lang="en-US" dirty="0" smtClean="0"/>
                        <a:t>25</a:t>
                      </a:r>
                      <a:endParaRPr lang="en-US" dirty="0"/>
                    </a:p>
                  </a:txBody>
                  <a:tcPr>
                    <a:solidFill>
                      <a:srgbClr val="92D050"/>
                    </a:solidFill>
                  </a:tcPr>
                </a:tc>
              </a:tr>
              <a:tr h="386237">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i="1" dirty="0" smtClean="0"/>
                        <a:t>C</a:t>
                      </a:r>
                      <a:r>
                        <a:rPr lang="en-US" i="1" baseline="-25000" dirty="0" smtClean="0"/>
                        <a:t>3</a:t>
                      </a:r>
                    </a:p>
                  </a:txBody>
                  <a:tcPr>
                    <a:solidFill>
                      <a:srgbClr val="92D050"/>
                    </a:solidFill>
                  </a:tcPr>
                </a:tc>
                <a:tc>
                  <a:txBody>
                    <a:bodyPr/>
                    <a:lstStyle/>
                    <a:p>
                      <a:pPr algn="ctr"/>
                      <a:r>
                        <a:rPr lang="en-US" dirty="0" smtClean="0"/>
                        <a:t>25</a:t>
                      </a:r>
                      <a:endParaRPr lang="en-US" dirty="0"/>
                    </a:p>
                  </a:txBody>
                  <a:tcPr>
                    <a:solidFill>
                      <a:srgbClr val="92D050"/>
                    </a:solidFill>
                  </a:tcPr>
                </a:tc>
                <a:tc>
                  <a:txBody>
                    <a:bodyPr/>
                    <a:lstStyle/>
                    <a:p>
                      <a:pPr algn="ctr"/>
                      <a:r>
                        <a:rPr lang="en-US" dirty="0" smtClean="0"/>
                        <a:t>0</a:t>
                      </a:r>
                      <a:endParaRPr lang="en-US" dirty="0"/>
                    </a:p>
                  </a:txBody>
                  <a:tcPr>
                    <a:solidFill>
                      <a:srgbClr val="92D050"/>
                    </a:solidFill>
                  </a:tcPr>
                </a:tc>
                <a:tc>
                  <a:txBody>
                    <a:bodyPr/>
                    <a:lstStyle/>
                    <a:p>
                      <a:pPr algn="ctr"/>
                      <a:r>
                        <a:rPr lang="en-US" dirty="0" smtClean="0"/>
                        <a:t>0</a:t>
                      </a:r>
                      <a:endParaRPr lang="en-US" dirty="0"/>
                    </a:p>
                  </a:txBody>
                  <a:tcPr>
                    <a:solidFill>
                      <a:srgbClr val="92D050"/>
                    </a:solidFill>
                  </a:tcPr>
                </a:tc>
                <a:tc>
                  <a:txBody>
                    <a:bodyPr/>
                    <a:lstStyle/>
                    <a:p>
                      <a:pPr algn="ctr"/>
                      <a:r>
                        <a:rPr lang="en-US" dirty="0" smtClean="0"/>
                        <a:t>25</a:t>
                      </a:r>
                      <a:endParaRPr lang="en-US" dirty="0"/>
                    </a:p>
                  </a:txBody>
                  <a:tcPr>
                    <a:solidFill>
                      <a:srgbClr val="92D050"/>
                    </a:solidFill>
                  </a:tcPr>
                </a:tc>
              </a:tr>
              <a:tr h="386237">
                <a:tc>
                  <a:txBody>
                    <a:bodyPr/>
                    <a:lstStyle/>
                    <a:p>
                      <a:pPr algn="ctr"/>
                      <a:r>
                        <a:rPr lang="en-US" i="1" dirty="0" err="1" smtClean="0"/>
                        <a:t>m</a:t>
                      </a:r>
                      <a:r>
                        <a:rPr lang="en-US" i="1" baseline="-25000" dirty="0" err="1" smtClean="0"/>
                        <a:t>j</a:t>
                      </a:r>
                      <a:endParaRPr lang="en-US" i="1" baseline="-25000" dirty="0"/>
                    </a:p>
                  </a:txBody>
                  <a:tcPr>
                    <a:solidFill>
                      <a:srgbClr val="92D050"/>
                    </a:solidFill>
                  </a:tcPr>
                </a:tc>
                <a:tc>
                  <a:txBody>
                    <a:bodyPr/>
                    <a:lstStyle/>
                    <a:p>
                      <a:pPr algn="ctr"/>
                      <a:r>
                        <a:rPr lang="en-US" dirty="0" smtClean="0"/>
                        <a:t>25</a:t>
                      </a:r>
                      <a:endParaRPr lang="en-US" dirty="0"/>
                    </a:p>
                  </a:txBody>
                  <a:tcPr>
                    <a:solidFill>
                      <a:srgbClr val="92D050"/>
                    </a:solidFill>
                  </a:tcPr>
                </a:tc>
                <a:tc>
                  <a:txBody>
                    <a:bodyPr/>
                    <a:lstStyle/>
                    <a:p>
                      <a:pPr algn="ctr"/>
                      <a:r>
                        <a:rPr lang="en-US" dirty="0" smtClean="0"/>
                        <a:t>40</a:t>
                      </a:r>
                      <a:endParaRPr lang="en-US" dirty="0"/>
                    </a:p>
                  </a:txBody>
                  <a:tcPr>
                    <a:solidFill>
                      <a:srgbClr val="92D050"/>
                    </a:solidFill>
                  </a:tcPr>
                </a:tc>
                <a:tc>
                  <a:txBody>
                    <a:bodyPr/>
                    <a:lstStyle/>
                    <a:p>
                      <a:pPr algn="ctr"/>
                      <a:r>
                        <a:rPr lang="en-US" dirty="0" smtClean="0"/>
                        <a:t>35</a:t>
                      </a:r>
                      <a:endParaRPr lang="en-US" dirty="0"/>
                    </a:p>
                  </a:txBody>
                  <a:tcPr>
                    <a:solidFill>
                      <a:srgbClr val="92D050"/>
                    </a:solidFill>
                  </a:tcPr>
                </a:tc>
                <a:tc>
                  <a:txBody>
                    <a:bodyPr/>
                    <a:lstStyle/>
                    <a:p>
                      <a:pPr algn="ctr"/>
                      <a:r>
                        <a:rPr lang="en-US" dirty="0" smtClean="0"/>
                        <a:t>100</a:t>
                      </a:r>
                      <a:endParaRPr lang="en-US" dirty="0"/>
                    </a:p>
                  </a:txBody>
                  <a:tcPr>
                    <a:solidFill>
                      <a:srgbClr val="92D050"/>
                    </a:solidFill>
                  </a:tcPr>
                </a:tc>
              </a:tr>
            </a:tbl>
          </a:graphicData>
        </a:graphic>
      </p:graphicFrame>
      <p:sp>
        <p:nvSpPr>
          <p:cNvPr id="24578" name="Rectangle 2"/>
          <p:cNvSpPr>
            <a:spLocks noGrp="1" noChangeArrowheads="1"/>
          </p:cNvSpPr>
          <p:nvPr>
            <p:ph type="title"/>
          </p:nvPr>
        </p:nvSpPr>
        <p:spPr>
          <a:xfrm>
            <a:off x="-242371" y="269972"/>
            <a:ext cx="12647364" cy="609600"/>
          </a:xfrm>
        </p:spPr>
        <p:txBody>
          <a:bodyPr vert="horz" lIns="92075" tIns="46038" rIns="92075" bIns="46038" rtlCol="0" anchor="ctr">
            <a:noAutofit/>
          </a:bodyPr>
          <a:lstStyle/>
          <a:p>
            <a:r>
              <a:rPr lang="en-US" altLang="zh-CN" sz="3600" dirty="0" smtClean="0">
                <a:ea typeface="SimSun" panose="02010600030101010101" pitchFamily="2" charset="-122"/>
              </a:rPr>
              <a:t>Matching-Based Measures (I):  Purity vs. Maximum Matching</a:t>
            </a:r>
            <a:endParaRPr lang="en-US" altLang="zh-CN" sz="3200" dirty="0">
              <a:ea typeface="SimSun" panose="02010600030101010101" pitchFamily="2" charset="-122"/>
            </a:endParaRPr>
          </a:p>
        </p:txBody>
      </p:sp>
      <p:sp>
        <p:nvSpPr>
          <p:cNvPr id="24579" name="Rectangle 3"/>
          <p:cNvSpPr>
            <a:spLocks noGrp="1" noChangeArrowheads="1"/>
          </p:cNvSpPr>
          <p:nvPr>
            <p:ph type="body" sz="half" idx="1"/>
          </p:nvPr>
        </p:nvSpPr>
        <p:spPr>
          <a:xfrm>
            <a:off x="510685" y="1147891"/>
            <a:ext cx="8517824" cy="3730621"/>
          </a:xfrm>
        </p:spPr>
        <p:txBody>
          <a:bodyPr vert="horz" lIns="92075" tIns="46038" rIns="92075" bIns="46038" rtlCol="0">
            <a:noAutofit/>
          </a:bodyPr>
          <a:lstStyle/>
          <a:p>
            <a:r>
              <a:rPr lang="en-US" altLang="zh-CN" b="1" dirty="0" smtClean="0">
                <a:ea typeface="SimSun" panose="02010600030101010101" pitchFamily="2" charset="-122"/>
              </a:rPr>
              <a:t>Purity</a:t>
            </a:r>
            <a:r>
              <a:rPr lang="en-US" altLang="zh-CN" dirty="0" smtClean="0">
                <a:ea typeface="SimSun" panose="02010600030101010101" pitchFamily="2" charset="-122"/>
              </a:rPr>
              <a:t>:  Quantifies the extent that cluster </a:t>
            </a:r>
            <a:r>
              <a:rPr lang="en-US" altLang="zh-CN" i="1" dirty="0" smtClean="0">
                <a:ea typeface="SimSun" panose="02010600030101010101" pitchFamily="2" charset="-122"/>
              </a:rPr>
              <a:t>C</a:t>
            </a:r>
            <a:r>
              <a:rPr lang="en-US" altLang="zh-CN" i="1" baseline="-25000" dirty="0" smtClean="0">
                <a:ea typeface="SimSun" panose="02010600030101010101" pitchFamily="2" charset="-122"/>
              </a:rPr>
              <a:t>i</a:t>
            </a:r>
            <a:r>
              <a:rPr lang="en-US" altLang="zh-CN" dirty="0" smtClean="0">
                <a:ea typeface="SimSun" panose="02010600030101010101" pitchFamily="2" charset="-122"/>
              </a:rPr>
              <a:t> contains points only from one (ground truth) partition:</a:t>
            </a:r>
          </a:p>
          <a:p>
            <a:pPr lvl="1"/>
            <a:r>
              <a:rPr lang="en-US" altLang="zh-CN" dirty="0" smtClean="0">
                <a:ea typeface="SimSun" panose="02010600030101010101" pitchFamily="2" charset="-122"/>
              </a:rPr>
              <a:t>Total purity of clustering </a:t>
            </a:r>
            <a:r>
              <a:rPr lang="en-US" altLang="zh-CN" i="1" dirty="0" smtClean="0">
                <a:ea typeface="SimSun" panose="02010600030101010101" pitchFamily="2" charset="-122"/>
              </a:rPr>
              <a:t>C</a:t>
            </a:r>
            <a:r>
              <a:rPr lang="en-US" altLang="zh-CN" dirty="0" smtClean="0">
                <a:ea typeface="SimSun" panose="02010600030101010101" pitchFamily="2" charset="-122"/>
              </a:rPr>
              <a:t>:</a:t>
            </a:r>
          </a:p>
          <a:p>
            <a:pPr lvl="1"/>
            <a:endParaRPr lang="en-US" altLang="zh-CN" dirty="0" smtClean="0">
              <a:ea typeface="SimSun" panose="02010600030101010101" pitchFamily="2" charset="-122"/>
            </a:endParaRPr>
          </a:p>
          <a:p>
            <a:pPr lvl="1"/>
            <a:r>
              <a:rPr lang="en-US" altLang="zh-CN" dirty="0" smtClean="0">
                <a:ea typeface="SimSun" panose="02010600030101010101" pitchFamily="2" charset="-122"/>
              </a:rPr>
              <a:t>Perfect clustering if purity = 1 and </a:t>
            </a:r>
            <a:r>
              <a:rPr lang="en-US" altLang="zh-CN" i="1" dirty="0" smtClean="0">
                <a:ea typeface="SimSun" panose="02010600030101010101" pitchFamily="2" charset="-122"/>
              </a:rPr>
              <a:t>r</a:t>
            </a:r>
            <a:r>
              <a:rPr lang="en-US" altLang="zh-CN" dirty="0" smtClean="0">
                <a:ea typeface="SimSun" panose="02010600030101010101" pitchFamily="2" charset="-122"/>
              </a:rPr>
              <a:t> = </a:t>
            </a:r>
            <a:r>
              <a:rPr lang="en-US" altLang="zh-CN" i="1" dirty="0" smtClean="0">
                <a:ea typeface="SimSun" panose="02010600030101010101" pitchFamily="2" charset="-122"/>
              </a:rPr>
              <a:t>k</a:t>
            </a:r>
            <a:r>
              <a:rPr lang="en-US" altLang="zh-CN" dirty="0" smtClean="0">
                <a:ea typeface="SimSun" panose="02010600030101010101" pitchFamily="2" charset="-122"/>
              </a:rPr>
              <a:t> (the number of clusters obtained is the same as that in the ground truth)</a:t>
            </a:r>
          </a:p>
          <a:p>
            <a:pPr lvl="1"/>
            <a:r>
              <a:rPr lang="en-US" altLang="zh-CN" dirty="0" smtClean="0">
                <a:ea typeface="SimSun" panose="02010600030101010101" pitchFamily="2" charset="-122"/>
              </a:rPr>
              <a:t>Ex. 1 (green or orange): </a:t>
            </a:r>
            <a:r>
              <a:rPr lang="en-US" altLang="zh-CN" i="1" dirty="0" smtClean="0">
                <a:ea typeface="SimSun" panose="02010600030101010101" pitchFamily="2" charset="-122"/>
              </a:rPr>
              <a:t>purity</a:t>
            </a:r>
            <a:r>
              <a:rPr lang="en-US" altLang="zh-CN" i="1" baseline="-25000" dirty="0" smtClean="0">
                <a:ea typeface="SimSun" panose="02010600030101010101" pitchFamily="2" charset="-122"/>
              </a:rPr>
              <a:t>1</a:t>
            </a:r>
            <a:r>
              <a:rPr lang="en-US" altLang="zh-CN" dirty="0" smtClean="0">
                <a:ea typeface="SimSun" panose="02010600030101010101" pitchFamily="2" charset="-122"/>
              </a:rPr>
              <a:t> = 30/50; </a:t>
            </a:r>
            <a:r>
              <a:rPr lang="en-US" altLang="zh-CN" i="1" dirty="0" smtClean="0">
                <a:ea typeface="SimSun" panose="02010600030101010101" pitchFamily="2" charset="-122"/>
              </a:rPr>
              <a:t>purity</a:t>
            </a:r>
            <a:r>
              <a:rPr lang="en-US" altLang="zh-CN" i="1" baseline="-25000" dirty="0" smtClean="0">
                <a:ea typeface="SimSun" panose="02010600030101010101" pitchFamily="2" charset="-122"/>
              </a:rPr>
              <a:t>2</a:t>
            </a:r>
            <a:r>
              <a:rPr lang="en-US" altLang="zh-CN" dirty="0" smtClean="0">
                <a:ea typeface="SimSun" panose="02010600030101010101" pitchFamily="2" charset="-122"/>
              </a:rPr>
              <a:t> </a:t>
            </a:r>
            <a:r>
              <a:rPr lang="en-US" altLang="zh-CN" dirty="0">
                <a:ea typeface="SimSun" panose="02010600030101010101" pitchFamily="2" charset="-122"/>
              </a:rPr>
              <a:t>= </a:t>
            </a:r>
            <a:r>
              <a:rPr lang="en-US" altLang="zh-CN" dirty="0" smtClean="0">
                <a:ea typeface="SimSun" panose="02010600030101010101" pitchFamily="2" charset="-122"/>
              </a:rPr>
              <a:t>20/25; </a:t>
            </a:r>
            <a:r>
              <a:rPr lang="en-US" altLang="zh-CN" i="1" dirty="0" smtClean="0">
                <a:ea typeface="SimSun" panose="02010600030101010101" pitchFamily="2" charset="-122"/>
              </a:rPr>
              <a:t>purity</a:t>
            </a:r>
            <a:r>
              <a:rPr lang="en-US" altLang="zh-CN" i="1" baseline="-25000" dirty="0" smtClean="0">
                <a:ea typeface="SimSun" panose="02010600030101010101" pitchFamily="2" charset="-122"/>
              </a:rPr>
              <a:t>3</a:t>
            </a:r>
            <a:r>
              <a:rPr lang="en-US" altLang="zh-CN" dirty="0" smtClean="0">
                <a:ea typeface="SimSun" panose="02010600030101010101" pitchFamily="2" charset="-122"/>
              </a:rPr>
              <a:t> = 25/25; </a:t>
            </a:r>
            <a:r>
              <a:rPr lang="en-US" altLang="zh-CN" i="1" dirty="0" smtClean="0">
                <a:ea typeface="SimSun" panose="02010600030101010101" pitchFamily="2" charset="-122"/>
              </a:rPr>
              <a:t>purity</a:t>
            </a:r>
            <a:r>
              <a:rPr lang="en-US" altLang="zh-CN" dirty="0" smtClean="0">
                <a:ea typeface="SimSun" panose="02010600030101010101" pitchFamily="2" charset="-122"/>
              </a:rPr>
              <a:t> = (30 + 20 + 25)/100 = 0.75</a:t>
            </a:r>
          </a:p>
          <a:p>
            <a:pPr lvl="1"/>
            <a:r>
              <a:rPr lang="en-US" altLang="zh-CN" dirty="0" smtClean="0">
                <a:solidFill>
                  <a:srgbClr val="000000"/>
                </a:solidFill>
              </a:rPr>
              <a:t>Two </a:t>
            </a:r>
            <a:r>
              <a:rPr lang="en-US" altLang="zh-CN" dirty="0">
                <a:solidFill>
                  <a:srgbClr val="000000"/>
                </a:solidFill>
              </a:rPr>
              <a:t>clusters may share the same majority </a:t>
            </a:r>
            <a:r>
              <a:rPr lang="en-US" altLang="zh-CN" dirty="0" smtClean="0">
                <a:solidFill>
                  <a:srgbClr val="000000"/>
                </a:solidFill>
              </a:rPr>
              <a:t>partition</a:t>
            </a:r>
            <a:endParaRPr lang="en-US" altLang="zh-CN" dirty="0" smtClean="0">
              <a:ea typeface="SimSun" panose="02010600030101010101" pitchFamily="2" charset="-122"/>
            </a:endParaRPr>
          </a:p>
        </p:txBody>
      </p:sp>
      <p:graphicFrame>
        <p:nvGraphicFramePr>
          <p:cNvPr id="44" name="Object 43"/>
          <p:cNvGraphicFramePr>
            <a:graphicFrameLocks noChangeAspect="1"/>
          </p:cNvGraphicFramePr>
          <p:nvPr>
            <p:extLst/>
          </p:nvPr>
        </p:nvGraphicFramePr>
        <p:xfrm>
          <a:off x="4634512" y="2150978"/>
          <a:ext cx="3987414" cy="740831"/>
        </p:xfrm>
        <a:graphic>
          <a:graphicData uri="http://schemas.openxmlformats.org/presentationml/2006/ole">
            <mc:AlternateContent xmlns:mc="http://schemas.openxmlformats.org/markup-compatibility/2006">
              <mc:Choice xmlns:v="urn:schemas-microsoft-com:vml" Requires="v">
                <p:oleObj spid="_x0000_s17458" name="Equation" r:id="rId4" imgW="2323800" imgH="431640" progId="Equation.DSMT4">
                  <p:embed/>
                </p:oleObj>
              </mc:Choice>
              <mc:Fallback>
                <p:oleObj name="Equation" r:id="rId4" imgW="2323800" imgH="431640" progId="Equation.DSMT4">
                  <p:embed/>
                  <p:pic>
                    <p:nvPicPr>
                      <p:cNvPr id="0" name=""/>
                      <p:cNvPicPr/>
                      <p:nvPr/>
                    </p:nvPicPr>
                    <p:blipFill>
                      <a:blip r:embed="rId5"/>
                      <a:stretch>
                        <a:fillRect/>
                      </a:stretch>
                    </p:blipFill>
                    <p:spPr>
                      <a:xfrm>
                        <a:off x="4634512" y="2150978"/>
                        <a:ext cx="3987414" cy="740831"/>
                      </a:xfrm>
                      <a:prstGeom prst="rect">
                        <a:avLst/>
                      </a:prstGeom>
                    </p:spPr>
                  </p:pic>
                </p:oleObj>
              </mc:Fallback>
            </mc:AlternateContent>
          </a:graphicData>
        </a:graphic>
      </p:graphicFrame>
      <p:sp>
        <p:nvSpPr>
          <p:cNvPr id="45" name="Rectangle 3"/>
          <p:cNvSpPr txBox="1">
            <a:spLocks noChangeArrowheads="1"/>
          </p:cNvSpPr>
          <p:nvPr/>
        </p:nvSpPr>
        <p:spPr>
          <a:xfrm>
            <a:off x="333562" y="4919802"/>
            <a:ext cx="8843489" cy="1855571"/>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zh-CN" b="1" dirty="0">
                <a:solidFill>
                  <a:srgbClr val="000000"/>
                </a:solidFill>
              </a:rPr>
              <a:t>Maximum </a:t>
            </a:r>
            <a:r>
              <a:rPr lang="en-US" altLang="zh-CN" b="1" dirty="0" smtClean="0">
                <a:solidFill>
                  <a:srgbClr val="000000"/>
                </a:solidFill>
              </a:rPr>
              <a:t>matching</a:t>
            </a:r>
            <a:r>
              <a:rPr lang="en-US" altLang="zh-CN" dirty="0" smtClean="0">
                <a:solidFill>
                  <a:srgbClr val="000000"/>
                </a:solidFill>
              </a:rPr>
              <a:t>: Only </a:t>
            </a:r>
            <a:r>
              <a:rPr lang="en-US" altLang="zh-CN" dirty="0">
                <a:solidFill>
                  <a:srgbClr val="000000"/>
                </a:solidFill>
              </a:rPr>
              <a:t>one cluster can match one </a:t>
            </a:r>
            <a:r>
              <a:rPr lang="en-US" altLang="zh-CN" dirty="0" smtClean="0">
                <a:solidFill>
                  <a:srgbClr val="000000"/>
                </a:solidFill>
              </a:rPr>
              <a:t>partition</a:t>
            </a:r>
          </a:p>
          <a:p>
            <a:pPr lvl="1"/>
            <a:r>
              <a:rPr lang="en-US" altLang="zh-CN" dirty="0" smtClean="0">
                <a:solidFill>
                  <a:srgbClr val="000000"/>
                </a:solidFill>
              </a:rPr>
              <a:t>Match: Pairwise matching, weight </a:t>
            </a:r>
            <a:r>
              <a:rPr lang="en-US" altLang="zh-CN" i="1" dirty="0" smtClean="0">
                <a:solidFill>
                  <a:srgbClr val="000000"/>
                </a:solidFill>
              </a:rPr>
              <a:t>w</a:t>
            </a:r>
            <a:r>
              <a:rPr lang="en-US" altLang="zh-CN" dirty="0" smtClean="0">
                <a:solidFill>
                  <a:srgbClr val="000000"/>
                </a:solidFill>
              </a:rPr>
              <a:t>(</a:t>
            </a:r>
            <a:r>
              <a:rPr lang="en-US" altLang="zh-CN" i="1" dirty="0" err="1" smtClean="0">
                <a:solidFill>
                  <a:srgbClr val="000000"/>
                </a:solidFill>
              </a:rPr>
              <a:t>e</a:t>
            </a:r>
            <a:r>
              <a:rPr lang="en-US" altLang="zh-CN" i="1" baseline="-25000" dirty="0" err="1" smtClean="0">
                <a:solidFill>
                  <a:srgbClr val="000000"/>
                </a:solidFill>
              </a:rPr>
              <a:t>ij</a:t>
            </a:r>
            <a:r>
              <a:rPr lang="en-US" altLang="zh-CN" dirty="0" smtClean="0">
                <a:solidFill>
                  <a:srgbClr val="000000"/>
                </a:solidFill>
              </a:rPr>
              <a:t>) = </a:t>
            </a:r>
            <a:r>
              <a:rPr lang="en-US" altLang="zh-CN" i="1" dirty="0" err="1" smtClean="0">
                <a:solidFill>
                  <a:srgbClr val="000000"/>
                </a:solidFill>
              </a:rPr>
              <a:t>n</a:t>
            </a:r>
            <a:r>
              <a:rPr lang="en-US" altLang="zh-CN" i="1" baseline="-25000" dirty="0" err="1" smtClean="0">
                <a:solidFill>
                  <a:srgbClr val="000000"/>
                </a:solidFill>
              </a:rPr>
              <a:t>ij</a:t>
            </a:r>
            <a:endParaRPr lang="en-US" altLang="zh-CN" i="1" baseline="-25000" dirty="0" smtClean="0">
              <a:solidFill>
                <a:srgbClr val="000000"/>
              </a:solidFill>
            </a:endParaRPr>
          </a:p>
          <a:p>
            <a:pPr lvl="1"/>
            <a:r>
              <a:rPr lang="en-US" altLang="zh-CN" dirty="0" smtClean="0">
                <a:solidFill>
                  <a:srgbClr val="000000"/>
                </a:solidFill>
              </a:rPr>
              <a:t>Maximum weight matching:</a:t>
            </a:r>
          </a:p>
          <a:p>
            <a:pPr lvl="1"/>
            <a:r>
              <a:rPr lang="en-US" altLang="zh-CN" dirty="0" smtClean="0">
                <a:solidFill>
                  <a:srgbClr val="000000"/>
                </a:solidFill>
              </a:rPr>
              <a:t>Ex2.  (green) </a:t>
            </a:r>
            <a:r>
              <a:rPr lang="en-US" altLang="zh-CN" i="1" dirty="0" smtClean="0">
                <a:solidFill>
                  <a:srgbClr val="000000"/>
                </a:solidFill>
              </a:rPr>
              <a:t>match</a:t>
            </a:r>
            <a:r>
              <a:rPr lang="en-US" altLang="zh-CN" dirty="0" smtClean="0">
                <a:solidFill>
                  <a:srgbClr val="000000"/>
                </a:solidFill>
              </a:rPr>
              <a:t> = </a:t>
            </a:r>
            <a:r>
              <a:rPr lang="en-US" altLang="zh-CN" i="1" dirty="0" smtClean="0">
                <a:solidFill>
                  <a:srgbClr val="000000"/>
                </a:solidFill>
              </a:rPr>
              <a:t>purity</a:t>
            </a:r>
            <a:r>
              <a:rPr lang="en-US" altLang="zh-CN" dirty="0" smtClean="0">
                <a:solidFill>
                  <a:srgbClr val="000000"/>
                </a:solidFill>
              </a:rPr>
              <a:t> =  0.75; (orange) </a:t>
            </a:r>
            <a:r>
              <a:rPr lang="en-US" altLang="zh-CN" i="1" dirty="0" smtClean="0">
                <a:solidFill>
                  <a:srgbClr val="000000"/>
                </a:solidFill>
              </a:rPr>
              <a:t>match</a:t>
            </a:r>
            <a:r>
              <a:rPr lang="en-US" altLang="zh-CN" dirty="0" smtClean="0">
                <a:solidFill>
                  <a:srgbClr val="000000"/>
                </a:solidFill>
              </a:rPr>
              <a:t> = 0.65 &gt; 0.6</a:t>
            </a:r>
            <a:endParaRPr lang="en-US" altLang="zh-CN" baseline="-25000" dirty="0">
              <a:solidFill>
                <a:srgbClr val="000000"/>
              </a:solidFill>
            </a:endParaRPr>
          </a:p>
        </p:txBody>
      </p:sp>
      <p:graphicFrame>
        <p:nvGraphicFramePr>
          <p:cNvPr id="46" name="Object 45"/>
          <p:cNvGraphicFramePr>
            <a:graphicFrameLocks noChangeAspect="1"/>
          </p:cNvGraphicFramePr>
          <p:nvPr>
            <p:extLst/>
          </p:nvPr>
        </p:nvGraphicFramePr>
        <p:xfrm>
          <a:off x="5433441" y="1476376"/>
          <a:ext cx="2243138" cy="741363"/>
        </p:xfrm>
        <a:graphic>
          <a:graphicData uri="http://schemas.openxmlformats.org/presentationml/2006/ole">
            <mc:AlternateContent xmlns:mc="http://schemas.openxmlformats.org/markup-compatibility/2006">
              <mc:Choice xmlns:v="urn:schemas-microsoft-com:vml" Requires="v">
                <p:oleObj spid="_x0000_s17459" name="Equation" r:id="rId6" imgW="1307880" imgH="431640" progId="Equation.DSMT4">
                  <p:embed/>
                </p:oleObj>
              </mc:Choice>
              <mc:Fallback>
                <p:oleObj name="Equation" r:id="rId6" imgW="1307880" imgH="431640" progId="Equation.DSMT4">
                  <p:embed/>
                  <p:pic>
                    <p:nvPicPr>
                      <p:cNvPr id="0" name=""/>
                      <p:cNvPicPr/>
                      <p:nvPr/>
                    </p:nvPicPr>
                    <p:blipFill>
                      <a:blip r:embed="rId7"/>
                      <a:stretch>
                        <a:fillRect/>
                      </a:stretch>
                    </p:blipFill>
                    <p:spPr>
                      <a:xfrm>
                        <a:off x="5433441" y="1476376"/>
                        <a:ext cx="2243138" cy="741363"/>
                      </a:xfrm>
                      <a:prstGeom prst="rect">
                        <a:avLst/>
                      </a:prstGeom>
                    </p:spPr>
                  </p:pic>
                </p:oleObj>
              </mc:Fallback>
            </mc:AlternateContent>
          </a:graphicData>
        </a:graphic>
      </p:graphicFrame>
      <p:graphicFrame>
        <p:nvGraphicFramePr>
          <p:cNvPr id="3" name="Table 2"/>
          <p:cNvGraphicFramePr>
            <a:graphicFrameLocks noGrp="1"/>
          </p:cNvGraphicFramePr>
          <p:nvPr>
            <p:extLst/>
          </p:nvPr>
        </p:nvGraphicFramePr>
        <p:xfrm>
          <a:off x="9170895" y="4946573"/>
          <a:ext cx="2737091" cy="1925948"/>
        </p:xfrm>
        <a:graphic>
          <a:graphicData uri="http://schemas.openxmlformats.org/drawingml/2006/table">
            <a:tbl>
              <a:tblPr firstRow="1" bandRow="1">
                <a:tableStyleId>{5C22544A-7EE6-4342-B048-85BDC9FD1C3A}</a:tableStyleId>
              </a:tblPr>
              <a:tblGrid>
                <a:gridCol w="560921"/>
                <a:gridCol w="481330"/>
                <a:gridCol w="531493"/>
                <a:gridCol w="428926"/>
                <a:gridCol w="734421"/>
              </a:tblGrid>
              <a:tr h="308473">
                <a:tc>
                  <a:txBody>
                    <a:bodyPr/>
                    <a:lstStyle/>
                    <a:p>
                      <a:pPr algn="ctr"/>
                      <a:r>
                        <a:rPr lang="en-US" i="1" dirty="0" smtClean="0"/>
                        <a:t>C\T</a:t>
                      </a:r>
                      <a:endParaRPr lang="en-US" i="1" dirty="0"/>
                    </a:p>
                  </a:txBody>
                  <a:tcPr/>
                </a:tc>
                <a:tc>
                  <a:txBody>
                    <a:bodyPr/>
                    <a:lstStyle/>
                    <a:p>
                      <a:pPr algn="ctr"/>
                      <a:r>
                        <a:rPr lang="en-US" i="1" dirty="0" smtClean="0"/>
                        <a:t>T</a:t>
                      </a:r>
                      <a:r>
                        <a:rPr lang="en-US" i="1" baseline="-25000" dirty="0" smtClean="0"/>
                        <a:t>1</a:t>
                      </a:r>
                      <a:endParaRPr lang="en-US" i="1" baseline="-25000" dirty="0"/>
                    </a:p>
                  </a:txBody>
                  <a:tcPr/>
                </a:tc>
                <a:tc>
                  <a:txBody>
                    <a:bodyPr/>
                    <a:lstStyle/>
                    <a:p>
                      <a:pPr algn="ctr"/>
                      <a:r>
                        <a:rPr lang="en-US" i="1" dirty="0" smtClean="0"/>
                        <a:t>T</a:t>
                      </a:r>
                      <a:r>
                        <a:rPr lang="en-US" i="1" baseline="-25000" dirty="0" smtClean="0"/>
                        <a:t>2</a:t>
                      </a:r>
                      <a:endParaRPr lang="en-US" i="1" baseline="-25000" dirty="0"/>
                    </a:p>
                  </a:txBody>
                  <a:tcPr/>
                </a:tc>
                <a:tc>
                  <a:txBody>
                    <a:bodyPr/>
                    <a:lstStyle/>
                    <a:p>
                      <a:pPr algn="ctr"/>
                      <a:r>
                        <a:rPr lang="en-US" i="1" dirty="0" smtClean="0"/>
                        <a:t>T</a:t>
                      </a:r>
                      <a:r>
                        <a:rPr lang="en-US" i="1" baseline="-25000" dirty="0" smtClean="0"/>
                        <a:t>3</a:t>
                      </a:r>
                      <a:endParaRPr lang="en-US" i="1" baseline="-25000" dirty="0"/>
                    </a:p>
                  </a:txBody>
                  <a:tcPr/>
                </a:tc>
                <a:tc>
                  <a:txBody>
                    <a:bodyPr/>
                    <a:lstStyle/>
                    <a:p>
                      <a:pPr algn="ctr"/>
                      <a:r>
                        <a:rPr lang="en-US" dirty="0" smtClean="0"/>
                        <a:t>Sum</a:t>
                      </a:r>
                      <a:endParaRPr lang="en-US" dirty="0"/>
                    </a:p>
                  </a:txBody>
                  <a:tcPr/>
                </a:tc>
              </a:tr>
              <a:tr h="386237">
                <a:tc>
                  <a:txBody>
                    <a:bodyPr/>
                    <a:lstStyle/>
                    <a:p>
                      <a:pPr algn="ctr"/>
                      <a:r>
                        <a:rPr lang="en-US" i="1" dirty="0" smtClean="0"/>
                        <a:t>C</a:t>
                      </a:r>
                      <a:r>
                        <a:rPr lang="en-US" i="1" baseline="-25000" dirty="0" smtClean="0"/>
                        <a:t>1</a:t>
                      </a:r>
                      <a:endParaRPr lang="en-US" i="1" baseline="-25000" dirty="0"/>
                    </a:p>
                  </a:txBody>
                  <a:tcPr/>
                </a:tc>
                <a:tc>
                  <a:txBody>
                    <a:bodyPr/>
                    <a:lstStyle/>
                    <a:p>
                      <a:pPr algn="ctr"/>
                      <a:r>
                        <a:rPr lang="en-US" dirty="0" smtClean="0"/>
                        <a:t>0</a:t>
                      </a:r>
                      <a:endParaRPr lang="en-US" dirty="0"/>
                    </a:p>
                  </a:txBody>
                  <a:tcPr/>
                </a:tc>
                <a:tc>
                  <a:txBody>
                    <a:bodyPr/>
                    <a:lstStyle/>
                    <a:p>
                      <a:pPr algn="ctr"/>
                      <a:r>
                        <a:rPr lang="en-US" dirty="0" smtClean="0"/>
                        <a:t>30</a:t>
                      </a:r>
                      <a:endParaRPr lang="en-US" dirty="0"/>
                    </a:p>
                  </a:txBody>
                  <a:tcPr/>
                </a:tc>
                <a:tc>
                  <a:txBody>
                    <a:bodyPr/>
                    <a:lstStyle/>
                    <a:p>
                      <a:pPr algn="ctr"/>
                      <a:r>
                        <a:rPr lang="en-US" dirty="0" smtClean="0"/>
                        <a:t>20</a:t>
                      </a:r>
                      <a:endParaRPr lang="en-US" dirty="0"/>
                    </a:p>
                  </a:txBody>
                  <a:tcPr/>
                </a:tc>
                <a:tc>
                  <a:txBody>
                    <a:bodyPr/>
                    <a:lstStyle/>
                    <a:p>
                      <a:pPr algn="ctr"/>
                      <a:r>
                        <a:rPr lang="en-US" dirty="0" smtClean="0"/>
                        <a:t>50</a:t>
                      </a:r>
                      <a:endParaRPr lang="en-US" dirty="0"/>
                    </a:p>
                  </a:txBody>
                  <a:tcPr/>
                </a:tc>
              </a:tr>
              <a:tr h="386237">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i="1" dirty="0" smtClean="0"/>
                        <a:t>C</a:t>
                      </a:r>
                      <a:r>
                        <a:rPr lang="en-US" i="1" baseline="-25000" dirty="0" smtClean="0"/>
                        <a:t>2</a:t>
                      </a:r>
                    </a:p>
                  </a:txBody>
                  <a:tcPr/>
                </a:tc>
                <a:tc>
                  <a:txBody>
                    <a:bodyPr/>
                    <a:lstStyle/>
                    <a:p>
                      <a:pPr algn="ctr"/>
                      <a:r>
                        <a:rPr lang="en-US" dirty="0" smtClean="0"/>
                        <a:t>0</a:t>
                      </a:r>
                      <a:endParaRPr lang="en-US" dirty="0"/>
                    </a:p>
                  </a:txBody>
                  <a:tcPr/>
                </a:tc>
                <a:tc>
                  <a:txBody>
                    <a:bodyPr/>
                    <a:lstStyle/>
                    <a:p>
                      <a:pPr algn="ctr"/>
                      <a:r>
                        <a:rPr lang="en-US" dirty="0" smtClean="0"/>
                        <a:t>20</a:t>
                      </a:r>
                      <a:endParaRPr lang="en-US" dirty="0"/>
                    </a:p>
                  </a:txBody>
                  <a:tcPr/>
                </a:tc>
                <a:tc>
                  <a:txBody>
                    <a:bodyPr/>
                    <a:lstStyle/>
                    <a:p>
                      <a:pPr algn="ctr"/>
                      <a:r>
                        <a:rPr lang="en-US" dirty="0" smtClean="0"/>
                        <a:t>5</a:t>
                      </a:r>
                      <a:endParaRPr lang="en-US" dirty="0"/>
                    </a:p>
                  </a:txBody>
                  <a:tcPr/>
                </a:tc>
                <a:tc>
                  <a:txBody>
                    <a:bodyPr/>
                    <a:lstStyle/>
                    <a:p>
                      <a:pPr algn="ctr"/>
                      <a:r>
                        <a:rPr lang="en-US" dirty="0" smtClean="0"/>
                        <a:t>25</a:t>
                      </a:r>
                      <a:endParaRPr lang="en-US" dirty="0"/>
                    </a:p>
                  </a:txBody>
                  <a:tcPr/>
                </a:tc>
              </a:tr>
              <a:tr h="386237">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i="1" dirty="0" smtClean="0"/>
                        <a:t>C</a:t>
                      </a:r>
                      <a:r>
                        <a:rPr lang="en-US" i="1" baseline="-25000" dirty="0" smtClean="0"/>
                        <a:t>3</a:t>
                      </a:r>
                    </a:p>
                  </a:txBody>
                  <a:tcPr/>
                </a:tc>
                <a:tc>
                  <a:txBody>
                    <a:bodyPr/>
                    <a:lstStyle/>
                    <a:p>
                      <a:pPr algn="ctr"/>
                      <a:r>
                        <a:rPr lang="en-US" dirty="0" smtClean="0"/>
                        <a:t>25</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25</a:t>
                      </a:r>
                      <a:endParaRPr lang="en-US" dirty="0"/>
                    </a:p>
                  </a:txBody>
                  <a:tcPr/>
                </a:tc>
              </a:tr>
              <a:tr h="386237">
                <a:tc>
                  <a:txBody>
                    <a:bodyPr/>
                    <a:lstStyle/>
                    <a:p>
                      <a:pPr algn="ctr"/>
                      <a:r>
                        <a:rPr lang="en-US" i="1" dirty="0" err="1" smtClean="0"/>
                        <a:t>m</a:t>
                      </a:r>
                      <a:r>
                        <a:rPr lang="en-US" i="1" baseline="-25000" dirty="0" err="1" smtClean="0"/>
                        <a:t>j</a:t>
                      </a:r>
                      <a:endParaRPr lang="en-US" i="1" baseline="-25000" dirty="0"/>
                    </a:p>
                  </a:txBody>
                  <a:tcPr/>
                </a:tc>
                <a:tc>
                  <a:txBody>
                    <a:bodyPr/>
                    <a:lstStyle/>
                    <a:p>
                      <a:pPr algn="ctr"/>
                      <a:r>
                        <a:rPr lang="en-US" dirty="0" smtClean="0"/>
                        <a:t>25</a:t>
                      </a:r>
                      <a:endParaRPr lang="en-US" dirty="0"/>
                    </a:p>
                  </a:txBody>
                  <a:tcPr/>
                </a:tc>
                <a:tc>
                  <a:txBody>
                    <a:bodyPr/>
                    <a:lstStyle/>
                    <a:p>
                      <a:pPr algn="ctr"/>
                      <a:r>
                        <a:rPr lang="en-US" dirty="0" smtClean="0"/>
                        <a:t>50</a:t>
                      </a:r>
                      <a:endParaRPr lang="en-US" dirty="0"/>
                    </a:p>
                  </a:txBody>
                  <a:tcPr/>
                </a:tc>
                <a:tc>
                  <a:txBody>
                    <a:bodyPr/>
                    <a:lstStyle/>
                    <a:p>
                      <a:pPr algn="ctr"/>
                      <a:r>
                        <a:rPr lang="en-US" dirty="0" smtClean="0"/>
                        <a:t>25</a:t>
                      </a:r>
                      <a:endParaRPr lang="en-US" dirty="0"/>
                    </a:p>
                  </a:txBody>
                  <a:tcPr/>
                </a:tc>
                <a:tc>
                  <a:txBody>
                    <a:bodyPr/>
                    <a:lstStyle/>
                    <a:p>
                      <a:pPr algn="ctr"/>
                      <a:r>
                        <a:rPr lang="en-US" dirty="0" smtClean="0"/>
                        <a:t>100</a:t>
                      </a:r>
                      <a:endParaRPr lang="en-US" dirty="0"/>
                    </a:p>
                  </a:txBody>
                  <a:tcPr/>
                </a:tc>
              </a:tr>
            </a:tbl>
          </a:graphicData>
        </a:graphic>
      </p:graphicFrame>
      <p:sp>
        <p:nvSpPr>
          <p:cNvPr id="43" name="Right Arrow 42"/>
          <p:cNvSpPr/>
          <p:nvPr/>
        </p:nvSpPr>
        <p:spPr>
          <a:xfrm rot="1283579">
            <a:off x="8068614" y="4726235"/>
            <a:ext cx="694062" cy="3305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1" name="Object 50"/>
          <p:cNvGraphicFramePr>
            <a:graphicFrameLocks noChangeAspect="1"/>
          </p:cNvGraphicFramePr>
          <p:nvPr>
            <p:extLst/>
          </p:nvPr>
        </p:nvGraphicFramePr>
        <p:xfrm>
          <a:off x="4634512" y="5699559"/>
          <a:ext cx="2659063" cy="674688"/>
        </p:xfrm>
        <a:graphic>
          <a:graphicData uri="http://schemas.openxmlformats.org/presentationml/2006/ole">
            <mc:AlternateContent xmlns:mc="http://schemas.openxmlformats.org/markup-compatibility/2006">
              <mc:Choice xmlns:v="urn:schemas-microsoft-com:vml" Requires="v">
                <p:oleObj spid="_x0000_s17460" name="Equation" r:id="rId8" imgW="1549080" imgH="393480" progId="Equation.DSMT4">
                  <p:embed/>
                </p:oleObj>
              </mc:Choice>
              <mc:Fallback>
                <p:oleObj name="Equation" r:id="rId8" imgW="1549080" imgH="393480" progId="Equation.DSMT4">
                  <p:embed/>
                  <p:pic>
                    <p:nvPicPr>
                      <p:cNvPr id="0" name=""/>
                      <p:cNvPicPr/>
                      <p:nvPr/>
                    </p:nvPicPr>
                    <p:blipFill>
                      <a:blip r:embed="rId9"/>
                      <a:stretch>
                        <a:fillRect/>
                      </a:stretch>
                    </p:blipFill>
                    <p:spPr>
                      <a:xfrm>
                        <a:off x="4634512" y="5699559"/>
                        <a:ext cx="2659063" cy="674688"/>
                      </a:xfrm>
                      <a:prstGeom prst="rect">
                        <a:avLst/>
                      </a:prstGeom>
                    </p:spPr>
                  </p:pic>
                </p:oleObj>
              </mc:Fallback>
            </mc:AlternateContent>
          </a:graphicData>
        </a:graphic>
      </p:graphicFrame>
      <p:graphicFrame>
        <p:nvGraphicFramePr>
          <p:cNvPr id="52" name="Object 51"/>
          <p:cNvGraphicFramePr>
            <a:graphicFrameLocks noChangeAspect="1"/>
          </p:cNvGraphicFramePr>
          <p:nvPr>
            <p:extLst/>
          </p:nvPr>
        </p:nvGraphicFramePr>
        <p:xfrm>
          <a:off x="7149596" y="5387869"/>
          <a:ext cx="1765300" cy="585787"/>
        </p:xfrm>
        <a:graphic>
          <a:graphicData uri="http://schemas.openxmlformats.org/presentationml/2006/ole">
            <mc:AlternateContent xmlns:mc="http://schemas.openxmlformats.org/markup-compatibility/2006">
              <mc:Choice xmlns:v="urn:schemas-microsoft-com:vml" Requires="v">
                <p:oleObj spid="_x0000_s17461" name="Equation" r:id="rId10" imgW="1028520" imgH="342720" progId="Equation.DSMT4">
                  <p:embed/>
                </p:oleObj>
              </mc:Choice>
              <mc:Fallback>
                <p:oleObj name="Equation" r:id="rId10" imgW="1028520" imgH="342720" progId="Equation.DSMT4">
                  <p:embed/>
                  <p:pic>
                    <p:nvPicPr>
                      <p:cNvPr id="0" name=""/>
                      <p:cNvPicPr/>
                      <p:nvPr/>
                    </p:nvPicPr>
                    <p:blipFill>
                      <a:blip r:embed="rId11"/>
                      <a:stretch>
                        <a:fillRect/>
                      </a:stretch>
                    </p:blipFill>
                    <p:spPr>
                      <a:xfrm>
                        <a:off x="7149596" y="5387869"/>
                        <a:ext cx="1765300" cy="585787"/>
                      </a:xfrm>
                      <a:prstGeom prst="rect">
                        <a:avLst/>
                      </a:prstGeom>
                    </p:spPr>
                  </p:pic>
                </p:oleObj>
              </mc:Fallback>
            </mc:AlternateContent>
          </a:graphicData>
        </a:graphic>
      </p:graphicFrame>
      <p:grpSp>
        <p:nvGrpSpPr>
          <p:cNvPr id="2" name="Group 1"/>
          <p:cNvGrpSpPr/>
          <p:nvPr/>
        </p:nvGrpSpPr>
        <p:grpSpPr>
          <a:xfrm>
            <a:off x="9313760" y="1117784"/>
            <a:ext cx="2094138" cy="1828863"/>
            <a:chOff x="9313760" y="1117784"/>
            <a:chExt cx="2094138" cy="1828863"/>
          </a:xfrm>
        </p:grpSpPr>
        <p:grpSp>
          <p:nvGrpSpPr>
            <p:cNvPr id="5" name="Group 47"/>
            <p:cNvGrpSpPr>
              <a:grpSpLocks/>
            </p:cNvGrpSpPr>
            <p:nvPr/>
          </p:nvGrpSpPr>
          <p:grpSpPr bwMode="auto">
            <a:xfrm>
              <a:off x="9350499" y="1117784"/>
              <a:ext cx="2057399" cy="1237140"/>
              <a:chOff x="6781800" y="1284661"/>
              <a:chExt cx="2042907" cy="1191839"/>
            </a:xfrm>
          </p:grpSpPr>
          <p:sp>
            <p:nvSpPr>
              <p:cNvPr id="10" name="Oval 8"/>
              <p:cNvSpPr>
                <a:spLocks noChangeArrowheads="1"/>
              </p:cNvSpPr>
              <p:nvPr/>
            </p:nvSpPr>
            <p:spPr bwMode="auto">
              <a:xfrm>
                <a:off x="7162800" y="17049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1" name="Oval 9"/>
              <p:cNvSpPr>
                <a:spLocks noChangeArrowheads="1"/>
              </p:cNvSpPr>
              <p:nvPr/>
            </p:nvSpPr>
            <p:spPr bwMode="auto">
              <a:xfrm>
                <a:off x="7391400" y="16287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2" name="Oval 10"/>
              <p:cNvSpPr>
                <a:spLocks noChangeArrowheads="1"/>
              </p:cNvSpPr>
              <p:nvPr/>
            </p:nvSpPr>
            <p:spPr bwMode="auto">
              <a:xfrm>
                <a:off x="7467600" y="20955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3" name="Oval 11"/>
              <p:cNvSpPr>
                <a:spLocks noChangeArrowheads="1"/>
              </p:cNvSpPr>
              <p:nvPr/>
            </p:nvSpPr>
            <p:spPr bwMode="auto">
              <a:xfrm>
                <a:off x="7696200" y="1933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4" name="Oval 12"/>
              <p:cNvSpPr>
                <a:spLocks noChangeArrowheads="1"/>
              </p:cNvSpPr>
              <p:nvPr/>
            </p:nvSpPr>
            <p:spPr bwMode="auto">
              <a:xfrm>
                <a:off x="7010400" y="20193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5" name="Oval 13"/>
              <p:cNvSpPr>
                <a:spLocks noChangeArrowheads="1"/>
              </p:cNvSpPr>
              <p:nvPr/>
            </p:nvSpPr>
            <p:spPr bwMode="auto">
              <a:xfrm>
                <a:off x="7010400" y="1552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6" name="Oval 14"/>
              <p:cNvSpPr>
                <a:spLocks noChangeArrowheads="1"/>
              </p:cNvSpPr>
              <p:nvPr/>
            </p:nvSpPr>
            <p:spPr bwMode="auto">
              <a:xfrm>
                <a:off x="72771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7" name="Oval 16"/>
              <p:cNvSpPr>
                <a:spLocks noChangeArrowheads="1"/>
              </p:cNvSpPr>
              <p:nvPr/>
            </p:nvSpPr>
            <p:spPr bwMode="auto">
              <a:xfrm>
                <a:off x="7620000" y="1714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8" name="Oval 17"/>
              <p:cNvSpPr>
                <a:spLocks noChangeArrowheads="1"/>
              </p:cNvSpPr>
              <p:nvPr/>
            </p:nvSpPr>
            <p:spPr bwMode="auto">
              <a:xfrm>
                <a:off x="7239000" y="20193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9" name="Oval 18"/>
              <p:cNvSpPr>
                <a:spLocks noChangeArrowheads="1"/>
              </p:cNvSpPr>
              <p:nvPr/>
            </p:nvSpPr>
            <p:spPr bwMode="auto">
              <a:xfrm>
                <a:off x="74676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0" name="Oval 33"/>
              <p:cNvSpPr>
                <a:spLocks noChangeArrowheads="1"/>
              </p:cNvSpPr>
              <p:nvPr/>
            </p:nvSpPr>
            <p:spPr bwMode="auto">
              <a:xfrm>
                <a:off x="7226077" y="2280758"/>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1" name="Oval 34"/>
              <p:cNvSpPr>
                <a:spLocks noChangeArrowheads="1"/>
              </p:cNvSpPr>
              <p:nvPr/>
            </p:nvSpPr>
            <p:spPr bwMode="auto">
              <a:xfrm>
                <a:off x="7315200" y="1485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2" name="Oval 35"/>
              <p:cNvSpPr>
                <a:spLocks noChangeArrowheads="1"/>
              </p:cNvSpPr>
              <p:nvPr/>
            </p:nvSpPr>
            <p:spPr bwMode="auto">
              <a:xfrm>
                <a:off x="7048500" y="22479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3" name="Oval 36"/>
              <p:cNvSpPr>
                <a:spLocks noChangeArrowheads="1"/>
              </p:cNvSpPr>
              <p:nvPr/>
            </p:nvSpPr>
            <p:spPr bwMode="auto">
              <a:xfrm>
                <a:off x="69342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4" name="Oval 15"/>
              <p:cNvSpPr>
                <a:spLocks noChangeArrowheads="1"/>
              </p:cNvSpPr>
              <p:nvPr/>
            </p:nvSpPr>
            <p:spPr bwMode="auto">
              <a:xfrm>
                <a:off x="80962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5" name="Oval 19"/>
              <p:cNvSpPr>
                <a:spLocks noChangeArrowheads="1"/>
              </p:cNvSpPr>
              <p:nvPr/>
            </p:nvSpPr>
            <p:spPr bwMode="auto">
              <a:xfrm>
                <a:off x="82486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6" name="Oval 20"/>
              <p:cNvSpPr>
                <a:spLocks noChangeArrowheads="1"/>
              </p:cNvSpPr>
              <p:nvPr/>
            </p:nvSpPr>
            <p:spPr bwMode="auto">
              <a:xfrm>
                <a:off x="84010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7" name="Oval 21"/>
              <p:cNvSpPr>
                <a:spLocks noChangeArrowheads="1"/>
              </p:cNvSpPr>
              <p:nvPr/>
            </p:nvSpPr>
            <p:spPr bwMode="auto">
              <a:xfrm>
                <a:off x="8248650" y="1857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8" name="Oval 22"/>
              <p:cNvSpPr>
                <a:spLocks noChangeArrowheads="1"/>
              </p:cNvSpPr>
              <p:nvPr/>
            </p:nvSpPr>
            <p:spPr bwMode="auto">
              <a:xfrm>
                <a:off x="84010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9" name="Oval 23"/>
              <p:cNvSpPr>
                <a:spLocks noChangeArrowheads="1"/>
              </p:cNvSpPr>
              <p:nvPr/>
            </p:nvSpPr>
            <p:spPr bwMode="auto">
              <a:xfrm>
                <a:off x="79438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0" name="Oval 24"/>
              <p:cNvSpPr>
                <a:spLocks noChangeArrowheads="1"/>
              </p:cNvSpPr>
              <p:nvPr/>
            </p:nvSpPr>
            <p:spPr bwMode="auto">
              <a:xfrm>
                <a:off x="80962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1" name="Oval 25"/>
              <p:cNvSpPr>
                <a:spLocks noChangeArrowheads="1"/>
              </p:cNvSpPr>
              <p:nvPr/>
            </p:nvSpPr>
            <p:spPr bwMode="auto">
              <a:xfrm>
                <a:off x="7905750" y="15906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2" name="Oval 26"/>
              <p:cNvSpPr>
                <a:spLocks noChangeArrowheads="1"/>
              </p:cNvSpPr>
              <p:nvPr/>
            </p:nvSpPr>
            <p:spPr bwMode="auto">
              <a:xfrm>
                <a:off x="82486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b="1">
                  <a:solidFill>
                    <a:srgbClr val="0000FF"/>
                  </a:solidFill>
                </a:endParaRPr>
              </a:p>
            </p:txBody>
          </p:sp>
          <p:sp>
            <p:nvSpPr>
              <p:cNvPr id="33" name="Oval 27"/>
              <p:cNvSpPr>
                <a:spLocks noChangeArrowheads="1"/>
              </p:cNvSpPr>
              <p:nvPr/>
            </p:nvSpPr>
            <p:spPr bwMode="auto">
              <a:xfrm>
                <a:off x="79438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4" name="Oval 28"/>
              <p:cNvSpPr>
                <a:spLocks noChangeArrowheads="1"/>
              </p:cNvSpPr>
              <p:nvPr/>
            </p:nvSpPr>
            <p:spPr bwMode="auto">
              <a:xfrm>
                <a:off x="80962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5" name="Oval 29"/>
              <p:cNvSpPr>
                <a:spLocks noChangeArrowheads="1"/>
              </p:cNvSpPr>
              <p:nvPr/>
            </p:nvSpPr>
            <p:spPr bwMode="auto">
              <a:xfrm>
                <a:off x="84010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6" name="Oval 30"/>
              <p:cNvSpPr>
                <a:spLocks noChangeArrowheads="1"/>
              </p:cNvSpPr>
              <p:nvPr/>
            </p:nvSpPr>
            <p:spPr bwMode="auto">
              <a:xfrm>
                <a:off x="85534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7" name="Oval 31"/>
              <p:cNvSpPr>
                <a:spLocks noChangeArrowheads="1"/>
              </p:cNvSpPr>
              <p:nvPr/>
            </p:nvSpPr>
            <p:spPr bwMode="auto">
              <a:xfrm>
                <a:off x="86296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8" name="Oval 32"/>
              <p:cNvSpPr>
                <a:spLocks noChangeArrowheads="1"/>
              </p:cNvSpPr>
              <p:nvPr/>
            </p:nvSpPr>
            <p:spPr bwMode="auto">
              <a:xfrm>
                <a:off x="84772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9" name="Oval 37"/>
              <p:cNvSpPr>
                <a:spLocks noChangeArrowheads="1"/>
              </p:cNvSpPr>
              <p:nvPr/>
            </p:nvSpPr>
            <p:spPr bwMode="auto">
              <a:xfrm>
                <a:off x="8020050" y="2085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0" name="Rectangle 1"/>
              <p:cNvSpPr>
                <a:spLocks noChangeArrowheads="1"/>
              </p:cNvSpPr>
              <p:nvPr/>
            </p:nvSpPr>
            <p:spPr bwMode="auto">
              <a:xfrm>
                <a:off x="6781800" y="1295400"/>
                <a:ext cx="2042907" cy="1181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41" name="Oval 2"/>
              <p:cNvSpPr>
                <a:spLocks noChangeArrowheads="1"/>
              </p:cNvSpPr>
              <p:nvPr/>
            </p:nvSpPr>
            <p:spPr bwMode="auto">
              <a:xfrm>
                <a:off x="7600950" y="1385888"/>
                <a:ext cx="1143000" cy="809624"/>
              </a:xfrm>
              <a:prstGeom prst="ellipse">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42" name="Oval 44"/>
              <p:cNvSpPr>
                <a:spLocks noChangeArrowheads="1"/>
              </p:cNvSpPr>
              <p:nvPr/>
            </p:nvSpPr>
            <p:spPr bwMode="auto">
              <a:xfrm rot="3005671">
                <a:off x="6910448" y="1473379"/>
                <a:ext cx="782476" cy="405040"/>
              </a:xfrm>
              <a:prstGeom prst="ellipse">
                <a:avLst/>
              </a:prstGeom>
              <a:noFill/>
              <a:ln w="28575" algn="ctr">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grpSp>
        <p:sp>
          <p:nvSpPr>
            <p:cNvPr id="6" name="TextBox 5"/>
            <p:cNvSpPr txBox="1"/>
            <p:nvPr/>
          </p:nvSpPr>
          <p:spPr>
            <a:xfrm>
              <a:off x="9351754" y="2362645"/>
              <a:ext cx="1220138" cy="276225"/>
            </a:xfrm>
            <a:prstGeom prst="rect">
              <a:avLst/>
            </a:prstGeom>
            <a:solidFill>
              <a:srgbClr val="E48312"/>
            </a:solidFill>
          </p:spPr>
          <p:txBody>
            <a:bodyPr wrap="square">
              <a:spAutoFit/>
            </a:bodyPr>
            <a:lstStyle/>
            <a:p>
              <a:pPr defTabSz="914400" fontAlgn="base">
                <a:spcBef>
                  <a:spcPct val="0"/>
                </a:spcBef>
                <a:spcAft>
                  <a:spcPct val="0"/>
                </a:spcAft>
                <a:defRPr/>
              </a:pPr>
              <a:r>
                <a:rPr lang="en-US" sz="1200" b="1" dirty="0">
                  <a:solidFill>
                    <a:srgbClr val="000000"/>
                  </a:solidFill>
                </a:rPr>
                <a:t>Ground </a:t>
              </a:r>
              <a:r>
                <a:rPr lang="en-US" sz="1200" b="1" dirty="0" smtClean="0">
                  <a:solidFill>
                    <a:srgbClr val="000000"/>
                  </a:solidFill>
                </a:rPr>
                <a:t>Truth </a:t>
              </a:r>
              <a:r>
                <a:rPr lang="en-US" sz="1200" b="1" i="1" dirty="0" smtClean="0">
                  <a:solidFill>
                    <a:srgbClr val="000000"/>
                  </a:solidFill>
                </a:rPr>
                <a:t>T</a:t>
              </a:r>
              <a:r>
                <a:rPr lang="en-US" sz="1200" b="1" i="1" baseline="-25000" dirty="0" smtClean="0">
                  <a:solidFill>
                    <a:srgbClr val="000000"/>
                  </a:solidFill>
                </a:rPr>
                <a:t>1</a:t>
              </a:r>
              <a:endParaRPr lang="en-US" sz="1200" b="1" i="1" baseline="-25000" dirty="0">
                <a:solidFill>
                  <a:srgbClr val="000000"/>
                </a:solidFill>
              </a:endParaRPr>
            </a:p>
          </p:txBody>
        </p:sp>
        <p:sp>
          <p:nvSpPr>
            <p:cNvPr id="7" name="TextBox 46"/>
            <p:cNvSpPr txBox="1">
              <a:spLocks noChangeArrowheads="1"/>
            </p:cNvSpPr>
            <p:nvPr/>
          </p:nvSpPr>
          <p:spPr bwMode="auto">
            <a:xfrm>
              <a:off x="10599349" y="2359850"/>
              <a:ext cx="395287" cy="2762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a:solidFill>
                    <a:srgbClr val="000000"/>
                  </a:solidFill>
                </a:rPr>
                <a:t>T</a:t>
              </a:r>
              <a:r>
                <a:rPr lang="en-US" altLang="en-US" sz="1200" b="1" i="1" baseline="-25000" dirty="0">
                  <a:solidFill>
                    <a:srgbClr val="000000"/>
                  </a:solidFill>
                </a:rPr>
                <a:t>2</a:t>
              </a:r>
            </a:p>
          </p:txBody>
        </p:sp>
        <p:sp>
          <p:nvSpPr>
            <p:cNvPr id="8" name="TextBox 43"/>
            <p:cNvSpPr txBox="1">
              <a:spLocks noChangeArrowheads="1"/>
            </p:cNvSpPr>
            <p:nvPr/>
          </p:nvSpPr>
          <p:spPr bwMode="auto">
            <a:xfrm>
              <a:off x="9439271" y="2631760"/>
              <a:ext cx="929361" cy="307777"/>
            </a:xfrm>
            <a:prstGeom prst="rect">
              <a:avLst/>
            </a:prstGeom>
            <a:noFill/>
            <a:ln w="28575">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dirty="0">
                  <a:solidFill>
                    <a:srgbClr val="000000"/>
                  </a:solidFill>
                  <a:latin typeface="+mn-lt"/>
                </a:rPr>
                <a:t>Cluster </a:t>
              </a:r>
              <a:r>
                <a:rPr lang="en-US" altLang="en-US" sz="1400" b="1" i="1" dirty="0">
                  <a:solidFill>
                    <a:srgbClr val="000000"/>
                  </a:solidFill>
                  <a:latin typeface="+mn-lt"/>
                </a:rPr>
                <a:t>C</a:t>
              </a:r>
              <a:r>
                <a:rPr lang="en-US" altLang="en-US" sz="1400" b="1" i="1" baseline="-25000" dirty="0">
                  <a:solidFill>
                    <a:srgbClr val="000000"/>
                  </a:solidFill>
                  <a:latin typeface="+mn-lt"/>
                </a:rPr>
                <a:t>1</a:t>
              </a:r>
            </a:p>
          </p:txBody>
        </p:sp>
        <p:sp>
          <p:nvSpPr>
            <p:cNvPr id="9" name="TextBox 49"/>
            <p:cNvSpPr txBox="1">
              <a:spLocks noChangeArrowheads="1"/>
            </p:cNvSpPr>
            <p:nvPr/>
          </p:nvSpPr>
          <p:spPr bwMode="auto">
            <a:xfrm>
              <a:off x="10410045" y="2638870"/>
              <a:ext cx="402888" cy="30777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smtClean="0">
                  <a:solidFill>
                    <a:srgbClr val="000000"/>
                  </a:solidFill>
                  <a:latin typeface="+mn-lt"/>
                  <a:ea typeface="Tahoma" panose="020B0604030504040204" pitchFamily="34" charset="0"/>
                  <a:cs typeface="Tahoma" panose="020B0604030504040204" pitchFamily="34" charset="0"/>
                </a:rPr>
                <a:t>C</a:t>
              </a:r>
              <a:r>
                <a:rPr lang="en-US" altLang="en-US" sz="1400" b="1" i="1" baseline="-25000" dirty="0" smtClean="0">
                  <a:solidFill>
                    <a:srgbClr val="000000"/>
                  </a:solidFill>
                  <a:latin typeface="+mn-lt"/>
                  <a:ea typeface="Tahoma" panose="020B0604030504040204" pitchFamily="34" charset="0"/>
                  <a:cs typeface="Tahoma" panose="020B0604030504040204" pitchFamily="34" charset="0"/>
                </a:rPr>
                <a:t>2</a:t>
              </a:r>
              <a:endParaRPr lang="en-US" altLang="en-US" sz="1400" b="1" i="1" baseline="-25000" dirty="0">
                <a:solidFill>
                  <a:srgbClr val="000000"/>
                </a:solidFill>
                <a:latin typeface="+mn-lt"/>
                <a:ea typeface="Tahoma" panose="020B0604030504040204" pitchFamily="34" charset="0"/>
                <a:cs typeface="Tahoma" panose="020B0604030504040204" pitchFamily="34" charset="0"/>
              </a:endParaRPr>
            </a:p>
          </p:txBody>
        </p:sp>
        <p:sp>
          <p:nvSpPr>
            <p:cNvPr id="87" name="Oval 35"/>
            <p:cNvSpPr>
              <a:spLocks noChangeArrowheads="1"/>
            </p:cNvSpPr>
            <p:nvPr/>
          </p:nvSpPr>
          <p:spPr bwMode="auto">
            <a:xfrm>
              <a:off x="9505904" y="197932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8" name="Oval 33"/>
            <p:cNvSpPr>
              <a:spLocks noChangeArrowheads="1"/>
            </p:cNvSpPr>
            <p:nvPr/>
          </p:nvSpPr>
          <p:spPr bwMode="auto">
            <a:xfrm>
              <a:off x="9836299" y="20137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9" name="Oval 2"/>
            <p:cNvSpPr>
              <a:spLocks noChangeArrowheads="1"/>
            </p:cNvSpPr>
            <p:nvPr/>
          </p:nvSpPr>
          <p:spPr bwMode="auto">
            <a:xfrm rot="1766439">
              <a:off x="9313760" y="1769947"/>
              <a:ext cx="911640" cy="485929"/>
            </a:xfrm>
            <a:prstGeom prst="ellipse">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124" name="Oval 33"/>
            <p:cNvSpPr>
              <a:spLocks noChangeArrowheads="1"/>
            </p:cNvSpPr>
            <p:nvPr/>
          </p:nvSpPr>
          <p:spPr bwMode="auto">
            <a:xfrm>
              <a:off x="9988699" y="21661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25" name="TextBox 46"/>
            <p:cNvSpPr txBox="1">
              <a:spLocks noChangeArrowheads="1"/>
            </p:cNvSpPr>
            <p:nvPr/>
          </p:nvSpPr>
          <p:spPr bwMode="auto">
            <a:xfrm>
              <a:off x="11012611" y="2359849"/>
              <a:ext cx="395287" cy="276225"/>
            </a:xfrm>
            <a:prstGeom prst="rect">
              <a:avLst/>
            </a:prstGeom>
            <a:solidFill>
              <a:schemeClr val="tx1">
                <a:lumMod val="85000"/>
                <a:lumOff val="15000"/>
              </a:schemeClr>
            </a:solidFill>
            <a:ln>
              <a:noFill/>
            </a:ln>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T</a:t>
              </a:r>
              <a:r>
                <a:rPr lang="en-US" altLang="en-US" sz="1200" b="1" i="1" baseline="-2500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altLang="en-US" sz="1200" b="1" i="1" baseline="-2500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26" name="TextBox 49"/>
            <p:cNvSpPr txBox="1">
              <a:spLocks noChangeArrowheads="1"/>
            </p:cNvSpPr>
            <p:nvPr/>
          </p:nvSpPr>
          <p:spPr bwMode="auto">
            <a:xfrm>
              <a:off x="10885310" y="2638870"/>
              <a:ext cx="402888" cy="307777"/>
            </a:xfrm>
            <a:prstGeom prst="rect">
              <a:avLst/>
            </a:prstGeom>
            <a:noFill/>
            <a:ln w="28575">
              <a:solidFill>
                <a:schemeClr val="tx1">
                  <a:lumMod val="85000"/>
                  <a:lumOff val="15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smtClean="0">
                  <a:solidFill>
                    <a:srgbClr val="000000"/>
                  </a:solidFill>
                  <a:latin typeface="+mn-lt"/>
                </a:rPr>
                <a:t>C</a:t>
              </a:r>
              <a:r>
                <a:rPr lang="en-US" altLang="en-US" sz="1400" b="1" i="1" baseline="-25000" dirty="0" smtClean="0">
                  <a:solidFill>
                    <a:srgbClr val="000000"/>
                  </a:solidFill>
                  <a:latin typeface="+mn-lt"/>
                </a:rPr>
                <a:t>3</a:t>
              </a:r>
              <a:endParaRPr lang="en-US" altLang="en-US" sz="1400" b="1" i="1" baseline="-25000" dirty="0">
                <a:solidFill>
                  <a:srgbClr val="000000"/>
                </a:solidFill>
                <a:latin typeface="+mn-lt"/>
              </a:endParaRPr>
            </a:p>
          </p:txBody>
        </p:sp>
      </p:grpSp>
    </p:spTree>
    <p:extLst>
      <p:ext uri="{BB962C8B-B14F-4D97-AF65-F5344CB8AC3E}">
        <p14:creationId xmlns:p14="http://schemas.microsoft.com/office/powerpoint/2010/main" val="901663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362331" y="305482"/>
            <a:ext cx="11203517" cy="609600"/>
          </a:xfrm>
        </p:spPr>
        <p:txBody>
          <a:bodyPr vert="horz" lIns="92075" tIns="46038" rIns="92075" bIns="46038" rtlCol="0" anchor="ctr">
            <a:noAutofit/>
          </a:bodyPr>
          <a:lstStyle/>
          <a:p>
            <a:r>
              <a:rPr lang="en-US" altLang="zh-CN" dirty="0">
                <a:ea typeface="SimSun" panose="02010600030101010101" pitchFamily="2" charset="-122"/>
              </a:rPr>
              <a:t>Matching-Based </a:t>
            </a:r>
            <a:r>
              <a:rPr lang="en-US" altLang="zh-CN" dirty="0" smtClean="0">
                <a:ea typeface="SimSun" panose="02010600030101010101" pitchFamily="2" charset="-122"/>
              </a:rPr>
              <a:t>Measures (</a:t>
            </a:r>
            <a:r>
              <a:rPr lang="en-US" altLang="zh-CN" dirty="0">
                <a:ea typeface="SimSun" panose="02010600030101010101" pitchFamily="2" charset="-122"/>
              </a:rPr>
              <a:t>II</a:t>
            </a:r>
            <a:r>
              <a:rPr lang="en-US" altLang="zh-CN" dirty="0" smtClean="0">
                <a:ea typeface="SimSun" panose="02010600030101010101" pitchFamily="2" charset="-122"/>
              </a:rPr>
              <a:t>): </a:t>
            </a:r>
            <a:r>
              <a:rPr lang="en-US" altLang="zh-CN" dirty="0" smtClean="0">
                <a:solidFill>
                  <a:srgbClr val="000000"/>
                </a:solidFill>
              </a:rPr>
              <a:t>F-Measure</a:t>
            </a:r>
            <a:endParaRPr lang="en-US" altLang="zh-CN" sz="4000" dirty="0">
              <a:ea typeface="SimSun" panose="02010600030101010101" pitchFamily="2" charset="-122"/>
            </a:endParaRPr>
          </a:p>
        </p:txBody>
      </p:sp>
      <p:sp>
        <p:nvSpPr>
          <p:cNvPr id="45" name="Rectangle 3"/>
          <p:cNvSpPr txBox="1">
            <a:spLocks noChangeArrowheads="1"/>
          </p:cNvSpPr>
          <p:nvPr/>
        </p:nvSpPr>
        <p:spPr>
          <a:xfrm>
            <a:off x="538485" y="1196248"/>
            <a:ext cx="8652932" cy="5462873"/>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zh-CN" b="1" dirty="0" smtClean="0">
                <a:solidFill>
                  <a:srgbClr val="000000"/>
                </a:solidFill>
              </a:rPr>
              <a:t>Precision</a:t>
            </a:r>
            <a:r>
              <a:rPr lang="en-US" altLang="zh-CN" dirty="0" smtClean="0">
                <a:solidFill>
                  <a:srgbClr val="000000"/>
                </a:solidFill>
              </a:rPr>
              <a:t>: The fraction of points in </a:t>
            </a:r>
            <a:r>
              <a:rPr lang="en-US" altLang="zh-CN" i="1" dirty="0" smtClean="0">
                <a:solidFill>
                  <a:srgbClr val="000000"/>
                </a:solidFill>
              </a:rPr>
              <a:t>C</a:t>
            </a:r>
            <a:r>
              <a:rPr lang="en-US" altLang="zh-CN" i="1" baseline="-25000" dirty="0" smtClean="0">
                <a:solidFill>
                  <a:srgbClr val="000000"/>
                </a:solidFill>
              </a:rPr>
              <a:t>i</a:t>
            </a:r>
            <a:r>
              <a:rPr lang="en-US" altLang="zh-CN" dirty="0" smtClean="0">
                <a:solidFill>
                  <a:srgbClr val="000000"/>
                </a:solidFill>
              </a:rPr>
              <a:t> from the majority partition      (i.e., </a:t>
            </a:r>
            <a:r>
              <a:rPr lang="en-US" altLang="zh-CN" dirty="0">
                <a:solidFill>
                  <a:srgbClr val="000000"/>
                </a:solidFill>
              </a:rPr>
              <a:t>the same as </a:t>
            </a:r>
            <a:r>
              <a:rPr lang="en-US" altLang="zh-CN" dirty="0" smtClean="0">
                <a:solidFill>
                  <a:srgbClr val="000000"/>
                </a:solidFill>
              </a:rPr>
              <a:t>purity), where </a:t>
            </a:r>
            <a:r>
              <a:rPr lang="en-US" altLang="zh-CN" i="1" dirty="0" err="1" smtClean="0">
                <a:solidFill>
                  <a:srgbClr val="000000"/>
                </a:solidFill>
              </a:rPr>
              <a:t>j</a:t>
            </a:r>
            <a:r>
              <a:rPr lang="en-US" altLang="zh-CN" i="1" baseline="-25000" dirty="0" err="1" smtClean="0">
                <a:solidFill>
                  <a:srgbClr val="000000"/>
                </a:solidFill>
              </a:rPr>
              <a:t>i</a:t>
            </a:r>
            <a:r>
              <a:rPr lang="en-US" altLang="zh-CN" i="1" baseline="-25000" dirty="0" smtClean="0">
                <a:solidFill>
                  <a:srgbClr val="000000"/>
                </a:solidFill>
              </a:rPr>
              <a:t> </a:t>
            </a:r>
            <a:r>
              <a:rPr lang="en-US" altLang="zh-CN" dirty="0" smtClean="0">
                <a:solidFill>
                  <a:srgbClr val="000000"/>
                </a:solidFill>
              </a:rPr>
              <a:t>is </a:t>
            </a:r>
            <a:r>
              <a:rPr lang="en-US" altLang="zh-CN" dirty="0">
                <a:solidFill>
                  <a:srgbClr val="000000"/>
                </a:solidFill>
              </a:rPr>
              <a:t>the partition that contains the maximum # of points from </a:t>
            </a:r>
            <a:r>
              <a:rPr lang="en-US" altLang="zh-CN" i="1" dirty="0" smtClean="0">
                <a:solidFill>
                  <a:srgbClr val="000000"/>
                </a:solidFill>
              </a:rPr>
              <a:t>C</a:t>
            </a:r>
            <a:r>
              <a:rPr lang="en-US" altLang="zh-CN" i="1" baseline="-25000" dirty="0" smtClean="0">
                <a:solidFill>
                  <a:srgbClr val="000000"/>
                </a:solidFill>
              </a:rPr>
              <a:t>i</a:t>
            </a:r>
            <a:endParaRPr lang="en-US" altLang="zh-CN" i="1" dirty="0">
              <a:solidFill>
                <a:srgbClr val="000000"/>
              </a:solidFill>
            </a:endParaRPr>
          </a:p>
          <a:p>
            <a:pPr lvl="1"/>
            <a:r>
              <a:rPr lang="en-US" altLang="zh-CN" dirty="0" smtClean="0">
                <a:solidFill>
                  <a:srgbClr val="000000"/>
                </a:solidFill>
              </a:rPr>
              <a:t>Ex. For the green table</a:t>
            </a:r>
          </a:p>
          <a:p>
            <a:pPr lvl="2"/>
            <a:r>
              <a:rPr lang="en-US" altLang="zh-CN" i="1" dirty="0" smtClean="0">
                <a:solidFill>
                  <a:srgbClr val="000000"/>
                </a:solidFill>
              </a:rPr>
              <a:t>prec</a:t>
            </a:r>
            <a:r>
              <a:rPr lang="en-US" altLang="zh-CN" i="1" baseline="-25000" dirty="0" smtClean="0">
                <a:solidFill>
                  <a:srgbClr val="000000"/>
                </a:solidFill>
              </a:rPr>
              <a:t>1</a:t>
            </a:r>
            <a:r>
              <a:rPr lang="en-US" altLang="zh-CN" dirty="0" smtClean="0">
                <a:solidFill>
                  <a:srgbClr val="000000"/>
                </a:solidFill>
              </a:rPr>
              <a:t> </a:t>
            </a:r>
            <a:r>
              <a:rPr lang="en-US" altLang="zh-CN" dirty="0" smtClean="0">
                <a:ea typeface="SimSun" panose="02010600030101010101" pitchFamily="2" charset="-122"/>
              </a:rPr>
              <a:t>= </a:t>
            </a:r>
            <a:r>
              <a:rPr lang="en-US" altLang="zh-CN" dirty="0">
                <a:ea typeface="SimSun" panose="02010600030101010101" pitchFamily="2" charset="-122"/>
              </a:rPr>
              <a:t>30/50</a:t>
            </a:r>
            <a:r>
              <a:rPr lang="en-US" altLang="zh-CN" dirty="0" smtClean="0">
                <a:ea typeface="SimSun" panose="02010600030101010101" pitchFamily="2" charset="-122"/>
              </a:rPr>
              <a:t>; </a:t>
            </a:r>
            <a:r>
              <a:rPr lang="en-US" altLang="zh-CN" i="1" dirty="0" smtClean="0">
                <a:solidFill>
                  <a:srgbClr val="000000"/>
                </a:solidFill>
              </a:rPr>
              <a:t>prec</a:t>
            </a:r>
            <a:r>
              <a:rPr lang="en-US" altLang="zh-CN" i="1" baseline="-25000" dirty="0" smtClean="0">
                <a:solidFill>
                  <a:srgbClr val="000000"/>
                </a:solidFill>
              </a:rPr>
              <a:t>2</a:t>
            </a:r>
            <a:r>
              <a:rPr lang="en-US" altLang="zh-CN" dirty="0" smtClean="0">
                <a:solidFill>
                  <a:srgbClr val="000000"/>
                </a:solidFill>
              </a:rPr>
              <a:t> </a:t>
            </a:r>
            <a:r>
              <a:rPr lang="en-US" altLang="zh-CN" dirty="0">
                <a:ea typeface="SimSun" panose="02010600030101010101" pitchFamily="2" charset="-122"/>
              </a:rPr>
              <a:t>= </a:t>
            </a:r>
            <a:r>
              <a:rPr lang="en-US" altLang="zh-CN" dirty="0" smtClean="0">
                <a:ea typeface="SimSun" panose="02010600030101010101" pitchFamily="2" charset="-122"/>
              </a:rPr>
              <a:t>20/25; </a:t>
            </a:r>
            <a:r>
              <a:rPr lang="en-US" altLang="zh-CN" i="1" dirty="0" smtClean="0">
                <a:solidFill>
                  <a:srgbClr val="000000"/>
                </a:solidFill>
              </a:rPr>
              <a:t>prec</a:t>
            </a:r>
            <a:r>
              <a:rPr lang="en-US" altLang="zh-CN" i="1" baseline="-25000" dirty="0" smtClean="0">
                <a:solidFill>
                  <a:srgbClr val="000000"/>
                </a:solidFill>
              </a:rPr>
              <a:t>3</a:t>
            </a:r>
            <a:r>
              <a:rPr lang="en-US" altLang="zh-CN" dirty="0" smtClean="0">
                <a:solidFill>
                  <a:srgbClr val="000000"/>
                </a:solidFill>
              </a:rPr>
              <a:t> </a:t>
            </a:r>
            <a:r>
              <a:rPr lang="en-US" altLang="zh-CN" dirty="0">
                <a:ea typeface="SimSun" panose="02010600030101010101" pitchFamily="2" charset="-122"/>
              </a:rPr>
              <a:t>= </a:t>
            </a:r>
            <a:r>
              <a:rPr lang="en-US" altLang="zh-CN" dirty="0" smtClean="0">
                <a:ea typeface="SimSun" panose="02010600030101010101" pitchFamily="2" charset="-122"/>
              </a:rPr>
              <a:t>25/25</a:t>
            </a:r>
            <a:endParaRPr lang="en-US" altLang="zh-CN" dirty="0">
              <a:solidFill>
                <a:srgbClr val="000000"/>
              </a:solidFill>
            </a:endParaRPr>
          </a:p>
          <a:p>
            <a:r>
              <a:rPr lang="en-US" altLang="zh-CN" b="1" dirty="0" smtClean="0">
                <a:solidFill>
                  <a:srgbClr val="000000"/>
                </a:solidFill>
              </a:rPr>
              <a:t>Recall</a:t>
            </a:r>
            <a:r>
              <a:rPr lang="en-US" altLang="zh-CN" dirty="0" smtClean="0">
                <a:solidFill>
                  <a:srgbClr val="000000"/>
                </a:solidFill>
              </a:rPr>
              <a:t>:  The fraction of point in partition      shared in common with cluster </a:t>
            </a:r>
            <a:r>
              <a:rPr lang="en-US" altLang="zh-CN" i="1" dirty="0" smtClean="0">
                <a:solidFill>
                  <a:srgbClr val="000000"/>
                </a:solidFill>
              </a:rPr>
              <a:t>C</a:t>
            </a:r>
            <a:r>
              <a:rPr lang="en-US" altLang="zh-CN" i="1" baseline="-25000" dirty="0" smtClean="0">
                <a:solidFill>
                  <a:srgbClr val="000000"/>
                </a:solidFill>
              </a:rPr>
              <a:t>i</a:t>
            </a:r>
            <a:r>
              <a:rPr lang="en-US" altLang="zh-CN" dirty="0" smtClean="0">
                <a:solidFill>
                  <a:srgbClr val="000000"/>
                </a:solidFill>
              </a:rPr>
              <a:t>, </a:t>
            </a:r>
            <a:r>
              <a:rPr lang="en-US" altLang="zh-CN" dirty="0">
                <a:solidFill>
                  <a:srgbClr val="000000"/>
                </a:solidFill>
              </a:rPr>
              <a:t>where </a:t>
            </a:r>
            <a:endParaRPr lang="en-US" altLang="zh-CN" dirty="0" smtClean="0">
              <a:solidFill>
                <a:srgbClr val="000000"/>
              </a:solidFill>
            </a:endParaRPr>
          </a:p>
          <a:p>
            <a:pPr lvl="1"/>
            <a:r>
              <a:rPr lang="en-US" altLang="zh-CN" dirty="0" smtClean="0">
                <a:solidFill>
                  <a:srgbClr val="000000"/>
                </a:solidFill>
              </a:rPr>
              <a:t>Ex. For the green table</a:t>
            </a:r>
          </a:p>
          <a:p>
            <a:pPr lvl="2"/>
            <a:r>
              <a:rPr lang="en-US" altLang="zh-CN" i="1" dirty="0" smtClean="0">
                <a:solidFill>
                  <a:srgbClr val="000000"/>
                </a:solidFill>
              </a:rPr>
              <a:t>recall</a:t>
            </a:r>
            <a:r>
              <a:rPr lang="en-US" altLang="zh-CN" i="1" baseline="-25000" dirty="0" smtClean="0">
                <a:solidFill>
                  <a:srgbClr val="000000"/>
                </a:solidFill>
              </a:rPr>
              <a:t>1</a:t>
            </a:r>
            <a:r>
              <a:rPr lang="en-US" altLang="zh-CN" dirty="0" smtClean="0">
                <a:solidFill>
                  <a:srgbClr val="000000"/>
                </a:solidFill>
              </a:rPr>
              <a:t> = 30/35; </a:t>
            </a:r>
            <a:r>
              <a:rPr lang="en-US" altLang="zh-CN" i="1" dirty="0" smtClean="0">
                <a:solidFill>
                  <a:srgbClr val="000000"/>
                </a:solidFill>
              </a:rPr>
              <a:t>recall</a:t>
            </a:r>
            <a:r>
              <a:rPr lang="en-US" altLang="zh-CN" i="1" baseline="-25000" dirty="0" smtClean="0">
                <a:solidFill>
                  <a:srgbClr val="000000"/>
                </a:solidFill>
              </a:rPr>
              <a:t>2</a:t>
            </a:r>
            <a:r>
              <a:rPr lang="en-US" altLang="zh-CN" dirty="0" smtClean="0">
                <a:solidFill>
                  <a:srgbClr val="000000"/>
                </a:solidFill>
              </a:rPr>
              <a:t> = 20/40; </a:t>
            </a:r>
            <a:r>
              <a:rPr lang="en-US" altLang="zh-CN" i="1" dirty="0" smtClean="0">
                <a:solidFill>
                  <a:srgbClr val="000000"/>
                </a:solidFill>
              </a:rPr>
              <a:t>recall</a:t>
            </a:r>
            <a:r>
              <a:rPr lang="en-US" altLang="zh-CN" i="1" baseline="-25000" dirty="0" smtClean="0">
                <a:solidFill>
                  <a:srgbClr val="000000"/>
                </a:solidFill>
              </a:rPr>
              <a:t>3</a:t>
            </a:r>
            <a:r>
              <a:rPr lang="en-US" altLang="zh-CN" dirty="0" smtClean="0">
                <a:solidFill>
                  <a:srgbClr val="000000"/>
                </a:solidFill>
              </a:rPr>
              <a:t> = 25/25</a:t>
            </a:r>
          </a:p>
          <a:p>
            <a:r>
              <a:rPr lang="en-US" altLang="zh-CN" b="1" dirty="0" smtClean="0">
                <a:solidFill>
                  <a:srgbClr val="000000"/>
                </a:solidFill>
              </a:rPr>
              <a:t>F-measure</a:t>
            </a:r>
            <a:r>
              <a:rPr lang="en-US" altLang="zh-CN" dirty="0" smtClean="0">
                <a:solidFill>
                  <a:srgbClr val="000000"/>
                </a:solidFill>
              </a:rPr>
              <a:t> for </a:t>
            </a:r>
            <a:r>
              <a:rPr lang="en-US" altLang="zh-CN" i="1" dirty="0" smtClean="0">
                <a:solidFill>
                  <a:srgbClr val="000000"/>
                </a:solidFill>
              </a:rPr>
              <a:t>C</a:t>
            </a:r>
            <a:r>
              <a:rPr lang="en-US" altLang="zh-CN" i="1" baseline="-25000" dirty="0" smtClean="0">
                <a:solidFill>
                  <a:srgbClr val="000000"/>
                </a:solidFill>
              </a:rPr>
              <a:t>i</a:t>
            </a:r>
            <a:r>
              <a:rPr lang="en-US" altLang="zh-CN" dirty="0" smtClean="0">
                <a:solidFill>
                  <a:srgbClr val="000000"/>
                </a:solidFill>
              </a:rPr>
              <a:t>: The harmonic means of </a:t>
            </a:r>
            <a:r>
              <a:rPr lang="en-US" altLang="zh-CN" i="1" dirty="0" err="1" smtClean="0">
                <a:solidFill>
                  <a:srgbClr val="000000"/>
                </a:solidFill>
              </a:rPr>
              <a:t>prec</a:t>
            </a:r>
            <a:r>
              <a:rPr lang="en-US" altLang="zh-CN" i="1" baseline="-25000" dirty="0" err="1" smtClean="0">
                <a:solidFill>
                  <a:srgbClr val="000000"/>
                </a:solidFill>
              </a:rPr>
              <a:t>i</a:t>
            </a:r>
            <a:r>
              <a:rPr lang="en-US" altLang="zh-CN" dirty="0" smtClean="0">
                <a:solidFill>
                  <a:srgbClr val="000000"/>
                </a:solidFill>
              </a:rPr>
              <a:t> and </a:t>
            </a:r>
            <a:r>
              <a:rPr lang="en-US" altLang="zh-CN" i="1" dirty="0" err="1" smtClean="0">
                <a:solidFill>
                  <a:srgbClr val="000000"/>
                </a:solidFill>
              </a:rPr>
              <a:t>recall</a:t>
            </a:r>
            <a:r>
              <a:rPr lang="en-US" altLang="zh-CN" i="1" baseline="-25000" dirty="0" err="1" smtClean="0">
                <a:solidFill>
                  <a:srgbClr val="000000"/>
                </a:solidFill>
              </a:rPr>
              <a:t>i</a:t>
            </a:r>
            <a:r>
              <a:rPr lang="en-US" altLang="zh-CN" dirty="0" smtClean="0">
                <a:solidFill>
                  <a:srgbClr val="000000"/>
                </a:solidFill>
              </a:rPr>
              <a:t>:</a:t>
            </a:r>
            <a:endParaRPr lang="en-US" altLang="zh-CN" dirty="0">
              <a:solidFill>
                <a:srgbClr val="000000"/>
              </a:solidFill>
            </a:endParaRPr>
          </a:p>
          <a:p>
            <a:r>
              <a:rPr lang="en-US" altLang="zh-CN" dirty="0">
                <a:solidFill>
                  <a:srgbClr val="000000"/>
                </a:solidFill>
              </a:rPr>
              <a:t>F-measure for </a:t>
            </a:r>
            <a:r>
              <a:rPr lang="en-US" altLang="zh-CN" dirty="0" smtClean="0">
                <a:solidFill>
                  <a:srgbClr val="000000"/>
                </a:solidFill>
              </a:rPr>
              <a:t>clustering </a:t>
            </a:r>
            <a:r>
              <a:rPr lang="en-US" altLang="zh-CN" i="1" dirty="0" smtClean="0">
                <a:solidFill>
                  <a:srgbClr val="000000"/>
                </a:solidFill>
              </a:rPr>
              <a:t>C</a:t>
            </a:r>
            <a:r>
              <a:rPr lang="en-US" altLang="zh-CN" dirty="0" smtClean="0">
                <a:solidFill>
                  <a:srgbClr val="000000"/>
                </a:solidFill>
              </a:rPr>
              <a:t>: average of all clusters:</a:t>
            </a:r>
          </a:p>
          <a:p>
            <a:pPr lvl="1"/>
            <a:r>
              <a:rPr lang="en-US" altLang="zh-CN" dirty="0">
                <a:solidFill>
                  <a:srgbClr val="000000"/>
                </a:solidFill>
              </a:rPr>
              <a:t>Ex. For the green table</a:t>
            </a:r>
          </a:p>
          <a:p>
            <a:pPr lvl="2"/>
            <a:r>
              <a:rPr lang="en-US" altLang="zh-CN" i="1" dirty="0" smtClean="0">
                <a:solidFill>
                  <a:srgbClr val="000000"/>
                </a:solidFill>
              </a:rPr>
              <a:t>F</a:t>
            </a:r>
            <a:r>
              <a:rPr lang="en-US" altLang="zh-CN" i="1" baseline="-25000" dirty="0" smtClean="0">
                <a:solidFill>
                  <a:srgbClr val="000000"/>
                </a:solidFill>
              </a:rPr>
              <a:t>1</a:t>
            </a:r>
            <a:r>
              <a:rPr lang="en-US" altLang="zh-CN" dirty="0" smtClean="0">
                <a:solidFill>
                  <a:srgbClr val="000000"/>
                </a:solidFill>
              </a:rPr>
              <a:t> </a:t>
            </a:r>
            <a:r>
              <a:rPr lang="en-US" altLang="zh-CN" dirty="0">
                <a:solidFill>
                  <a:srgbClr val="000000"/>
                </a:solidFill>
              </a:rPr>
              <a:t>= </a:t>
            </a:r>
            <a:r>
              <a:rPr lang="en-US" altLang="zh-CN" dirty="0" smtClean="0">
                <a:solidFill>
                  <a:srgbClr val="000000"/>
                </a:solidFill>
              </a:rPr>
              <a:t>60/85</a:t>
            </a:r>
            <a:r>
              <a:rPr lang="en-US" altLang="zh-CN" dirty="0">
                <a:solidFill>
                  <a:srgbClr val="000000"/>
                </a:solidFill>
              </a:rPr>
              <a:t>; </a:t>
            </a:r>
            <a:r>
              <a:rPr lang="en-US" altLang="zh-CN" i="1" dirty="0" smtClean="0">
                <a:solidFill>
                  <a:srgbClr val="000000"/>
                </a:solidFill>
              </a:rPr>
              <a:t>F</a:t>
            </a:r>
            <a:r>
              <a:rPr lang="en-US" altLang="zh-CN" i="1" baseline="-25000" dirty="0" smtClean="0">
                <a:solidFill>
                  <a:srgbClr val="000000"/>
                </a:solidFill>
              </a:rPr>
              <a:t>2</a:t>
            </a:r>
            <a:r>
              <a:rPr lang="en-US" altLang="zh-CN" i="1" dirty="0" smtClean="0">
                <a:solidFill>
                  <a:srgbClr val="000000"/>
                </a:solidFill>
              </a:rPr>
              <a:t> </a:t>
            </a:r>
            <a:r>
              <a:rPr lang="en-US" altLang="zh-CN" dirty="0">
                <a:solidFill>
                  <a:srgbClr val="000000"/>
                </a:solidFill>
              </a:rPr>
              <a:t>= </a:t>
            </a:r>
            <a:r>
              <a:rPr lang="en-US" altLang="zh-CN" dirty="0" smtClean="0">
                <a:solidFill>
                  <a:srgbClr val="000000"/>
                </a:solidFill>
              </a:rPr>
              <a:t>40/65; </a:t>
            </a:r>
            <a:r>
              <a:rPr lang="en-US" altLang="zh-CN" i="1" dirty="0" smtClean="0">
                <a:solidFill>
                  <a:srgbClr val="000000"/>
                </a:solidFill>
              </a:rPr>
              <a:t>F</a:t>
            </a:r>
            <a:r>
              <a:rPr lang="en-US" altLang="zh-CN" i="1" baseline="-25000" dirty="0" smtClean="0">
                <a:solidFill>
                  <a:srgbClr val="000000"/>
                </a:solidFill>
              </a:rPr>
              <a:t>3</a:t>
            </a:r>
            <a:r>
              <a:rPr lang="en-US" altLang="zh-CN" dirty="0" smtClean="0">
                <a:solidFill>
                  <a:srgbClr val="000000"/>
                </a:solidFill>
              </a:rPr>
              <a:t> </a:t>
            </a:r>
            <a:r>
              <a:rPr lang="en-US" altLang="zh-CN" dirty="0">
                <a:solidFill>
                  <a:srgbClr val="000000"/>
                </a:solidFill>
              </a:rPr>
              <a:t>= </a:t>
            </a:r>
            <a:r>
              <a:rPr lang="en-US" altLang="zh-CN" dirty="0" smtClean="0">
                <a:solidFill>
                  <a:srgbClr val="000000"/>
                </a:solidFill>
              </a:rPr>
              <a:t>1; </a:t>
            </a:r>
            <a:r>
              <a:rPr lang="en-US" altLang="zh-CN" i="1" dirty="0" smtClean="0">
                <a:solidFill>
                  <a:srgbClr val="000000"/>
                </a:solidFill>
              </a:rPr>
              <a:t>F</a:t>
            </a:r>
            <a:r>
              <a:rPr lang="en-US" altLang="zh-CN" dirty="0" smtClean="0">
                <a:solidFill>
                  <a:srgbClr val="000000"/>
                </a:solidFill>
              </a:rPr>
              <a:t> = 0.774</a:t>
            </a:r>
            <a:endParaRPr lang="en-US" altLang="zh-CN" dirty="0">
              <a:solidFill>
                <a:srgbClr val="000000"/>
              </a:solidFill>
            </a:endParaRPr>
          </a:p>
        </p:txBody>
      </p:sp>
      <p:graphicFrame>
        <p:nvGraphicFramePr>
          <p:cNvPr id="47" name="Object 46"/>
          <p:cNvGraphicFramePr>
            <a:graphicFrameLocks noChangeAspect="1"/>
          </p:cNvGraphicFramePr>
          <p:nvPr>
            <p:extLst/>
          </p:nvPr>
        </p:nvGraphicFramePr>
        <p:xfrm>
          <a:off x="5948259" y="2007968"/>
          <a:ext cx="3045572" cy="922404"/>
        </p:xfrm>
        <a:graphic>
          <a:graphicData uri="http://schemas.openxmlformats.org/presentationml/2006/ole">
            <mc:AlternateContent xmlns:mc="http://schemas.openxmlformats.org/markup-compatibility/2006">
              <mc:Choice xmlns:v="urn:schemas-microsoft-com:vml" Requires="v">
                <p:oleObj spid="_x0000_s18518" name="Equation" r:id="rId4" imgW="1549080" imgH="457200" progId="Equation.DSMT4">
                  <p:embed/>
                </p:oleObj>
              </mc:Choice>
              <mc:Fallback>
                <p:oleObj name="Equation" r:id="rId4" imgW="1549080" imgH="457200" progId="Equation.DSMT4">
                  <p:embed/>
                  <p:pic>
                    <p:nvPicPr>
                      <p:cNvPr id="0" name=""/>
                      <p:cNvPicPr/>
                      <p:nvPr/>
                    </p:nvPicPr>
                    <p:blipFill>
                      <a:blip r:embed="rId5"/>
                      <a:stretch>
                        <a:fillRect/>
                      </a:stretch>
                    </p:blipFill>
                    <p:spPr>
                      <a:xfrm>
                        <a:off x="5948259" y="2007968"/>
                        <a:ext cx="3045572" cy="922404"/>
                      </a:xfrm>
                      <a:prstGeom prst="rect">
                        <a:avLst/>
                      </a:prstGeom>
                    </p:spPr>
                  </p:pic>
                </p:oleObj>
              </mc:Fallback>
            </mc:AlternateContent>
          </a:graphicData>
        </a:graphic>
      </p:graphicFrame>
      <p:graphicFrame>
        <p:nvGraphicFramePr>
          <p:cNvPr id="48" name="Table 47"/>
          <p:cNvGraphicFramePr>
            <a:graphicFrameLocks noGrp="1"/>
          </p:cNvGraphicFramePr>
          <p:nvPr>
            <p:extLst/>
          </p:nvPr>
        </p:nvGraphicFramePr>
        <p:xfrm>
          <a:off x="9083611" y="2971695"/>
          <a:ext cx="2687392" cy="1931185"/>
        </p:xfrm>
        <a:graphic>
          <a:graphicData uri="http://schemas.openxmlformats.org/drawingml/2006/table">
            <a:tbl>
              <a:tblPr firstRow="1" bandRow="1">
                <a:tableStyleId>{5C22544A-7EE6-4342-B048-85BDC9FD1C3A}</a:tableStyleId>
              </a:tblPr>
              <a:tblGrid>
                <a:gridCol w="560921"/>
                <a:gridCol w="431631"/>
                <a:gridCol w="531493"/>
                <a:gridCol w="428926"/>
                <a:gridCol w="734421"/>
              </a:tblGrid>
              <a:tr h="386237">
                <a:tc>
                  <a:txBody>
                    <a:bodyPr/>
                    <a:lstStyle/>
                    <a:p>
                      <a:pPr algn="ctr"/>
                      <a:r>
                        <a:rPr lang="en-US" i="1" dirty="0" smtClean="0"/>
                        <a:t>C\T</a:t>
                      </a:r>
                      <a:endParaRPr lang="en-US" i="1" dirty="0"/>
                    </a:p>
                  </a:txBody>
                  <a:tcPr>
                    <a:solidFill>
                      <a:srgbClr val="00B050"/>
                    </a:solidFill>
                  </a:tcPr>
                </a:tc>
                <a:tc>
                  <a:txBody>
                    <a:bodyPr/>
                    <a:lstStyle/>
                    <a:p>
                      <a:pPr algn="ctr"/>
                      <a:r>
                        <a:rPr lang="en-US" i="1" dirty="0" smtClean="0"/>
                        <a:t>T</a:t>
                      </a:r>
                      <a:r>
                        <a:rPr lang="en-US" i="1" baseline="-25000" dirty="0" smtClean="0"/>
                        <a:t>1</a:t>
                      </a:r>
                      <a:endParaRPr lang="en-US" i="1" baseline="-25000" dirty="0"/>
                    </a:p>
                  </a:txBody>
                  <a:tcPr>
                    <a:solidFill>
                      <a:srgbClr val="00B050"/>
                    </a:solidFill>
                  </a:tcPr>
                </a:tc>
                <a:tc>
                  <a:txBody>
                    <a:bodyPr/>
                    <a:lstStyle/>
                    <a:p>
                      <a:pPr algn="ctr"/>
                      <a:r>
                        <a:rPr lang="en-US" i="1" dirty="0" smtClean="0"/>
                        <a:t>T</a:t>
                      </a:r>
                      <a:r>
                        <a:rPr lang="en-US" i="1" baseline="-25000" dirty="0" smtClean="0"/>
                        <a:t>2</a:t>
                      </a:r>
                      <a:endParaRPr lang="en-US" i="1" baseline="-25000" dirty="0"/>
                    </a:p>
                  </a:txBody>
                  <a:tcPr>
                    <a:solidFill>
                      <a:srgbClr val="00B050"/>
                    </a:solidFill>
                  </a:tcPr>
                </a:tc>
                <a:tc>
                  <a:txBody>
                    <a:bodyPr/>
                    <a:lstStyle/>
                    <a:p>
                      <a:pPr algn="ctr"/>
                      <a:r>
                        <a:rPr lang="en-US" i="1" dirty="0" smtClean="0"/>
                        <a:t>T</a:t>
                      </a:r>
                      <a:r>
                        <a:rPr lang="en-US" i="1" baseline="-25000" dirty="0" smtClean="0"/>
                        <a:t>3</a:t>
                      </a:r>
                      <a:endParaRPr lang="en-US" i="1" baseline="-25000" dirty="0"/>
                    </a:p>
                  </a:txBody>
                  <a:tcPr>
                    <a:solidFill>
                      <a:srgbClr val="00B050"/>
                    </a:solidFill>
                  </a:tcPr>
                </a:tc>
                <a:tc>
                  <a:txBody>
                    <a:bodyPr/>
                    <a:lstStyle/>
                    <a:p>
                      <a:pPr algn="ctr"/>
                      <a:r>
                        <a:rPr lang="en-US" dirty="0" smtClean="0"/>
                        <a:t>Sum</a:t>
                      </a:r>
                      <a:endParaRPr lang="en-US" dirty="0"/>
                    </a:p>
                  </a:txBody>
                  <a:tcPr>
                    <a:solidFill>
                      <a:srgbClr val="00B050"/>
                    </a:solidFill>
                  </a:tcPr>
                </a:tc>
              </a:tr>
              <a:tr h="386237">
                <a:tc>
                  <a:txBody>
                    <a:bodyPr/>
                    <a:lstStyle/>
                    <a:p>
                      <a:pPr algn="ctr"/>
                      <a:r>
                        <a:rPr lang="en-US" i="1" dirty="0" smtClean="0"/>
                        <a:t>C</a:t>
                      </a:r>
                      <a:r>
                        <a:rPr lang="en-US" i="1" baseline="-25000" dirty="0" smtClean="0"/>
                        <a:t>1</a:t>
                      </a:r>
                      <a:endParaRPr lang="en-US" i="1" baseline="-25000" dirty="0"/>
                    </a:p>
                  </a:txBody>
                  <a:tcPr>
                    <a:solidFill>
                      <a:srgbClr val="92D050"/>
                    </a:solidFill>
                  </a:tcPr>
                </a:tc>
                <a:tc>
                  <a:txBody>
                    <a:bodyPr/>
                    <a:lstStyle/>
                    <a:p>
                      <a:pPr algn="ctr"/>
                      <a:r>
                        <a:rPr lang="en-US" dirty="0" smtClean="0"/>
                        <a:t>0</a:t>
                      </a:r>
                      <a:endParaRPr lang="en-US" dirty="0"/>
                    </a:p>
                  </a:txBody>
                  <a:tcPr>
                    <a:solidFill>
                      <a:srgbClr val="92D050"/>
                    </a:solidFill>
                  </a:tcPr>
                </a:tc>
                <a:tc>
                  <a:txBody>
                    <a:bodyPr/>
                    <a:lstStyle/>
                    <a:p>
                      <a:pPr algn="ctr"/>
                      <a:r>
                        <a:rPr lang="en-US" dirty="0" smtClean="0"/>
                        <a:t>20</a:t>
                      </a:r>
                      <a:endParaRPr lang="en-US" dirty="0"/>
                    </a:p>
                  </a:txBody>
                  <a:tcPr>
                    <a:solidFill>
                      <a:srgbClr val="92D050"/>
                    </a:solidFill>
                  </a:tcPr>
                </a:tc>
                <a:tc>
                  <a:txBody>
                    <a:bodyPr/>
                    <a:lstStyle/>
                    <a:p>
                      <a:pPr algn="ctr"/>
                      <a:r>
                        <a:rPr lang="en-US" dirty="0" smtClean="0"/>
                        <a:t>30</a:t>
                      </a:r>
                      <a:endParaRPr lang="en-US" dirty="0"/>
                    </a:p>
                  </a:txBody>
                  <a:tcPr>
                    <a:solidFill>
                      <a:srgbClr val="92D050"/>
                    </a:solidFill>
                  </a:tcPr>
                </a:tc>
                <a:tc>
                  <a:txBody>
                    <a:bodyPr/>
                    <a:lstStyle/>
                    <a:p>
                      <a:pPr algn="ctr"/>
                      <a:r>
                        <a:rPr lang="en-US" dirty="0" smtClean="0"/>
                        <a:t>50</a:t>
                      </a:r>
                      <a:endParaRPr lang="en-US" dirty="0"/>
                    </a:p>
                  </a:txBody>
                  <a:tcPr>
                    <a:solidFill>
                      <a:srgbClr val="92D050"/>
                    </a:solidFill>
                  </a:tcPr>
                </a:tc>
              </a:tr>
              <a:tr h="386237">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i="1" dirty="0" smtClean="0"/>
                        <a:t>C</a:t>
                      </a:r>
                      <a:r>
                        <a:rPr lang="en-US" i="1" baseline="-25000" dirty="0" smtClean="0"/>
                        <a:t>2</a:t>
                      </a:r>
                    </a:p>
                  </a:txBody>
                  <a:tcPr>
                    <a:solidFill>
                      <a:srgbClr val="92D050"/>
                    </a:solidFill>
                  </a:tcPr>
                </a:tc>
                <a:tc>
                  <a:txBody>
                    <a:bodyPr/>
                    <a:lstStyle/>
                    <a:p>
                      <a:pPr algn="ctr"/>
                      <a:r>
                        <a:rPr lang="en-US" dirty="0" smtClean="0"/>
                        <a:t>0</a:t>
                      </a:r>
                      <a:endParaRPr lang="en-US" dirty="0"/>
                    </a:p>
                  </a:txBody>
                  <a:tcPr>
                    <a:solidFill>
                      <a:srgbClr val="92D050"/>
                    </a:solidFill>
                  </a:tcPr>
                </a:tc>
                <a:tc>
                  <a:txBody>
                    <a:bodyPr/>
                    <a:lstStyle/>
                    <a:p>
                      <a:pPr algn="ctr"/>
                      <a:r>
                        <a:rPr lang="en-US" dirty="0" smtClean="0"/>
                        <a:t>20</a:t>
                      </a:r>
                      <a:endParaRPr lang="en-US" dirty="0"/>
                    </a:p>
                  </a:txBody>
                  <a:tcPr>
                    <a:solidFill>
                      <a:srgbClr val="92D050"/>
                    </a:solidFill>
                  </a:tcPr>
                </a:tc>
                <a:tc>
                  <a:txBody>
                    <a:bodyPr/>
                    <a:lstStyle/>
                    <a:p>
                      <a:pPr algn="ctr"/>
                      <a:r>
                        <a:rPr lang="en-US" dirty="0" smtClean="0"/>
                        <a:t>5</a:t>
                      </a:r>
                      <a:endParaRPr lang="en-US" dirty="0"/>
                    </a:p>
                  </a:txBody>
                  <a:tcPr>
                    <a:solidFill>
                      <a:srgbClr val="92D050"/>
                    </a:solidFill>
                  </a:tcPr>
                </a:tc>
                <a:tc>
                  <a:txBody>
                    <a:bodyPr/>
                    <a:lstStyle/>
                    <a:p>
                      <a:pPr algn="ctr"/>
                      <a:r>
                        <a:rPr lang="en-US" dirty="0" smtClean="0"/>
                        <a:t>25</a:t>
                      </a:r>
                      <a:endParaRPr lang="en-US" dirty="0"/>
                    </a:p>
                  </a:txBody>
                  <a:tcPr>
                    <a:solidFill>
                      <a:srgbClr val="92D050"/>
                    </a:solidFill>
                  </a:tcPr>
                </a:tc>
              </a:tr>
              <a:tr h="386237">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i="1" dirty="0" smtClean="0"/>
                        <a:t>C</a:t>
                      </a:r>
                      <a:r>
                        <a:rPr lang="en-US" i="1" baseline="-25000" dirty="0" smtClean="0"/>
                        <a:t>3</a:t>
                      </a:r>
                    </a:p>
                  </a:txBody>
                  <a:tcPr>
                    <a:solidFill>
                      <a:srgbClr val="92D050"/>
                    </a:solidFill>
                  </a:tcPr>
                </a:tc>
                <a:tc>
                  <a:txBody>
                    <a:bodyPr/>
                    <a:lstStyle/>
                    <a:p>
                      <a:pPr algn="ctr"/>
                      <a:r>
                        <a:rPr lang="en-US" dirty="0" smtClean="0"/>
                        <a:t>25</a:t>
                      </a:r>
                      <a:endParaRPr lang="en-US" dirty="0"/>
                    </a:p>
                  </a:txBody>
                  <a:tcPr>
                    <a:solidFill>
                      <a:srgbClr val="92D050"/>
                    </a:solidFill>
                  </a:tcPr>
                </a:tc>
                <a:tc>
                  <a:txBody>
                    <a:bodyPr/>
                    <a:lstStyle/>
                    <a:p>
                      <a:pPr algn="ctr"/>
                      <a:r>
                        <a:rPr lang="en-US" dirty="0" smtClean="0"/>
                        <a:t>0</a:t>
                      </a:r>
                      <a:endParaRPr lang="en-US" dirty="0"/>
                    </a:p>
                  </a:txBody>
                  <a:tcPr>
                    <a:solidFill>
                      <a:srgbClr val="92D050"/>
                    </a:solidFill>
                  </a:tcPr>
                </a:tc>
                <a:tc>
                  <a:txBody>
                    <a:bodyPr/>
                    <a:lstStyle/>
                    <a:p>
                      <a:pPr algn="ctr"/>
                      <a:r>
                        <a:rPr lang="en-US" dirty="0" smtClean="0"/>
                        <a:t>0</a:t>
                      </a:r>
                      <a:endParaRPr lang="en-US" dirty="0"/>
                    </a:p>
                  </a:txBody>
                  <a:tcPr>
                    <a:solidFill>
                      <a:srgbClr val="92D050"/>
                    </a:solidFill>
                  </a:tcPr>
                </a:tc>
                <a:tc>
                  <a:txBody>
                    <a:bodyPr/>
                    <a:lstStyle/>
                    <a:p>
                      <a:pPr algn="ctr"/>
                      <a:r>
                        <a:rPr lang="en-US" dirty="0" smtClean="0"/>
                        <a:t>25</a:t>
                      </a:r>
                      <a:endParaRPr lang="en-US" dirty="0"/>
                    </a:p>
                  </a:txBody>
                  <a:tcPr>
                    <a:solidFill>
                      <a:srgbClr val="92D050"/>
                    </a:solidFill>
                  </a:tcPr>
                </a:tc>
              </a:tr>
              <a:tr h="386237">
                <a:tc>
                  <a:txBody>
                    <a:bodyPr/>
                    <a:lstStyle/>
                    <a:p>
                      <a:pPr algn="ctr"/>
                      <a:r>
                        <a:rPr lang="en-US" i="1" dirty="0" err="1" smtClean="0"/>
                        <a:t>m</a:t>
                      </a:r>
                      <a:r>
                        <a:rPr lang="en-US" i="1" baseline="-25000" dirty="0" err="1" smtClean="0"/>
                        <a:t>j</a:t>
                      </a:r>
                      <a:endParaRPr lang="en-US" i="1" baseline="-25000" dirty="0"/>
                    </a:p>
                  </a:txBody>
                  <a:tcPr>
                    <a:solidFill>
                      <a:srgbClr val="92D050"/>
                    </a:solidFill>
                  </a:tcPr>
                </a:tc>
                <a:tc>
                  <a:txBody>
                    <a:bodyPr/>
                    <a:lstStyle/>
                    <a:p>
                      <a:pPr algn="ctr"/>
                      <a:r>
                        <a:rPr lang="en-US" dirty="0" smtClean="0"/>
                        <a:t>25</a:t>
                      </a:r>
                      <a:endParaRPr lang="en-US" dirty="0"/>
                    </a:p>
                  </a:txBody>
                  <a:tcPr>
                    <a:solidFill>
                      <a:srgbClr val="92D050"/>
                    </a:solidFill>
                  </a:tcPr>
                </a:tc>
                <a:tc>
                  <a:txBody>
                    <a:bodyPr/>
                    <a:lstStyle/>
                    <a:p>
                      <a:pPr algn="ctr"/>
                      <a:r>
                        <a:rPr lang="en-US" dirty="0" smtClean="0"/>
                        <a:t>40</a:t>
                      </a:r>
                      <a:endParaRPr lang="en-US" dirty="0"/>
                    </a:p>
                  </a:txBody>
                  <a:tcPr>
                    <a:solidFill>
                      <a:srgbClr val="92D050"/>
                    </a:solidFill>
                  </a:tcPr>
                </a:tc>
                <a:tc>
                  <a:txBody>
                    <a:bodyPr/>
                    <a:lstStyle/>
                    <a:p>
                      <a:pPr algn="ctr"/>
                      <a:r>
                        <a:rPr lang="en-US" dirty="0" smtClean="0"/>
                        <a:t>35</a:t>
                      </a:r>
                      <a:endParaRPr lang="en-US" dirty="0"/>
                    </a:p>
                  </a:txBody>
                  <a:tcPr>
                    <a:solidFill>
                      <a:srgbClr val="92D050"/>
                    </a:solidFill>
                  </a:tcPr>
                </a:tc>
                <a:tc>
                  <a:txBody>
                    <a:bodyPr/>
                    <a:lstStyle/>
                    <a:p>
                      <a:pPr algn="ctr"/>
                      <a:r>
                        <a:rPr lang="en-US" dirty="0" smtClean="0"/>
                        <a:t>100</a:t>
                      </a:r>
                      <a:endParaRPr lang="en-US" dirty="0"/>
                    </a:p>
                  </a:txBody>
                  <a:tcPr>
                    <a:solidFill>
                      <a:srgbClr val="92D050"/>
                    </a:solidFill>
                  </a:tcPr>
                </a:tc>
              </a:tr>
            </a:tbl>
          </a:graphicData>
        </a:graphic>
      </p:graphicFrame>
      <p:graphicFrame>
        <p:nvGraphicFramePr>
          <p:cNvPr id="49" name="Object 48"/>
          <p:cNvGraphicFramePr>
            <a:graphicFrameLocks noChangeAspect="1"/>
          </p:cNvGraphicFramePr>
          <p:nvPr>
            <p:extLst/>
          </p:nvPr>
        </p:nvGraphicFramePr>
        <p:xfrm>
          <a:off x="8904051" y="1242094"/>
          <a:ext cx="327025" cy="423863"/>
        </p:xfrm>
        <a:graphic>
          <a:graphicData uri="http://schemas.openxmlformats.org/presentationml/2006/ole">
            <mc:AlternateContent xmlns:mc="http://schemas.openxmlformats.org/markup-compatibility/2006">
              <mc:Choice xmlns:v="urn:schemas-microsoft-com:vml" Requires="v">
                <p:oleObj spid="_x0000_s18519" name="Equation" r:id="rId6" imgW="190440" imgH="241200" progId="Equation.DSMT4">
                  <p:embed/>
                </p:oleObj>
              </mc:Choice>
              <mc:Fallback>
                <p:oleObj name="Equation" r:id="rId6" imgW="190440" imgH="241200" progId="Equation.DSMT4">
                  <p:embed/>
                  <p:pic>
                    <p:nvPicPr>
                      <p:cNvPr id="0" name=""/>
                      <p:cNvPicPr/>
                      <p:nvPr/>
                    </p:nvPicPr>
                    <p:blipFill>
                      <a:blip r:embed="rId7"/>
                      <a:stretch>
                        <a:fillRect/>
                      </a:stretch>
                    </p:blipFill>
                    <p:spPr>
                      <a:xfrm>
                        <a:off x="8904051" y="1242094"/>
                        <a:ext cx="327025" cy="423863"/>
                      </a:xfrm>
                      <a:prstGeom prst="rect">
                        <a:avLst/>
                      </a:prstGeom>
                    </p:spPr>
                  </p:pic>
                </p:oleObj>
              </mc:Fallback>
            </mc:AlternateContent>
          </a:graphicData>
        </a:graphic>
      </p:graphicFrame>
      <p:graphicFrame>
        <p:nvGraphicFramePr>
          <p:cNvPr id="51" name="Object 50"/>
          <p:cNvGraphicFramePr>
            <a:graphicFrameLocks noChangeAspect="1"/>
          </p:cNvGraphicFramePr>
          <p:nvPr>
            <p:extLst/>
          </p:nvPr>
        </p:nvGraphicFramePr>
        <p:xfrm>
          <a:off x="5964090" y="3311429"/>
          <a:ext cx="327025" cy="423863"/>
        </p:xfrm>
        <a:graphic>
          <a:graphicData uri="http://schemas.openxmlformats.org/presentationml/2006/ole">
            <mc:AlternateContent xmlns:mc="http://schemas.openxmlformats.org/markup-compatibility/2006">
              <mc:Choice xmlns:v="urn:schemas-microsoft-com:vml" Requires="v">
                <p:oleObj spid="_x0000_s18520" name="Equation" r:id="rId8" imgW="190440" imgH="241200" progId="Equation.DSMT4">
                  <p:embed/>
                </p:oleObj>
              </mc:Choice>
              <mc:Fallback>
                <p:oleObj name="Equation" r:id="rId8" imgW="190440" imgH="241200" progId="Equation.DSMT4">
                  <p:embed/>
                  <p:pic>
                    <p:nvPicPr>
                      <p:cNvPr id="0" name=""/>
                      <p:cNvPicPr/>
                      <p:nvPr/>
                    </p:nvPicPr>
                    <p:blipFill>
                      <a:blip r:embed="rId7"/>
                      <a:stretch>
                        <a:fillRect/>
                      </a:stretch>
                    </p:blipFill>
                    <p:spPr>
                      <a:xfrm>
                        <a:off x="5964090" y="3311429"/>
                        <a:ext cx="327025" cy="423863"/>
                      </a:xfrm>
                      <a:prstGeom prst="rect">
                        <a:avLst/>
                      </a:prstGeom>
                    </p:spPr>
                  </p:pic>
                </p:oleObj>
              </mc:Fallback>
            </mc:AlternateContent>
          </a:graphicData>
        </a:graphic>
      </p:graphicFrame>
      <p:graphicFrame>
        <p:nvGraphicFramePr>
          <p:cNvPr id="52" name="Object 51"/>
          <p:cNvGraphicFramePr>
            <a:graphicFrameLocks noChangeAspect="1"/>
          </p:cNvGraphicFramePr>
          <p:nvPr>
            <p:extLst/>
          </p:nvPr>
        </p:nvGraphicFramePr>
        <p:xfrm>
          <a:off x="6008158" y="3603921"/>
          <a:ext cx="2574591" cy="1024855"/>
        </p:xfrm>
        <a:graphic>
          <a:graphicData uri="http://schemas.openxmlformats.org/presentationml/2006/ole">
            <mc:AlternateContent xmlns:mc="http://schemas.openxmlformats.org/markup-compatibility/2006">
              <mc:Choice xmlns:v="urn:schemas-microsoft-com:vml" Requires="v">
                <p:oleObj spid="_x0000_s18521" name="Equation" r:id="rId9" imgW="1244520" imgH="482400" progId="Equation.DSMT4">
                  <p:embed/>
                </p:oleObj>
              </mc:Choice>
              <mc:Fallback>
                <p:oleObj name="Equation" r:id="rId9" imgW="1244520" imgH="482400" progId="Equation.DSMT4">
                  <p:embed/>
                  <p:pic>
                    <p:nvPicPr>
                      <p:cNvPr id="0" name=""/>
                      <p:cNvPicPr/>
                      <p:nvPr/>
                    </p:nvPicPr>
                    <p:blipFill>
                      <a:blip r:embed="rId10"/>
                      <a:stretch>
                        <a:fillRect/>
                      </a:stretch>
                    </p:blipFill>
                    <p:spPr>
                      <a:xfrm>
                        <a:off x="6008158" y="3603921"/>
                        <a:ext cx="2574591" cy="1024855"/>
                      </a:xfrm>
                      <a:prstGeom prst="rect">
                        <a:avLst/>
                      </a:prstGeom>
                    </p:spPr>
                  </p:pic>
                </p:oleObj>
              </mc:Fallback>
            </mc:AlternateContent>
          </a:graphicData>
        </a:graphic>
      </p:graphicFrame>
      <p:graphicFrame>
        <p:nvGraphicFramePr>
          <p:cNvPr id="53" name="Object 52"/>
          <p:cNvGraphicFramePr>
            <a:graphicFrameLocks noChangeAspect="1"/>
          </p:cNvGraphicFramePr>
          <p:nvPr>
            <p:extLst/>
          </p:nvPr>
        </p:nvGraphicFramePr>
        <p:xfrm>
          <a:off x="3721314" y="3635807"/>
          <a:ext cx="1146596" cy="434975"/>
        </p:xfrm>
        <a:graphic>
          <a:graphicData uri="http://schemas.openxmlformats.org/presentationml/2006/ole">
            <mc:AlternateContent xmlns:mc="http://schemas.openxmlformats.org/markup-compatibility/2006">
              <mc:Choice xmlns:v="urn:schemas-microsoft-com:vml" Requires="v">
                <p:oleObj spid="_x0000_s18522" name="Equation" r:id="rId11" imgW="609480" imgH="241200" progId="Equation.DSMT4">
                  <p:embed/>
                </p:oleObj>
              </mc:Choice>
              <mc:Fallback>
                <p:oleObj name="Equation" r:id="rId11" imgW="609480" imgH="241200" progId="Equation.DSMT4">
                  <p:embed/>
                  <p:pic>
                    <p:nvPicPr>
                      <p:cNvPr id="0" name=""/>
                      <p:cNvPicPr/>
                      <p:nvPr/>
                    </p:nvPicPr>
                    <p:blipFill>
                      <a:blip r:embed="rId12"/>
                      <a:stretch>
                        <a:fillRect/>
                      </a:stretch>
                    </p:blipFill>
                    <p:spPr>
                      <a:xfrm>
                        <a:off x="3721314" y="3635807"/>
                        <a:ext cx="1146596" cy="434975"/>
                      </a:xfrm>
                      <a:prstGeom prst="rect">
                        <a:avLst/>
                      </a:prstGeom>
                    </p:spPr>
                  </p:pic>
                </p:oleObj>
              </mc:Fallback>
            </mc:AlternateContent>
          </a:graphicData>
        </a:graphic>
      </p:graphicFrame>
      <p:graphicFrame>
        <p:nvGraphicFramePr>
          <p:cNvPr id="54" name="Object 53"/>
          <p:cNvGraphicFramePr>
            <a:graphicFrameLocks noChangeAspect="1"/>
          </p:cNvGraphicFramePr>
          <p:nvPr>
            <p:extLst/>
          </p:nvPr>
        </p:nvGraphicFramePr>
        <p:xfrm>
          <a:off x="8196827" y="4809239"/>
          <a:ext cx="1280398" cy="793036"/>
        </p:xfrm>
        <a:graphic>
          <a:graphicData uri="http://schemas.openxmlformats.org/presentationml/2006/ole">
            <mc:AlternateContent xmlns:mc="http://schemas.openxmlformats.org/markup-compatibility/2006">
              <mc:Choice xmlns:v="urn:schemas-microsoft-com:vml" Requires="v">
                <p:oleObj spid="_x0000_s18523" name="Equation" r:id="rId13" imgW="799920" imgH="482400" progId="Equation.DSMT4">
                  <p:embed/>
                </p:oleObj>
              </mc:Choice>
              <mc:Fallback>
                <p:oleObj name="Equation" r:id="rId13" imgW="799920" imgH="482400" progId="Equation.DSMT4">
                  <p:embed/>
                  <p:pic>
                    <p:nvPicPr>
                      <p:cNvPr id="0" name=""/>
                      <p:cNvPicPr/>
                      <p:nvPr/>
                    </p:nvPicPr>
                    <p:blipFill>
                      <a:blip r:embed="rId14"/>
                      <a:stretch>
                        <a:fillRect/>
                      </a:stretch>
                    </p:blipFill>
                    <p:spPr>
                      <a:xfrm>
                        <a:off x="8196827" y="4809239"/>
                        <a:ext cx="1280398" cy="793036"/>
                      </a:xfrm>
                      <a:prstGeom prst="rect">
                        <a:avLst/>
                      </a:prstGeom>
                    </p:spPr>
                  </p:pic>
                </p:oleObj>
              </mc:Fallback>
            </mc:AlternateContent>
          </a:graphicData>
        </a:graphic>
      </p:graphicFrame>
      <p:graphicFrame>
        <p:nvGraphicFramePr>
          <p:cNvPr id="55" name="Object 54"/>
          <p:cNvGraphicFramePr>
            <a:graphicFrameLocks noChangeAspect="1"/>
          </p:cNvGraphicFramePr>
          <p:nvPr>
            <p:extLst/>
          </p:nvPr>
        </p:nvGraphicFramePr>
        <p:xfrm>
          <a:off x="7182811" y="5428659"/>
          <a:ext cx="1256718" cy="758527"/>
        </p:xfrm>
        <a:graphic>
          <a:graphicData uri="http://schemas.openxmlformats.org/presentationml/2006/ole">
            <mc:AlternateContent xmlns:mc="http://schemas.openxmlformats.org/markup-compatibility/2006">
              <mc:Choice xmlns:v="urn:schemas-microsoft-com:vml" Requires="v">
                <p:oleObj spid="_x0000_s18524" name="Equation" r:id="rId15" imgW="736560" imgH="431640" progId="Equation.DSMT4">
                  <p:embed/>
                </p:oleObj>
              </mc:Choice>
              <mc:Fallback>
                <p:oleObj name="Equation" r:id="rId15" imgW="736560" imgH="431640" progId="Equation.DSMT4">
                  <p:embed/>
                  <p:pic>
                    <p:nvPicPr>
                      <p:cNvPr id="0" name=""/>
                      <p:cNvPicPr/>
                      <p:nvPr/>
                    </p:nvPicPr>
                    <p:blipFill>
                      <a:blip r:embed="rId16"/>
                      <a:stretch>
                        <a:fillRect/>
                      </a:stretch>
                    </p:blipFill>
                    <p:spPr>
                      <a:xfrm>
                        <a:off x="7182811" y="5428659"/>
                        <a:ext cx="1256718" cy="758527"/>
                      </a:xfrm>
                      <a:prstGeom prst="rect">
                        <a:avLst/>
                      </a:prstGeom>
                    </p:spPr>
                  </p:pic>
                </p:oleObj>
              </mc:Fallback>
            </mc:AlternateContent>
          </a:graphicData>
        </a:graphic>
      </p:graphicFrame>
      <p:grpSp>
        <p:nvGrpSpPr>
          <p:cNvPr id="56" name="Group 55"/>
          <p:cNvGrpSpPr/>
          <p:nvPr/>
        </p:nvGrpSpPr>
        <p:grpSpPr>
          <a:xfrm>
            <a:off x="9313760" y="1117784"/>
            <a:ext cx="2094138" cy="1828863"/>
            <a:chOff x="9313760" y="1117784"/>
            <a:chExt cx="2094138" cy="1828863"/>
          </a:xfrm>
        </p:grpSpPr>
        <p:grpSp>
          <p:nvGrpSpPr>
            <p:cNvPr id="57" name="Group 47"/>
            <p:cNvGrpSpPr>
              <a:grpSpLocks/>
            </p:cNvGrpSpPr>
            <p:nvPr/>
          </p:nvGrpSpPr>
          <p:grpSpPr bwMode="auto">
            <a:xfrm>
              <a:off x="9350499" y="1117784"/>
              <a:ext cx="2057399" cy="1237140"/>
              <a:chOff x="6781800" y="1284661"/>
              <a:chExt cx="2042907" cy="1191839"/>
            </a:xfrm>
          </p:grpSpPr>
          <p:sp>
            <p:nvSpPr>
              <p:cNvPr id="68" name="Oval 8"/>
              <p:cNvSpPr>
                <a:spLocks noChangeArrowheads="1"/>
              </p:cNvSpPr>
              <p:nvPr/>
            </p:nvSpPr>
            <p:spPr bwMode="auto">
              <a:xfrm>
                <a:off x="7162800" y="17049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9" name="Oval 9"/>
              <p:cNvSpPr>
                <a:spLocks noChangeArrowheads="1"/>
              </p:cNvSpPr>
              <p:nvPr/>
            </p:nvSpPr>
            <p:spPr bwMode="auto">
              <a:xfrm>
                <a:off x="7391400" y="16287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0" name="Oval 10"/>
              <p:cNvSpPr>
                <a:spLocks noChangeArrowheads="1"/>
              </p:cNvSpPr>
              <p:nvPr/>
            </p:nvSpPr>
            <p:spPr bwMode="auto">
              <a:xfrm>
                <a:off x="7467600" y="20955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1" name="Oval 11"/>
              <p:cNvSpPr>
                <a:spLocks noChangeArrowheads="1"/>
              </p:cNvSpPr>
              <p:nvPr/>
            </p:nvSpPr>
            <p:spPr bwMode="auto">
              <a:xfrm>
                <a:off x="7696200" y="1933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2" name="Oval 12"/>
              <p:cNvSpPr>
                <a:spLocks noChangeArrowheads="1"/>
              </p:cNvSpPr>
              <p:nvPr/>
            </p:nvSpPr>
            <p:spPr bwMode="auto">
              <a:xfrm>
                <a:off x="7010400" y="20193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3" name="Oval 13"/>
              <p:cNvSpPr>
                <a:spLocks noChangeArrowheads="1"/>
              </p:cNvSpPr>
              <p:nvPr/>
            </p:nvSpPr>
            <p:spPr bwMode="auto">
              <a:xfrm>
                <a:off x="7010400" y="1552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4" name="Oval 14"/>
              <p:cNvSpPr>
                <a:spLocks noChangeArrowheads="1"/>
              </p:cNvSpPr>
              <p:nvPr/>
            </p:nvSpPr>
            <p:spPr bwMode="auto">
              <a:xfrm>
                <a:off x="72771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5" name="Oval 74"/>
              <p:cNvSpPr>
                <a:spLocks noChangeArrowheads="1"/>
              </p:cNvSpPr>
              <p:nvPr/>
            </p:nvSpPr>
            <p:spPr bwMode="auto">
              <a:xfrm>
                <a:off x="7620000" y="1714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6" name="Oval 75"/>
              <p:cNvSpPr>
                <a:spLocks noChangeArrowheads="1"/>
              </p:cNvSpPr>
              <p:nvPr/>
            </p:nvSpPr>
            <p:spPr bwMode="auto">
              <a:xfrm>
                <a:off x="7239000" y="20193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7" name="Oval 76"/>
              <p:cNvSpPr>
                <a:spLocks noChangeArrowheads="1"/>
              </p:cNvSpPr>
              <p:nvPr/>
            </p:nvSpPr>
            <p:spPr bwMode="auto">
              <a:xfrm>
                <a:off x="74676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8" name="Oval 33"/>
              <p:cNvSpPr>
                <a:spLocks noChangeArrowheads="1"/>
              </p:cNvSpPr>
              <p:nvPr/>
            </p:nvSpPr>
            <p:spPr bwMode="auto">
              <a:xfrm>
                <a:off x="7226077" y="2280758"/>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9" name="Oval 34"/>
              <p:cNvSpPr>
                <a:spLocks noChangeArrowheads="1"/>
              </p:cNvSpPr>
              <p:nvPr/>
            </p:nvSpPr>
            <p:spPr bwMode="auto">
              <a:xfrm>
                <a:off x="7315200" y="1485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0" name="Oval 35"/>
              <p:cNvSpPr>
                <a:spLocks noChangeArrowheads="1"/>
              </p:cNvSpPr>
              <p:nvPr/>
            </p:nvSpPr>
            <p:spPr bwMode="auto">
              <a:xfrm>
                <a:off x="7048500" y="22479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1" name="Oval 36"/>
              <p:cNvSpPr>
                <a:spLocks noChangeArrowheads="1"/>
              </p:cNvSpPr>
              <p:nvPr/>
            </p:nvSpPr>
            <p:spPr bwMode="auto">
              <a:xfrm>
                <a:off x="69342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2" name="Oval 15"/>
              <p:cNvSpPr>
                <a:spLocks noChangeArrowheads="1"/>
              </p:cNvSpPr>
              <p:nvPr/>
            </p:nvSpPr>
            <p:spPr bwMode="auto">
              <a:xfrm>
                <a:off x="80962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3" name="Oval 19"/>
              <p:cNvSpPr>
                <a:spLocks noChangeArrowheads="1"/>
              </p:cNvSpPr>
              <p:nvPr/>
            </p:nvSpPr>
            <p:spPr bwMode="auto">
              <a:xfrm>
                <a:off x="82486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4" name="Oval 20"/>
              <p:cNvSpPr>
                <a:spLocks noChangeArrowheads="1"/>
              </p:cNvSpPr>
              <p:nvPr/>
            </p:nvSpPr>
            <p:spPr bwMode="auto">
              <a:xfrm>
                <a:off x="84010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5" name="Oval 21"/>
              <p:cNvSpPr>
                <a:spLocks noChangeArrowheads="1"/>
              </p:cNvSpPr>
              <p:nvPr/>
            </p:nvSpPr>
            <p:spPr bwMode="auto">
              <a:xfrm>
                <a:off x="8248650" y="1857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6" name="Oval 22"/>
              <p:cNvSpPr>
                <a:spLocks noChangeArrowheads="1"/>
              </p:cNvSpPr>
              <p:nvPr/>
            </p:nvSpPr>
            <p:spPr bwMode="auto">
              <a:xfrm>
                <a:off x="84010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7" name="Oval 23"/>
              <p:cNvSpPr>
                <a:spLocks noChangeArrowheads="1"/>
              </p:cNvSpPr>
              <p:nvPr/>
            </p:nvSpPr>
            <p:spPr bwMode="auto">
              <a:xfrm>
                <a:off x="79438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8" name="Oval 24"/>
              <p:cNvSpPr>
                <a:spLocks noChangeArrowheads="1"/>
              </p:cNvSpPr>
              <p:nvPr/>
            </p:nvSpPr>
            <p:spPr bwMode="auto">
              <a:xfrm>
                <a:off x="80962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9" name="Oval 25"/>
              <p:cNvSpPr>
                <a:spLocks noChangeArrowheads="1"/>
              </p:cNvSpPr>
              <p:nvPr/>
            </p:nvSpPr>
            <p:spPr bwMode="auto">
              <a:xfrm>
                <a:off x="7905750" y="15906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0" name="Oval 26"/>
              <p:cNvSpPr>
                <a:spLocks noChangeArrowheads="1"/>
              </p:cNvSpPr>
              <p:nvPr/>
            </p:nvSpPr>
            <p:spPr bwMode="auto">
              <a:xfrm>
                <a:off x="82486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b="1">
                  <a:solidFill>
                    <a:srgbClr val="0000FF"/>
                  </a:solidFill>
                </a:endParaRPr>
              </a:p>
            </p:txBody>
          </p:sp>
          <p:sp>
            <p:nvSpPr>
              <p:cNvPr id="91" name="Oval 27"/>
              <p:cNvSpPr>
                <a:spLocks noChangeArrowheads="1"/>
              </p:cNvSpPr>
              <p:nvPr/>
            </p:nvSpPr>
            <p:spPr bwMode="auto">
              <a:xfrm>
                <a:off x="79438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2" name="Oval 28"/>
              <p:cNvSpPr>
                <a:spLocks noChangeArrowheads="1"/>
              </p:cNvSpPr>
              <p:nvPr/>
            </p:nvSpPr>
            <p:spPr bwMode="auto">
              <a:xfrm>
                <a:off x="80962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3" name="Oval 29"/>
              <p:cNvSpPr>
                <a:spLocks noChangeArrowheads="1"/>
              </p:cNvSpPr>
              <p:nvPr/>
            </p:nvSpPr>
            <p:spPr bwMode="auto">
              <a:xfrm>
                <a:off x="84010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4" name="Oval 30"/>
              <p:cNvSpPr>
                <a:spLocks noChangeArrowheads="1"/>
              </p:cNvSpPr>
              <p:nvPr/>
            </p:nvSpPr>
            <p:spPr bwMode="auto">
              <a:xfrm>
                <a:off x="85534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5" name="Oval 31"/>
              <p:cNvSpPr>
                <a:spLocks noChangeArrowheads="1"/>
              </p:cNvSpPr>
              <p:nvPr/>
            </p:nvSpPr>
            <p:spPr bwMode="auto">
              <a:xfrm>
                <a:off x="86296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6" name="Oval 32"/>
              <p:cNvSpPr>
                <a:spLocks noChangeArrowheads="1"/>
              </p:cNvSpPr>
              <p:nvPr/>
            </p:nvSpPr>
            <p:spPr bwMode="auto">
              <a:xfrm>
                <a:off x="84772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7" name="Oval 37"/>
              <p:cNvSpPr>
                <a:spLocks noChangeArrowheads="1"/>
              </p:cNvSpPr>
              <p:nvPr/>
            </p:nvSpPr>
            <p:spPr bwMode="auto">
              <a:xfrm>
                <a:off x="8020050" y="2085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8" name="Rectangle 1"/>
              <p:cNvSpPr>
                <a:spLocks noChangeArrowheads="1"/>
              </p:cNvSpPr>
              <p:nvPr/>
            </p:nvSpPr>
            <p:spPr bwMode="auto">
              <a:xfrm>
                <a:off x="6781800" y="1295400"/>
                <a:ext cx="2042907" cy="1181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99" name="Oval 2"/>
              <p:cNvSpPr>
                <a:spLocks noChangeArrowheads="1"/>
              </p:cNvSpPr>
              <p:nvPr/>
            </p:nvSpPr>
            <p:spPr bwMode="auto">
              <a:xfrm>
                <a:off x="7600950" y="1385888"/>
                <a:ext cx="1143000" cy="809624"/>
              </a:xfrm>
              <a:prstGeom prst="ellipse">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100" name="Oval 44"/>
              <p:cNvSpPr>
                <a:spLocks noChangeArrowheads="1"/>
              </p:cNvSpPr>
              <p:nvPr/>
            </p:nvSpPr>
            <p:spPr bwMode="auto">
              <a:xfrm rot="3005671">
                <a:off x="6910448" y="1473379"/>
                <a:ext cx="782476" cy="405040"/>
              </a:xfrm>
              <a:prstGeom prst="ellipse">
                <a:avLst/>
              </a:prstGeom>
              <a:noFill/>
              <a:ln w="28575" algn="ctr">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grpSp>
        <p:sp>
          <p:nvSpPr>
            <p:cNvPr id="58" name="TextBox 57"/>
            <p:cNvSpPr txBox="1"/>
            <p:nvPr/>
          </p:nvSpPr>
          <p:spPr>
            <a:xfrm>
              <a:off x="9351754" y="2362645"/>
              <a:ext cx="1220138" cy="276225"/>
            </a:xfrm>
            <a:prstGeom prst="rect">
              <a:avLst/>
            </a:prstGeom>
            <a:solidFill>
              <a:srgbClr val="E48312"/>
            </a:solidFill>
          </p:spPr>
          <p:txBody>
            <a:bodyPr wrap="square">
              <a:spAutoFit/>
            </a:bodyPr>
            <a:lstStyle/>
            <a:p>
              <a:pPr defTabSz="914400" fontAlgn="base">
                <a:spcBef>
                  <a:spcPct val="0"/>
                </a:spcBef>
                <a:spcAft>
                  <a:spcPct val="0"/>
                </a:spcAft>
                <a:defRPr/>
              </a:pPr>
              <a:r>
                <a:rPr lang="en-US" sz="1200" b="1" dirty="0">
                  <a:solidFill>
                    <a:srgbClr val="000000"/>
                  </a:solidFill>
                </a:rPr>
                <a:t>Ground </a:t>
              </a:r>
              <a:r>
                <a:rPr lang="en-US" sz="1200" b="1" dirty="0" smtClean="0">
                  <a:solidFill>
                    <a:srgbClr val="000000"/>
                  </a:solidFill>
                </a:rPr>
                <a:t>Truth </a:t>
              </a:r>
              <a:r>
                <a:rPr lang="en-US" sz="1200" b="1" i="1" dirty="0" smtClean="0">
                  <a:solidFill>
                    <a:srgbClr val="000000"/>
                  </a:solidFill>
                </a:rPr>
                <a:t>T</a:t>
              </a:r>
              <a:r>
                <a:rPr lang="en-US" sz="1200" b="1" i="1" baseline="-25000" dirty="0" smtClean="0">
                  <a:solidFill>
                    <a:srgbClr val="000000"/>
                  </a:solidFill>
                </a:rPr>
                <a:t>1</a:t>
              </a:r>
              <a:endParaRPr lang="en-US" sz="1200" b="1" i="1" baseline="-25000" dirty="0">
                <a:solidFill>
                  <a:srgbClr val="000000"/>
                </a:solidFill>
              </a:endParaRPr>
            </a:p>
          </p:txBody>
        </p:sp>
        <p:sp>
          <p:nvSpPr>
            <p:cNvPr id="59" name="TextBox 46"/>
            <p:cNvSpPr txBox="1">
              <a:spLocks noChangeArrowheads="1"/>
            </p:cNvSpPr>
            <p:nvPr/>
          </p:nvSpPr>
          <p:spPr bwMode="auto">
            <a:xfrm>
              <a:off x="10599349" y="2359850"/>
              <a:ext cx="395287" cy="2762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a:solidFill>
                    <a:srgbClr val="000000"/>
                  </a:solidFill>
                </a:rPr>
                <a:t>T</a:t>
              </a:r>
              <a:r>
                <a:rPr lang="en-US" altLang="en-US" sz="1200" b="1" i="1" baseline="-25000" dirty="0">
                  <a:solidFill>
                    <a:srgbClr val="000000"/>
                  </a:solidFill>
                </a:rPr>
                <a:t>2</a:t>
              </a:r>
            </a:p>
          </p:txBody>
        </p:sp>
        <p:sp>
          <p:nvSpPr>
            <p:cNvPr id="60" name="TextBox 43"/>
            <p:cNvSpPr txBox="1">
              <a:spLocks noChangeArrowheads="1"/>
            </p:cNvSpPr>
            <p:nvPr/>
          </p:nvSpPr>
          <p:spPr bwMode="auto">
            <a:xfrm>
              <a:off x="9439271" y="2631760"/>
              <a:ext cx="929361" cy="307777"/>
            </a:xfrm>
            <a:prstGeom prst="rect">
              <a:avLst/>
            </a:prstGeom>
            <a:noFill/>
            <a:ln w="28575">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dirty="0">
                  <a:solidFill>
                    <a:srgbClr val="000000"/>
                  </a:solidFill>
                  <a:latin typeface="+mn-lt"/>
                </a:rPr>
                <a:t>Cluster </a:t>
              </a:r>
              <a:r>
                <a:rPr lang="en-US" altLang="en-US" sz="1400" b="1" i="1" dirty="0">
                  <a:solidFill>
                    <a:srgbClr val="000000"/>
                  </a:solidFill>
                  <a:latin typeface="+mn-lt"/>
                </a:rPr>
                <a:t>C</a:t>
              </a:r>
              <a:r>
                <a:rPr lang="en-US" altLang="en-US" sz="1400" b="1" i="1" baseline="-25000" dirty="0">
                  <a:solidFill>
                    <a:srgbClr val="000000"/>
                  </a:solidFill>
                  <a:latin typeface="+mn-lt"/>
                </a:rPr>
                <a:t>1</a:t>
              </a:r>
            </a:p>
          </p:txBody>
        </p:sp>
        <p:sp>
          <p:nvSpPr>
            <p:cNvPr id="61" name="TextBox 49"/>
            <p:cNvSpPr txBox="1">
              <a:spLocks noChangeArrowheads="1"/>
            </p:cNvSpPr>
            <p:nvPr/>
          </p:nvSpPr>
          <p:spPr bwMode="auto">
            <a:xfrm>
              <a:off x="10410045" y="2638870"/>
              <a:ext cx="402888" cy="30777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smtClean="0">
                  <a:solidFill>
                    <a:srgbClr val="000000"/>
                  </a:solidFill>
                  <a:latin typeface="+mn-lt"/>
                  <a:ea typeface="Tahoma" panose="020B0604030504040204" pitchFamily="34" charset="0"/>
                  <a:cs typeface="Tahoma" panose="020B0604030504040204" pitchFamily="34" charset="0"/>
                </a:rPr>
                <a:t>C</a:t>
              </a:r>
              <a:r>
                <a:rPr lang="en-US" altLang="en-US" sz="1400" b="1" i="1" baseline="-25000" dirty="0" smtClean="0">
                  <a:solidFill>
                    <a:srgbClr val="000000"/>
                  </a:solidFill>
                  <a:latin typeface="+mn-lt"/>
                  <a:ea typeface="Tahoma" panose="020B0604030504040204" pitchFamily="34" charset="0"/>
                  <a:cs typeface="Tahoma" panose="020B0604030504040204" pitchFamily="34" charset="0"/>
                </a:rPr>
                <a:t>2</a:t>
              </a:r>
              <a:endParaRPr lang="en-US" altLang="en-US" sz="1400" b="1" i="1" baseline="-25000" dirty="0">
                <a:solidFill>
                  <a:srgbClr val="000000"/>
                </a:solidFill>
                <a:latin typeface="+mn-lt"/>
                <a:ea typeface="Tahoma" panose="020B0604030504040204" pitchFamily="34" charset="0"/>
                <a:cs typeface="Tahoma" panose="020B0604030504040204" pitchFamily="34" charset="0"/>
              </a:endParaRPr>
            </a:p>
          </p:txBody>
        </p:sp>
        <p:sp>
          <p:nvSpPr>
            <p:cNvPr id="62" name="Oval 35"/>
            <p:cNvSpPr>
              <a:spLocks noChangeArrowheads="1"/>
            </p:cNvSpPr>
            <p:nvPr/>
          </p:nvSpPr>
          <p:spPr bwMode="auto">
            <a:xfrm>
              <a:off x="9505904" y="197932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3" name="Oval 33"/>
            <p:cNvSpPr>
              <a:spLocks noChangeArrowheads="1"/>
            </p:cNvSpPr>
            <p:nvPr/>
          </p:nvSpPr>
          <p:spPr bwMode="auto">
            <a:xfrm>
              <a:off x="9836299" y="20137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4" name="Oval 2"/>
            <p:cNvSpPr>
              <a:spLocks noChangeArrowheads="1"/>
            </p:cNvSpPr>
            <p:nvPr/>
          </p:nvSpPr>
          <p:spPr bwMode="auto">
            <a:xfrm rot="1766439">
              <a:off x="9313760" y="1769947"/>
              <a:ext cx="911640" cy="485929"/>
            </a:xfrm>
            <a:prstGeom prst="ellipse">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65" name="Oval 33"/>
            <p:cNvSpPr>
              <a:spLocks noChangeArrowheads="1"/>
            </p:cNvSpPr>
            <p:nvPr/>
          </p:nvSpPr>
          <p:spPr bwMode="auto">
            <a:xfrm>
              <a:off x="9988699" y="21661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6" name="TextBox 46"/>
            <p:cNvSpPr txBox="1">
              <a:spLocks noChangeArrowheads="1"/>
            </p:cNvSpPr>
            <p:nvPr/>
          </p:nvSpPr>
          <p:spPr bwMode="auto">
            <a:xfrm>
              <a:off x="11012611" y="2359849"/>
              <a:ext cx="395287" cy="276225"/>
            </a:xfrm>
            <a:prstGeom prst="rect">
              <a:avLst/>
            </a:prstGeom>
            <a:solidFill>
              <a:schemeClr val="tx1">
                <a:lumMod val="85000"/>
                <a:lumOff val="15000"/>
              </a:schemeClr>
            </a:solidFill>
            <a:ln>
              <a:noFill/>
            </a:ln>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T</a:t>
              </a:r>
              <a:r>
                <a:rPr lang="en-US" altLang="en-US" sz="1200" b="1" i="1" baseline="-2500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altLang="en-US" sz="1200" b="1" i="1" baseline="-2500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67" name="TextBox 49"/>
            <p:cNvSpPr txBox="1">
              <a:spLocks noChangeArrowheads="1"/>
            </p:cNvSpPr>
            <p:nvPr/>
          </p:nvSpPr>
          <p:spPr bwMode="auto">
            <a:xfrm>
              <a:off x="10885310" y="2638870"/>
              <a:ext cx="402888" cy="307777"/>
            </a:xfrm>
            <a:prstGeom prst="rect">
              <a:avLst/>
            </a:prstGeom>
            <a:noFill/>
            <a:ln w="28575">
              <a:solidFill>
                <a:schemeClr val="tx1">
                  <a:lumMod val="85000"/>
                  <a:lumOff val="15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smtClean="0">
                  <a:solidFill>
                    <a:srgbClr val="000000"/>
                  </a:solidFill>
                  <a:latin typeface="+mn-lt"/>
                </a:rPr>
                <a:t>C</a:t>
              </a:r>
              <a:r>
                <a:rPr lang="en-US" altLang="en-US" sz="1400" b="1" i="1" baseline="-25000" dirty="0" smtClean="0">
                  <a:solidFill>
                    <a:srgbClr val="000000"/>
                  </a:solidFill>
                  <a:latin typeface="+mn-lt"/>
                </a:rPr>
                <a:t>3</a:t>
              </a:r>
              <a:endParaRPr lang="en-US" altLang="en-US" sz="1400" b="1" i="1" baseline="-25000" dirty="0">
                <a:solidFill>
                  <a:srgbClr val="000000"/>
                </a:solidFill>
                <a:latin typeface="+mn-lt"/>
              </a:endParaRPr>
            </a:p>
          </p:txBody>
        </p:sp>
      </p:grpSp>
    </p:spTree>
    <p:extLst>
      <p:ext uri="{BB962C8B-B14F-4D97-AF65-F5344CB8AC3E}">
        <p14:creationId xmlns:p14="http://schemas.microsoft.com/office/powerpoint/2010/main" val="30412040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2057" y="3194917"/>
            <a:ext cx="5643563"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578" name="Rectangle 2"/>
          <p:cNvSpPr>
            <a:spLocks noGrp="1" noChangeArrowheads="1"/>
          </p:cNvSpPr>
          <p:nvPr>
            <p:ph type="title"/>
          </p:nvPr>
        </p:nvSpPr>
        <p:spPr>
          <a:xfrm>
            <a:off x="0" y="-1"/>
            <a:ext cx="12192000" cy="1105793"/>
          </a:xfrm>
        </p:spPr>
        <p:txBody>
          <a:bodyPr vert="horz" lIns="92075" tIns="46038" rIns="92075" bIns="46038" rtlCol="0" anchor="ctr">
            <a:noAutofit/>
          </a:bodyPr>
          <a:lstStyle/>
          <a:p>
            <a:r>
              <a:rPr lang="en-US" altLang="zh-CN" dirty="0">
                <a:ea typeface="SimSun" panose="02010600030101010101" pitchFamily="2" charset="-122"/>
              </a:rPr>
              <a:t>Entropy-Based </a:t>
            </a:r>
            <a:r>
              <a:rPr lang="en-US" altLang="zh-CN" dirty="0" smtClean="0">
                <a:ea typeface="SimSun" panose="02010600030101010101" pitchFamily="2" charset="-122"/>
              </a:rPr>
              <a:t>Measures </a:t>
            </a:r>
            <a:r>
              <a:rPr lang="en-US" altLang="zh-CN" dirty="0">
                <a:ea typeface="SimSun" panose="02010600030101010101" pitchFamily="2" charset="-122"/>
              </a:rPr>
              <a:t>(I): Conditional Entropy</a:t>
            </a:r>
            <a:endParaRPr lang="en-US" altLang="zh-CN" sz="4000" dirty="0">
              <a:ea typeface="SimSun" panose="02010600030101010101" pitchFamily="2" charset="-122"/>
            </a:endParaRPr>
          </a:p>
        </p:txBody>
      </p:sp>
      <p:sp>
        <p:nvSpPr>
          <p:cNvPr id="24579" name="Rectangle 3"/>
          <p:cNvSpPr>
            <a:spLocks noGrp="1" noChangeArrowheads="1"/>
          </p:cNvSpPr>
          <p:nvPr>
            <p:ph type="body" sz="half" idx="1"/>
          </p:nvPr>
        </p:nvSpPr>
        <p:spPr>
          <a:xfrm>
            <a:off x="529390" y="1133709"/>
            <a:ext cx="8829596" cy="5411948"/>
          </a:xfrm>
        </p:spPr>
        <p:txBody>
          <a:bodyPr vert="horz" lIns="92075" tIns="46038" rIns="92075" bIns="46038" rtlCol="0">
            <a:noAutofit/>
          </a:bodyPr>
          <a:lstStyle/>
          <a:p>
            <a:pPr>
              <a:defRPr/>
            </a:pPr>
            <a:r>
              <a:rPr lang="en-US" altLang="zh-CN" b="1" dirty="0">
                <a:ea typeface="SimSun" pitchFamily="2" charset="-122"/>
              </a:rPr>
              <a:t>Entropy of clustering </a:t>
            </a:r>
            <a:r>
              <a:rPr lang="en-US" altLang="zh-CN" i="1" dirty="0" smtClean="0">
                <a:ea typeface="SimSun" pitchFamily="2" charset="-122"/>
              </a:rPr>
              <a:t>C</a:t>
            </a:r>
            <a:r>
              <a:rPr lang="en-US" altLang="zh-CN" dirty="0" smtClean="0">
                <a:ea typeface="SimSun" pitchFamily="2" charset="-122"/>
              </a:rPr>
              <a:t>:</a:t>
            </a:r>
          </a:p>
          <a:p>
            <a:pPr>
              <a:defRPr/>
            </a:pPr>
            <a:endParaRPr lang="en-US" altLang="zh-CN" dirty="0" smtClean="0">
              <a:ea typeface="SimSun" pitchFamily="2" charset="-122"/>
            </a:endParaRPr>
          </a:p>
          <a:p>
            <a:pPr>
              <a:defRPr/>
            </a:pPr>
            <a:r>
              <a:rPr lang="en-US" altLang="zh-CN" b="1" dirty="0" smtClean="0">
                <a:ea typeface="SimSun" pitchFamily="2" charset="-122"/>
              </a:rPr>
              <a:t>Entropy </a:t>
            </a:r>
            <a:r>
              <a:rPr lang="en-US" altLang="zh-CN" b="1" dirty="0">
                <a:ea typeface="SimSun" pitchFamily="2" charset="-122"/>
              </a:rPr>
              <a:t>of partitioning </a:t>
            </a:r>
            <a:r>
              <a:rPr lang="en-US" altLang="zh-CN" i="1" dirty="0">
                <a:ea typeface="SimSun" pitchFamily="2" charset="-122"/>
              </a:rPr>
              <a:t>T</a:t>
            </a:r>
            <a:r>
              <a:rPr lang="en-US" altLang="zh-CN" dirty="0">
                <a:ea typeface="SimSun" pitchFamily="2" charset="-122"/>
              </a:rPr>
              <a:t>:</a:t>
            </a:r>
          </a:p>
          <a:p>
            <a:pPr>
              <a:defRPr/>
            </a:pPr>
            <a:r>
              <a:rPr lang="en-US" altLang="zh-CN" b="1" dirty="0">
                <a:ea typeface="SimSun" pitchFamily="2" charset="-122"/>
              </a:rPr>
              <a:t>Entropy of </a:t>
            </a:r>
            <a:r>
              <a:rPr lang="en-US" altLang="zh-CN" b="1" i="1" dirty="0">
                <a:ea typeface="SimSun" pitchFamily="2" charset="-122"/>
              </a:rPr>
              <a:t>T</a:t>
            </a:r>
            <a:r>
              <a:rPr lang="en-US" altLang="zh-CN" b="1" dirty="0">
                <a:ea typeface="SimSun" pitchFamily="2" charset="-122"/>
              </a:rPr>
              <a:t> </a:t>
            </a:r>
            <a:r>
              <a:rPr lang="en-US" altLang="zh-CN" b="1" dirty="0" smtClean="0">
                <a:ea typeface="SimSun" pitchFamily="2" charset="-122"/>
              </a:rPr>
              <a:t>with respect to cluster </a:t>
            </a:r>
            <a:r>
              <a:rPr lang="en-US" altLang="zh-CN" i="1" dirty="0">
                <a:ea typeface="SimSun" pitchFamily="2" charset="-122"/>
              </a:rPr>
              <a:t>C</a:t>
            </a:r>
            <a:r>
              <a:rPr lang="en-US" altLang="zh-CN" i="1" baseline="-25000" dirty="0">
                <a:ea typeface="SimSun" pitchFamily="2" charset="-122"/>
              </a:rPr>
              <a:t>i</a:t>
            </a:r>
            <a:r>
              <a:rPr lang="en-US" altLang="zh-CN" dirty="0" smtClean="0">
                <a:ea typeface="SimSun" pitchFamily="2" charset="-122"/>
              </a:rPr>
              <a:t>:</a:t>
            </a:r>
            <a:endParaRPr lang="en-US" altLang="zh-CN" dirty="0">
              <a:ea typeface="SimSun" pitchFamily="2" charset="-122"/>
            </a:endParaRPr>
          </a:p>
          <a:p>
            <a:pPr>
              <a:defRPr/>
            </a:pPr>
            <a:r>
              <a:rPr lang="en-US" altLang="zh-CN" b="1" dirty="0">
                <a:ea typeface="SimSun" pitchFamily="2" charset="-122"/>
              </a:rPr>
              <a:t>Conditional entropy of </a:t>
            </a:r>
            <a:r>
              <a:rPr lang="en-US" altLang="zh-CN" b="1" i="1" dirty="0">
                <a:ea typeface="SimSun" pitchFamily="2" charset="-122"/>
              </a:rPr>
              <a:t>T</a:t>
            </a:r>
            <a:r>
              <a:rPr lang="en-US" altLang="zh-CN" b="1" dirty="0">
                <a:ea typeface="SimSun" pitchFamily="2" charset="-122"/>
              </a:rPr>
              <a:t> with respect </a:t>
            </a:r>
            <a:r>
              <a:rPr lang="en-US" altLang="zh-CN" b="1" dirty="0" smtClean="0">
                <a:ea typeface="SimSun" pitchFamily="2" charset="-122"/>
              </a:rPr>
              <a:t>to</a:t>
            </a:r>
            <a:endParaRPr lang="en-US" altLang="zh-CN" b="1" dirty="0">
              <a:ea typeface="SimSun" pitchFamily="2" charset="-122"/>
            </a:endParaRPr>
          </a:p>
          <a:p>
            <a:pPr marL="457200" lvl="1" indent="0">
              <a:buNone/>
              <a:defRPr/>
            </a:pPr>
            <a:r>
              <a:rPr lang="en-US" altLang="zh-CN" b="1" dirty="0" smtClean="0">
                <a:ea typeface="SimSun" pitchFamily="2" charset="-122"/>
              </a:rPr>
              <a:t>clustering </a:t>
            </a:r>
            <a:r>
              <a:rPr lang="en-US" altLang="zh-CN" i="1" dirty="0">
                <a:ea typeface="SimSun" pitchFamily="2" charset="-122"/>
              </a:rPr>
              <a:t>C</a:t>
            </a:r>
            <a:r>
              <a:rPr lang="en-US" altLang="zh-CN" dirty="0" smtClean="0">
                <a:ea typeface="SimSun" pitchFamily="2" charset="-122"/>
              </a:rPr>
              <a:t>:</a:t>
            </a:r>
            <a:endParaRPr lang="en-US" altLang="zh-CN" dirty="0">
              <a:ea typeface="SimSun" pitchFamily="2" charset="-122"/>
            </a:endParaRPr>
          </a:p>
          <a:p>
            <a:pPr lvl="1">
              <a:defRPr/>
            </a:pPr>
            <a:r>
              <a:rPr lang="en-US" altLang="zh-CN" dirty="0">
                <a:ea typeface="SimSun" pitchFamily="2" charset="-122"/>
              </a:rPr>
              <a:t>The more a cluster’s members are split into different partitions, the higher the conditional entropy</a:t>
            </a:r>
          </a:p>
          <a:p>
            <a:pPr lvl="1">
              <a:defRPr/>
            </a:pPr>
            <a:r>
              <a:rPr lang="en-US" altLang="zh-CN" dirty="0">
                <a:ea typeface="SimSun" pitchFamily="2" charset="-122"/>
              </a:rPr>
              <a:t>For a perfect clustering, the conditional entropy value is 0, where the worst possible conditional entropy value is </a:t>
            </a:r>
            <a:r>
              <a:rPr lang="en-US" altLang="zh-CN" i="1" dirty="0">
                <a:ea typeface="SimSun" pitchFamily="2" charset="-122"/>
              </a:rPr>
              <a:t>log k</a:t>
            </a:r>
          </a:p>
        </p:txBody>
      </p:sp>
      <p:pic>
        <p:nvPicPr>
          <p:cNvPr id="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5589" y="1176714"/>
            <a:ext cx="250825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63076" y="1890430"/>
            <a:ext cx="2290762" cy="671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20525" y="2375240"/>
            <a:ext cx="3262312" cy="72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79782" y="5387747"/>
            <a:ext cx="7878762" cy="673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14995" y="6060847"/>
            <a:ext cx="5981700" cy="720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2" name="Object 1"/>
          <p:cNvGraphicFramePr>
            <a:graphicFrameLocks noChangeAspect="1"/>
          </p:cNvGraphicFramePr>
          <p:nvPr>
            <p:extLst/>
          </p:nvPr>
        </p:nvGraphicFramePr>
        <p:xfrm>
          <a:off x="7116984" y="1170721"/>
          <a:ext cx="3594575" cy="538318"/>
        </p:xfrm>
        <a:graphic>
          <a:graphicData uri="http://schemas.openxmlformats.org/presentationml/2006/ole">
            <mc:AlternateContent xmlns:mc="http://schemas.openxmlformats.org/markup-compatibility/2006">
              <mc:Choice xmlns:v="urn:schemas-microsoft-com:vml" Requires="v">
                <p:oleObj spid="_x0000_s19470" name="Equation" r:id="rId10" imgW="2628720" imgH="393480" progId="Equation.DSMT4">
                  <p:embed/>
                </p:oleObj>
              </mc:Choice>
              <mc:Fallback>
                <p:oleObj name="Equation" r:id="rId10" imgW="2628720" imgH="393480" progId="Equation.DSMT4">
                  <p:embed/>
                  <p:pic>
                    <p:nvPicPr>
                      <p:cNvPr id="0" name=""/>
                      <p:cNvPicPr/>
                      <p:nvPr/>
                    </p:nvPicPr>
                    <p:blipFill>
                      <a:blip r:embed="rId11"/>
                      <a:stretch>
                        <a:fillRect/>
                      </a:stretch>
                    </p:blipFill>
                    <p:spPr>
                      <a:xfrm>
                        <a:off x="7116984" y="1170721"/>
                        <a:ext cx="3594575" cy="538318"/>
                      </a:xfrm>
                      <a:prstGeom prst="rect">
                        <a:avLst/>
                      </a:prstGeom>
                    </p:spPr>
                  </p:pic>
                </p:oleObj>
              </mc:Fallback>
            </mc:AlternateContent>
          </a:graphicData>
        </a:graphic>
      </p:graphicFrame>
      <p:grpSp>
        <p:nvGrpSpPr>
          <p:cNvPr id="45" name="Group 44"/>
          <p:cNvGrpSpPr/>
          <p:nvPr/>
        </p:nvGrpSpPr>
        <p:grpSpPr>
          <a:xfrm>
            <a:off x="9862400" y="1910264"/>
            <a:ext cx="2094138" cy="1828863"/>
            <a:chOff x="9313760" y="1117784"/>
            <a:chExt cx="2094138" cy="1828863"/>
          </a:xfrm>
        </p:grpSpPr>
        <p:grpSp>
          <p:nvGrpSpPr>
            <p:cNvPr id="46" name="Group 47"/>
            <p:cNvGrpSpPr>
              <a:grpSpLocks/>
            </p:cNvGrpSpPr>
            <p:nvPr/>
          </p:nvGrpSpPr>
          <p:grpSpPr bwMode="auto">
            <a:xfrm>
              <a:off x="9350499" y="1117784"/>
              <a:ext cx="2057399" cy="1237140"/>
              <a:chOff x="6781800" y="1284661"/>
              <a:chExt cx="2042907" cy="1191839"/>
            </a:xfrm>
          </p:grpSpPr>
          <p:sp>
            <p:nvSpPr>
              <p:cNvPr id="57" name="Oval 8"/>
              <p:cNvSpPr>
                <a:spLocks noChangeArrowheads="1"/>
              </p:cNvSpPr>
              <p:nvPr/>
            </p:nvSpPr>
            <p:spPr bwMode="auto">
              <a:xfrm>
                <a:off x="7162800" y="17049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8" name="Oval 9"/>
              <p:cNvSpPr>
                <a:spLocks noChangeArrowheads="1"/>
              </p:cNvSpPr>
              <p:nvPr/>
            </p:nvSpPr>
            <p:spPr bwMode="auto">
              <a:xfrm>
                <a:off x="7391400" y="16287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9" name="Oval 10"/>
              <p:cNvSpPr>
                <a:spLocks noChangeArrowheads="1"/>
              </p:cNvSpPr>
              <p:nvPr/>
            </p:nvSpPr>
            <p:spPr bwMode="auto">
              <a:xfrm>
                <a:off x="7467600" y="20955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0" name="Oval 11"/>
              <p:cNvSpPr>
                <a:spLocks noChangeArrowheads="1"/>
              </p:cNvSpPr>
              <p:nvPr/>
            </p:nvSpPr>
            <p:spPr bwMode="auto">
              <a:xfrm>
                <a:off x="7696200" y="1933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1" name="Oval 12"/>
              <p:cNvSpPr>
                <a:spLocks noChangeArrowheads="1"/>
              </p:cNvSpPr>
              <p:nvPr/>
            </p:nvSpPr>
            <p:spPr bwMode="auto">
              <a:xfrm>
                <a:off x="7010400" y="20193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2" name="Oval 13"/>
              <p:cNvSpPr>
                <a:spLocks noChangeArrowheads="1"/>
              </p:cNvSpPr>
              <p:nvPr/>
            </p:nvSpPr>
            <p:spPr bwMode="auto">
              <a:xfrm>
                <a:off x="7010400" y="1552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3" name="Oval 14"/>
              <p:cNvSpPr>
                <a:spLocks noChangeArrowheads="1"/>
              </p:cNvSpPr>
              <p:nvPr/>
            </p:nvSpPr>
            <p:spPr bwMode="auto">
              <a:xfrm>
                <a:off x="72771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4" name="Oval 63"/>
              <p:cNvSpPr>
                <a:spLocks noChangeArrowheads="1"/>
              </p:cNvSpPr>
              <p:nvPr/>
            </p:nvSpPr>
            <p:spPr bwMode="auto">
              <a:xfrm>
                <a:off x="7620000" y="1714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5" name="Oval 64"/>
              <p:cNvSpPr>
                <a:spLocks noChangeArrowheads="1"/>
              </p:cNvSpPr>
              <p:nvPr/>
            </p:nvSpPr>
            <p:spPr bwMode="auto">
              <a:xfrm>
                <a:off x="7239000" y="20193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6" name="Oval 65"/>
              <p:cNvSpPr>
                <a:spLocks noChangeArrowheads="1"/>
              </p:cNvSpPr>
              <p:nvPr/>
            </p:nvSpPr>
            <p:spPr bwMode="auto">
              <a:xfrm>
                <a:off x="74676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7" name="Oval 33"/>
              <p:cNvSpPr>
                <a:spLocks noChangeArrowheads="1"/>
              </p:cNvSpPr>
              <p:nvPr/>
            </p:nvSpPr>
            <p:spPr bwMode="auto">
              <a:xfrm>
                <a:off x="7226077" y="2280758"/>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8" name="Oval 34"/>
              <p:cNvSpPr>
                <a:spLocks noChangeArrowheads="1"/>
              </p:cNvSpPr>
              <p:nvPr/>
            </p:nvSpPr>
            <p:spPr bwMode="auto">
              <a:xfrm>
                <a:off x="7315200" y="1485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9" name="Oval 35"/>
              <p:cNvSpPr>
                <a:spLocks noChangeArrowheads="1"/>
              </p:cNvSpPr>
              <p:nvPr/>
            </p:nvSpPr>
            <p:spPr bwMode="auto">
              <a:xfrm>
                <a:off x="7048500" y="22479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0" name="Oval 36"/>
              <p:cNvSpPr>
                <a:spLocks noChangeArrowheads="1"/>
              </p:cNvSpPr>
              <p:nvPr/>
            </p:nvSpPr>
            <p:spPr bwMode="auto">
              <a:xfrm>
                <a:off x="69342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1" name="Oval 15"/>
              <p:cNvSpPr>
                <a:spLocks noChangeArrowheads="1"/>
              </p:cNvSpPr>
              <p:nvPr/>
            </p:nvSpPr>
            <p:spPr bwMode="auto">
              <a:xfrm>
                <a:off x="80962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72" name="Oval 19"/>
              <p:cNvSpPr>
                <a:spLocks noChangeArrowheads="1"/>
              </p:cNvSpPr>
              <p:nvPr/>
            </p:nvSpPr>
            <p:spPr bwMode="auto">
              <a:xfrm>
                <a:off x="82486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73" name="Oval 20"/>
              <p:cNvSpPr>
                <a:spLocks noChangeArrowheads="1"/>
              </p:cNvSpPr>
              <p:nvPr/>
            </p:nvSpPr>
            <p:spPr bwMode="auto">
              <a:xfrm>
                <a:off x="84010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74" name="Oval 21"/>
              <p:cNvSpPr>
                <a:spLocks noChangeArrowheads="1"/>
              </p:cNvSpPr>
              <p:nvPr/>
            </p:nvSpPr>
            <p:spPr bwMode="auto">
              <a:xfrm>
                <a:off x="8248650" y="1857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75" name="Oval 22"/>
              <p:cNvSpPr>
                <a:spLocks noChangeArrowheads="1"/>
              </p:cNvSpPr>
              <p:nvPr/>
            </p:nvSpPr>
            <p:spPr bwMode="auto">
              <a:xfrm>
                <a:off x="84010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76" name="Oval 23"/>
              <p:cNvSpPr>
                <a:spLocks noChangeArrowheads="1"/>
              </p:cNvSpPr>
              <p:nvPr/>
            </p:nvSpPr>
            <p:spPr bwMode="auto">
              <a:xfrm>
                <a:off x="79438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77" name="Oval 24"/>
              <p:cNvSpPr>
                <a:spLocks noChangeArrowheads="1"/>
              </p:cNvSpPr>
              <p:nvPr/>
            </p:nvSpPr>
            <p:spPr bwMode="auto">
              <a:xfrm>
                <a:off x="80962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78" name="Oval 25"/>
              <p:cNvSpPr>
                <a:spLocks noChangeArrowheads="1"/>
              </p:cNvSpPr>
              <p:nvPr/>
            </p:nvSpPr>
            <p:spPr bwMode="auto">
              <a:xfrm>
                <a:off x="7905750" y="15906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79" name="Oval 26"/>
              <p:cNvSpPr>
                <a:spLocks noChangeArrowheads="1"/>
              </p:cNvSpPr>
              <p:nvPr/>
            </p:nvSpPr>
            <p:spPr bwMode="auto">
              <a:xfrm>
                <a:off x="82486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b="1">
                  <a:solidFill>
                    <a:srgbClr val="0000FF"/>
                  </a:solidFill>
                </a:endParaRPr>
              </a:p>
            </p:txBody>
          </p:sp>
          <p:sp>
            <p:nvSpPr>
              <p:cNvPr id="80" name="Oval 27"/>
              <p:cNvSpPr>
                <a:spLocks noChangeArrowheads="1"/>
              </p:cNvSpPr>
              <p:nvPr/>
            </p:nvSpPr>
            <p:spPr bwMode="auto">
              <a:xfrm>
                <a:off x="79438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1" name="Oval 28"/>
              <p:cNvSpPr>
                <a:spLocks noChangeArrowheads="1"/>
              </p:cNvSpPr>
              <p:nvPr/>
            </p:nvSpPr>
            <p:spPr bwMode="auto">
              <a:xfrm>
                <a:off x="80962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2" name="Oval 29"/>
              <p:cNvSpPr>
                <a:spLocks noChangeArrowheads="1"/>
              </p:cNvSpPr>
              <p:nvPr/>
            </p:nvSpPr>
            <p:spPr bwMode="auto">
              <a:xfrm>
                <a:off x="84010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3" name="Oval 30"/>
              <p:cNvSpPr>
                <a:spLocks noChangeArrowheads="1"/>
              </p:cNvSpPr>
              <p:nvPr/>
            </p:nvSpPr>
            <p:spPr bwMode="auto">
              <a:xfrm>
                <a:off x="85534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4" name="Oval 31"/>
              <p:cNvSpPr>
                <a:spLocks noChangeArrowheads="1"/>
              </p:cNvSpPr>
              <p:nvPr/>
            </p:nvSpPr>
            <p:spPr bwMode="auto">
              <a:xfrm>
                <a:off x="86296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5" name="Oval 32"/>
              <p:cNvSpPr>
                <a:spLocks noChangeArrowheads="1"/>
              </p:cNvSpPr>
              <p:nvPr/>
            </p:nvSpPr>
            <p:spPr bwMode="auto">
              <a:xfrm>
                <a:off x="84772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6" name="Oval 37"/>
              <p:cNvSpPr>
                <a:spLocks noChangeArrowheads="1"/>
              </p:cNvSpPr>
              <p:nvPr/>
            </p:nvSpPr>
            <p:spPr bwMode="auto">
              <a:xfrm>
                <a:off x="8020050" y="2085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7" name="Rectangle 1"/>
              <p:cNvSpPr>
                <a:spLocks noChangeArrowheads="1"/>
              </p:cNvSpPr>
              <p:nvPr/>
            </p:nvSpPr>
            <p:spPr bwMode="auto">
              <a:xfrm>
                <a:off x="6781800" y="1295400"/>
                <a:ext cx="2042907" cy="1181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88" name="Oval 2"/>
              <p:cNvSpPr>
                <a:spLocks noChangeArrowheads="1"/>
              </p:cNvSpPr>
              <p:nvPr/>
            </p:nvSpPr>
            <p:spPr bwMode="auto">
              <a:xfrm>
                <a:off x="7600950" y="1385888"/>
                <a:ext cx="1143000" cy="809624"/>
              </a:xfrm>
              <a:prstGeom prst="ellipse">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89" name="Oval 44"/>
              <p:cNvSpPr>
                <a:spLocks noChangeArrowheads="1"/>
              </p:cNvSpPr>
              <p:nvPr/>
            </p:nvSpPr>
            <p:spPr bwMode="auto">
              <a:xfrm rot="3005671">
                <a:off x="6910448" y="1473379"/>
                <a:ext cx="782476" cy="405040"/>
              </a:xfrm>
              <a:prstGeom prst="ellipse">
                <a:avLst/>
              </a:prstGeom>
              <a:noFill/>
              <a:ln w="28575" algn="ctr">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grpSp>
        <p:sp>
          <p:nvSpPr>
            <p:cNvPr id="47" name="TextBox 46"/>
            <p:cNvSpPr txBox="1"/>
            <p:nvPr/>
          </p:nvSpPr>
          <p:spPr>
            <a:xfrm>
              <a:off x="9351754" y="2362645"/>
              <a:ext cx="1220138" cy="276225"/>
            </a:xfrm>
            <a:prstGeom prst="rect">
              <a:avLst/>
            </a:prstGeom>
            <a:solidFill>
              <a:srgbClr val="E48312"/>
            </a:solidFill>
          </p:spPr>
          <p:txBody>
            <a:bodyPr wrap="square">
              <a:spAutoFit/>
            </a:bodyPr>
            <a:lstStyle/>
            <a:p>
              <a:pPr defTabSz="914400" fontAlgn="base">
                <a:spcBef>
                  <a:spcPct val="0"/>
                </a:spcBef>
                <a:spcAft>
                  <a:spcPct val="0"/>
                </a:spcAft>
                <a:defRPr/>
              </a:pPr>
              <a:r>
                <a:rPr lang="en-US" sz="1200" b="1" dirty="0">
                  <a:solidFill>
                    <a:srgbClr val="000000"/>
                  </a:solidFill>
                </a:rPr>
                <a:t>Ground </a:t>
              </a:r>
              <a:r>
                <a:rPr lang="en-US" sz="1200" b="1" dirty="0" smtClean="0">
                  <a:solidFill>
                    <a:srgbClr val="000000"/>
                  </a:solidFill>
                </a:rPr>
                <a:t>Truth </a:t>
              </a:r>
              <a:r>
                <a:rPr lang="en-US" sz="1200" b="1" i="1" dirty="0" smtClean="0">
                  <a:solidFill>
                    <a:srgbClr val="000000"/>
                  </a:solidFill>
                </a:rPr>
                <a:t>T</a:t>
              </a:r>
              <a:r>
                <a:rPr lang="en-US" sz="1200" b="1" i="1" baseline="-25000" dirty="0" smtClean="0">
                  <a:solidFill>
                    <a:srgbClr val="000000"/>
                  </a:solidFill>
                </a:rPr>
                <a:t>1</a:t>
              </a:r>
              <a:endParaRPr lang="en-US" sz="1200" b="1" i="1" baseline="-25000" dirty="0">
                <a:solidFill>
                  <a:srgbClr val="000000"/>
                </a:solidFill>
              </a:endParaRPr>
            </a:p>
          </p:txBody>
        </p:sp>
        <p:sp>
          <p:nvSpPr>
            <p:cNvPr id="48" name="TextBox 46"/>
            <p:cNvSpPr txBox="1">
              <a:spLocks noChangeArrowheads="1"/>
            </p:cNvSpPr>
            <p:nvPr/>
          </p:nvSpPr>
          <p:spPr bwMode="auto">
            <a:xfrm>
              <a:off x="10599349" y="2359850"/>
              <a:ext cx="395287" cy="2762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a:solidFill>
                    <a:srgbClr val="000000"/>
                  </a:solidFill>
                </a:rPr>
                <a:t>T</a:t>
              </a:r>
              <a:r>
                <a:rPr lang="en-US" altLang="en-US" sz="1200" b="1" i="1" baseline="-25000" dirty="0">
                  <a:solidFill>
                    <a:srgbClr val="000000"/>
                  </a:solidFill>
                </a:rPr>
                <a:t>2</a:t>
              </a:r>
            </a:p>
          </p:txBody>
        </p:sp>
        <p:sp>
          <p:nvSpPr>
            <p:cNvPr id="49" name="TextBox 43"/>
            <p:cNvSpPr txBox="1">
              <a:spLocks noChangeArrowheads="1"/>
            </p:cNvSpPr>
            <p:nvPr/>
          </p:nvSpPr>
          <p:spPr bwMode="auto">
            <a:xfrm>
              <a:off x="9439271" y="2631760"/>
              <a:ext cx="929361" cy="307777"/>
            </a:xfrm>
            <a:prstGeom prst="rect">
              <a:avLst/>
            </a:prstGeom>
            <a:noFill/>
            <a:ln w="28575">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dirty="0">
                  <a:solidFill>
                    <a:srgbClr val="000000"/>
                  </a:solidFill>
                  <a:latin typeface="+mn-lt"/>
                </a:rPr>
                <a:t>Cluster </a:t>
              </a:r>
              <a:r>
                <a:rPr lang="en-US" altLang="en-US" sz="1400" b="1" i="1" dirty="0">
                  <a:solidFill>
                    <a:srgbClr val="000000"/>
                  </a:solidFill>
                  <a:latin typeface="+mn-lt"/>
                </a:rPr>
                <a:t>C</a:t>
              </a:r>
              <a:r>
                <a:rPr lang="en-US" altLang="en-US" sz="1400" b="1" i="1" baseline="-25000" dirty="0">
                  <a:solidFill>
                    <a:srgbClr val="000000"/>
                  </a:solidFill>
                  <a:latin typeface="+mn-lt"/>
                </a:rPr>
                <a:t>1</a:t>
              </a:r>
            </a:p>
          </p:txBody>
        </p:sp>
        <p:sp>
          <p:nvSpPr>
            <p:cNvPr id="50" name="TextBox 49"/>
            <p:cNvSpPr txBox="1">
              <a:spLocks noChangeArrowheads="1"/>
            </p:cNvSpPr>
            <p:nvPr/>
          </p:nvSpPr>
          <p:spPr bwMode="auto">
            <a:xfrm>
              <a:off x="10410045" y="2638870"/>
              <a:ext cx="402888" cy="30777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smtClean="0">
                  <a:solidFill>
                    <a:srgbClr val="000000"/>
                  </a:solidFill>
                  <a:latin typeface="+mn-lt"/>
                  <a:ea typeface="Tahoma" panose="020B0604030504040204" pitchFamily="34" charset="0"/>
                  <a:cs typeface="Tahoma" panose="020B0604030504040204" pitchFamily="34" charset="0"/>
                </a:rPr>
                <a:t>C</a:t>
              </a:r>
              <a:r>
                <a:rPr lang="en-US" altLang="en-US" sz="1400" b="1" i="1" baseline="-25000" dirty="0" smtClean="0">
                  <a:solidFill>
                    <a:srgbClr val="000000"/>
                  </a:solidFill>
                  <a:latin typeface="+mn-lt"/>
                  <a:ea typeface="Tahoma" panose="020B0604030504040204" pitchFamily="34" charset="0"/>
                  <a:cs typeface="Tahoma" panose="020B0604030504040204" pitchFamily="34" charset="0"/>
                </a:rPr>
                <a:t>2</a:t>
              </a:r>
              <a:endParaRPr lang="en-US" altLang="en-US" sz="1400" b="1" i="1" baseline="-25000" dirty="0">
                <a:solidFill>
                  <a:srgbClr val="000000"/>
                </a:solidFill>
                <a:latin typeface="+mn-lt"/>
                <a:ea typeface="Tahoma" panose="020B0604030504040204" pitchFamily="34" charset="0"/>
                <a:cs typeface="Tahoma" panose="020B0604030504040204" pitchFamily="34" charset="0"/>
              </a:endParaRPr>
            </a:p>
          </p:txBody>
        </p:sp>
        <p:sp>
          <p:nvSpPr>
            <p:cNvPr id="51" name="Oval 35"/>
            <p:cNvSpPr>
              <a:spLocks noChangeArrowheads="1"/>
            </p:cNvSpPr>
            <p:nvPr/>
          </p:nvSpPr>
          <p:spPr bwMode="auto">
            <a:xfrm>
              <a:off x="9505904" y="197932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2" name="Oval 33"/>
            <p:cNvSpPr>
              <a:spLocks noChangeArrowheads="1"/>
            </p:cNvSpPr>
            <p:nvPr/>
          </p:nvSpPr>
          <p:spPr bwMode="auto">
            <a:xfrm>
              <a:off x="9836299" y="20137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3" name="Oval 2"/>
            <p:cNvSpPr>
              <a:spLocks noChangeArrowheads="1"/>
            </p:cNvSpPr>
            <p:nvPr/>
          </p:nvSpPr>
          <p:spPr bwMode="auto">
            <a:xfrm rot="1766439">
              <a:off x="9313760" y="1769947"/>
              <a:ext cx="911640" cy="485929"/>
            </a:xfrm>
            <a:prstGeom prst="ellipse">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54" name="Oval 33"/>
            <p:cNvSpPr>
              <a:spLocks noChangeArrowheads="1"/>
            </p:cNvSpPr>
            <p:nvPr/>
          </p:nvSpPr>
          <p:spPr bwMode="auto">
            <a:xfrm>
              <a:off x="9988699" y="21661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5" name="TextBox 46"/>
            <p:cNvSpPr txBox="1">
              <a:spLocks noChangeArrowheads="1"/>
            </p:cNvSpPr>
            <p:nvPr/>
          </p:nvSpPr>
          <p:spPr bwMode="auto">
            <a:xfrm>
              <a:off x="11012611" y="2359849"/>
              <a:ext cx="395287" cy="276225"/>
            </a:xfrm>
            <a:prstGeom prst="rect">
              <a:avLst/>
            </a:prstGeom>
            <a:solidFill>
              <a:schemeClr val="tx1">
                <a:lumMod val="85000"/>
                <a:lumOff val="15000"/>
              </a:schemeClr>
            </a:solidFill>
            <a:ln>
              <a:noFill/>
            </a:ln>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T</a:t>
              </a:r>
              <a:r>
                <a:rPr lang="en-US" altLang="en-US" sz="1200" b="1" i="1" baseline="-2500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altLang="en-US" sz="1200" b="1" i="1" baseline="-2500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56" name="TextBox 49"/>
            <p:cNvSpPr txBox="1">
              <a:spLocks noChangeArrowheads="1"/>
            </p:cNvSpPr>
            <p:nvPr/>
          </p:nvSpPr>
          <p:spPr bwMode="auto">
            <a:xfrm>
              <a:off x="10885310" y="2638870"/>
              <a:ext cx="402888" cy="307777"/>
            </a:xfrm>
            <a:prstGeom prst="rect">
              <a:avLst/>
            </a:prstGeom>
            <a:noFill/>
            <a:ln w="28575">
              <a:solidFill>
                <a:schemeClr val="tx1">
                  <a:lumMod val="85000"/>
                  <a:lumOff val="15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smtClean="0">
                  <a:solidFill>
                    <a:srgbClr val="000000"/>
                  </a:solidFill>
                  <a:latin typeface="+mn-lt"/>
                </a:rPr>
                <a:t>C</a:t>
              </a:r>
              <a:r>
                <a:rPr lang="en-US" altLang="en-US" sz="1400" b="1" i="1" baseline="-25000" dirty="0" smtClean="0">
                  <a:solidFill>
                    <a:srgbClr val="000000"/>
                  </a:solidFill>
                  <a:latin typeface="+mn-lt"/>
                </a:rPr>
                <a:t>3</a:t>
              </a:r>
              <a:endParaRPr lang="en-US" altLang="en-US" sz="1400" b="1" i="1" baseline="-25000" dirty="0">
                <a:solidFill>
                  <a:srgbClr val="000000"/>
                </a:solidFill>
                <a:latin typeface="+mn-lt"/>
              </a:endParaRPr>
            </a:p>
          </p:txBody>
        </p:sp>
      </p:grpSp>
    </p:spTree>
    <p:extLst>
      <p:ext uri="{BB962C8B-B14F-4D97-AF65-F5344CB8AC3E}">
        <p14:creationId xmlns:p14="http://schemas.microsoft.com/office/powerpoint/2010/main" val="1712971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556549" y="-1"/>
            <a:ext cx="10986619" cy="1095469"/>
          </a:xfrm>
        </p:spPr>
        <p:txBody>
          <a:bodyPr vert="horz" lIns="92075" tIns="46038" rIns="92075" bIns="46038" rtlCol="0" anchor="ctr">
            <a:noAutofit/>
          </a:bodyPr>
          <a:lstStyle/>
          <a:p>
            <a:r>
              <a:rPr lang="en-US" altLang="zh-CN" dirty="0">
                <a:ea typeface="SimSun" panose="02010600030101010101" pitchFamily="2" charset="-122"/>
              </a:rPr>
              <a:t>Entropy-Based </a:t>
            </a:r>
            <a:r>
              <a:rPr lang="en-US" altLang="zh-CN" dirty="0" smtClean="0">
                <a:ea typeface="SimSun" panose="02010600030101010101" pitchFamily="2" charset="-122"/>
              </a:rPr>
              <a:t>Measures </a:t>
            </a:r>
            <a:r>
              <a:rPr lang="en-US" altLang="zh-CN" dirty="0">
                <a:ea typeface="SimSun" panose="02010600030101010101" pitchFamily="2" charset="-122"/>
              </a:rPr>
              <a:t>(II): </a:t>
            </a:r>
            <a:r>
              <a:rPr lang="en-US" altLang="zh-CN" dirty="0" smtClean="0">
                <a:ea typeface="SimSun" panose="02010600030101010101" pitchFamily="2" charset="-122"/>
              </a:rPr>
              <a:t/>
            </a:r>
            <a:br>
              <a:rPr lang="en-US" altLang="zh-CN" dirty="0" smtClean="0">
                <a:ea typeface="SimSun" panose="02010600030101010101" pitchFamily="2" charset="-122"/>
              </a:rPr>
            </a:br>
            <a:r>
              <a:rPr lang="en-US" altLang="zh-CN" dirty="0" smtClean="0">
                <a:ea typeface="SimSun" panose="02010600030101010101" pitchFamily="2" charset="-122"/>
              </a:rPr>
              <a:t>Normalized Mutual Information </a:t>
            </a:r>
            <a:r>
              <a:rPr lang="en-US" altLang="zh-CN" dirty="0">
                <a:ea typeface="SimSun" panose="02010600030101010101" pitchFamily="2" charset="-122"/>
              </a:rPr>
              <a:t>(NMI)</a:t>
            </a:r>
            <a:endParaRPr lang="en-US" altLang="zh-CN" sz="4000" dirty="0">
              <a:ea typeface="SimSun" panose="02010600030101010101" pitchFamily="2" charset="-122"/>
            </a:endParaRPr>
          </a:p>
        </p:txBody>
      </p:sp>
      <p:sp>
        <p:nvSpPr>
          <p:cNvPr id="24579" name="Rectangle 3"/>
          <p:cNvSpPr>
            <a:spLocks noGrp="1" noChangeArrowheads="1"/>
          </p:cNvSpPr>
          <p:nvPr>
            <p:ph type="body" sz="half" idx="1"/>
          </p:nvPr>
        </p:nvSpPr>
        <p:spPr>
          <a:xfrm>
            <a:off x="556549" y="1160868"/>
            <a:ext cx="9371934" cy="5411948"/>
          </a:xfrm>
        </p:spPr>
        <p:txBody>
          <a:bodyPr vert="horz" lIns="92075" tIns="46038" rIns="92075" bIns="46038" rtlCol="0">
            <a:noAutofit/>
          </a:bodyPr>
          <a:lstStyle/>
          <a:p>
            <a:pPr>
              <a:defRPr/>
            </a:pPr>
            <a:r>
              <a:rPr lang="en-US" altLang="zh-CN" b="1" dirty="0">
                <a:ea typeface="SimSun" pitchFamily="2" charset="-122"/>
              </a:rPr>
              <a:t>Mutual information</a:t>
            </a:r>
            <a:r>
              <a:rPr lang="en-US" altLang="zh-CN" dirty="0">
                <a:ea typeface="SimSun" pitchFamily="2" charset="-122"/>
              </a:rPr>
              <a:t>: </a:t>
            </a:r>
            <a:r>
              <a:rPr lang="en-US" altLang="zh-CN" dirty="0" smtClean="0">
                <a:ea typeface="SimSun" pitchFamily="2" charset="-122"/>
              </a:rPr>
              <a:t> </a:t>
            </a:r>
          </a:p>
          <a:p>
            <a:pPr lvl="1">
              <a:defRPr/>
            </a:pPr>
            <a:r>
              <a:rPr lang="en-US" altLang="zh-CN" dirty="0" smtClean="0">
                <a:ea typeface="SimSun" pitchFamily="2" charset="-122"/>
              </a:rPr>
              <a:t>Quantifies </a:t>
            </a:r>
            <a:r>
              <a:rPr lang="en-US" altLang="zh-CN" dirty="0">
                <a:ea typeface="SimSun" pitchFamily="2" charset="-122"/>
              </a:rPr>
              <a:t>the amount of shared info between </a:t>
            </a:r>
            <a:endParaRPr lang="en-US" altLang="zh-CN" dirty="0" smtClean="0">
              <a:ea typeface="SimSun" pitchFamily="2" charset="-122"/>
            </a:endParaRPr>
          </a:p>
          <a:p>
            <a:pPr marL="384165" lvl="2" indent="0">
              <a:buNone/>
              <a:defRPr/>
            </a:pPr>
            <a:r>
              <a:rPr lang="en-US" altLang="zh-CN" dirty="0">
                <a:ea typeface="SimSun" pitchFamily="2" charset="-122"/>
              </a:rPr>
              <a:t> </a:t>
            </a:r>
            <a:r>
              <a:rPr lang="en-US" altLang="zh-CN" dirty="0" smtClean="0">
                <a:ea typeface="SimSun" pitchFamily="2" charset="-122"/>
              </a:rPr>
              <a:t>  the </a:t>
            </a:r>
            <a:r>
              <a:rPr lang="en-US" altLang="zh-CN" dirty="0">
                <a:ea typeface="SimSun" pitchFamily="2" charset="-122"/>
              </a:rPr>
              <a:t>clustering </a:t>
            </a:r>
            <a:r>
              <a:rPr lang="en-US" altLang="zh-CN" i="1" dirty="0">
                <a:ea typeface="SimSun" pitchFamily="2" charset="-122"/>
              </a:rPr>
              <a:t>C</a:t>
            </a:r>
            <a:r>
              <a:rPr lang="en-US" altLang="zh-CN" dirty="0">
                <a:ea typeface="SimSun" pitchFamily="2" charset="-122"/>
              </a:rPr>
              <a:t> and partitioning </a:t>
            </a:r>
            <a:r>
              <a:rPr lang="en-US" altLang="zh-CN" i="1" dirty="0" smtClean="0">
                <a:ea typeface="SimSun" pitchFamily="2" charset="-122"/>
              </a:rPr>
              <a:t>T</a:t>
            </a:r>
            <a:endParaRPr lang="en-US" altLang="zh-CN" dirty="0">
              <a:ea typeface="SimSun" pitchFamily="2" charset="-122"/>
            </a:endParaRPr>
          </a:p>
          <a:p>
            <a:pPr lvl="1">
              <a:defRPr/>
            </a:pPr>
            <a:r>
              <a:rPr lang="en-US" altLang="zh-CN" dirty="0" smtClean="0">
                <a:ea typeface="SimSun" pitchFamily="2" charset="-122"/>
              </a:rPr>
              <a:t>Measures </a:t>
            </a:r>
            <a:r>
              <a:rPr lang="en-US" altLang="zh-CN" dirty="0">
                <a:ea typeface="SimSun" pitchFamily="2" charset="-122"/>
              </a:rPr>
              <a:t>the dependency between the observed joint probability </a:t>
            </a:r>
            <a:r>
              <a:rPr lang="en-US" altLang="zh-CN" i="1" dirty="0" err="1">
                <a:ea typeface="SimSun" pitchFamily="2" charset="-122"/>
              </a:rPr>
              <a:t>p</a:t>
            </a:r>
            <a:r>
              <a:rPr lang="en-US" altLang="zh-CN" i="1" baseline="-25000" dirty="0" err="1">
                <a:ea typeface="SimSun" pitchFamily="2" charset="-122"/>
              </a:rPr>
              <a:t>ij</a:t>
            </a:r>
            <a:r>
              <a:rPr lang="en-US" altLang="zh-CN" dirty="0">
                <a:ea typeface="SimSun" pitchFamily="2" charset="-122"/>
              </a:rPr>
              <a:t> of </a:t>
            </a:r>
            <a:r>
              <a:rPr lang="en-US" altLang="zh-CN" i="1" dirty="0">
                <a:ea typeface="SimSun" pitchFamily="2" charset="-122"/>
              </a:rPr>
              <a:t>C</a:t>
            </a:r>
            <a:r>
              <a:rPr lang="en-US" altLang="zh-CN" dirty="0">
                <a:ea typeface="SimSun" pitchFamily="2" charset="-122"/>
              </a:rPr>
              <a:t> and </a:t>
            </a:r>
            <a:r>
              <a:rPr lang="en-US" altLang="zh-CN" i="1" dirty="0">
                <a:ea typeface="SimSun" pitchFamily="2" charset="-122"/>
              </a:rPr>
              <a:t>T</a:t>
            </a:r>
            <a:r>
              <a:rPr lang="en-US" altLang="zh-CN" dirty="0">
                <a:ea typeface="SimSun" pitchFamily="2" charset="-122"/>
              </a:rPr>
              <a:t>, and the expected joint probability </a:t>
            </a:r>
            <a:r>
              <a:rPr lang="en-US" altLang="zh-CN" i="1" dirty="0" err="1">
                <a:ea typeface="SimSun" pitchFamily="2" charset="-122"/>
              </a:rPr>
              <a:t>p</a:t>
            </a:r>
            <a:r>
              <a:rPr lang="en-US" altLang="zh-CN" i="1" baseline="-25000" dirty="0" err="1">
                <a:ea typeface="SimSun" pitchFamily="2" charset="-122"/>
              </a:rPr>
              <a:t>Ci</a:t>
            </a:r>
            <a:r>
              <a:rPr lang="en-US" altLang="zh-CN" i="1" dirty="0">
                <a:ea typeface="SimSun" pitchFamily="2" charset="-122"/>
              </a:rPr>
              <a:t> </a:t>
            </a:r>
            <a:r>
              <a:rPr lang="en-US" altLang="zh-CN" i="1" dirty="0" smtClean="0">
                <a:ea typeface="SimSun" pitchFamily="2" charset="-122"/>
              </a:rPr>
              <a:t>. </a:t>
            </a:r>
            <a:r>
              <a:rPr lang="en-US" altLang="zh-CN" i="1" dirty="0" err="1">
                <a:ea typeface="SimSun" pitchFamily="2" charset="-122"/>
              </a:rPr>
              <a:t>p</a:t>
            </a:r>
            <a:r>
              <a:rPr lang="en-US" altLang="zh-CN" i="1" baseline="-25000" dirty="0" err="1">
                <a:ea typeface="SimSun" pitchFamily="2" charset="-122"/>
              </a:rPr>
              <a:t>Tj</a:t>
            </a:r>
            <a:r>
              <a:rPr lang="en-US" altLang="zh-CN" i="1" dirty="0">
                <a:ea typeface="SimSun" pitchFamily="2" charset="-122"/>
              </a:rPr>
              <a:t> </a:t>
            </a:r>
            <a:r>
              <a:rPr lang="en-US" altLang="zh-CN" dirty="0">
                <a:ea typeface="SimSun" pitchFamily="2" charset="-122"/>
              </a:rPr>
              <a:t>under the independence </a:t>
            </a:r>
            <a:r>
              <a:rPr lang="en-US" altLang="zh-CN" dirty="0" smtClean="0">
                <a:ea typeface="SimSun" pitchFamily="2" charset="-122"/>
              </a:rPr>
              <a:t>assumption</a:t>
            </a:r>
          </a:p>
          <a:p>
            <a:pPr lvl="1">
              <a:defRPr/>
            </a:pPr>
            <a:r>
              <a:rPr lang="en-US" altLang="zh-CN" dirty="0" smtClean="0">
                <a:ea typeface="SimSun" pitchFamily="2" charset="-122"/>
              </a:rPr>
              <a:t>When </a:t>
            </a:r>
            <a:r>
              <a:rPr lang="en-US" altLang="zh-CN" i="1" dirty="0">
                <a:ea typeface="SimSun" pitchFamily="2" charset="-122"/>
              </a:rPr>
              <a:t>C</a:t>
            </a:r>
            <a:r>
              <a:rPr lang="en-US" altLang="zh-CN" dirty="0">
                <a:ea typeface="SimSun" pitchFamily="2" charset="-122"/>
              </a:rPr>
              <a:t> and </a:t>
            </a:r>
            <a:r>
              <a:rPr lang="en-US" altLang="zh-CN" i="1" dirty="0">
                <a:ea typeface="SimSun" pitchFamily="2" charset="-122"/>
              </a:rPr>
              <a:t>T</a:t>
            </a:r>
            <a:r>
              <a:rPr lang="en-US" altLang="zh-CN" dirty="0">
                <a:ea typeface="SimSun" pitchFamily="2" charset="-122"/>
              </a:rPr>
              <a:t> are independent, </a:t>
            </a:r>
            <a:r>
              <a:rPr lang="en-US" altLang="zh-CN" i="1" dirty="0" err="1">
                <a:ea typeface="SimSun" pitchFamily="2" charset="-122"/>
              </a:rPr>
              <a:t>p</a:t>
            </a:r>
            <a:r>
              <a:rPr lang="en-US" altLang="zh-CN" i="1" baseline="-25000" dirty="0" err="1">
                <a:ea typeface="SimSun" pitchFamily="2" charset="-122"/>
              </a:rPr>
              <a:t>ij</a:t>
            </a:r>
            <a:r>
              <a:rPr lang="en-US" altLang="zh-CN" baseline="-25000" dirty="0">
                <a:ea typeface="SimSun" pitchFamily="2" charset="-122"/>
              </a:rPr>
              <a:t> </a:t>
            </a:r>
            <a:r>
              <a:rPr lang="en-US" altLang="zh-CN" dirty="0">
                <a:ea typeface="SimSun" pitchFamily="2" charset="-122"/>
              </a:rPr>
              <a:t>=</a:t>
            </a:r>
            <a:r>
              <a:rPr lang="en-US" altLang="zh-CN" baseline="-25000" dirty="0">
                <a:ea typeface="SimSun" pitchFamily="2" charset="-122"/>
              </a:rPr>
              <a:t> </a:t>
            </a:r>
            <a:r>
              <a:rPr lang="en-US" altLang="zh-CN" i="1" dirty="0" err="1">
                <a:ea typeface="SimSun" pitchFamily="2" charset="-122"/>
              </a:rPr>
              <a:t>p</a:t>
            </a:r>
            <a:r>
              <a:rPr lang="en-US" altLang="zh-CN" i="1" baseline="-25000" dirty="0" err="1">
                <a:ea typeface="SimSun" pitchFamily="2" charset="-122"/>
              </a:rPr>
              <a:t>Ci</a:t>
            </a:r>
            <a:r>
              <a:rPr lang="en-US" altLang="zh-CN" i="1" dirty="0">
                <a:ea typeface="SimSun" pitchFamily="2" charset="-122"/>
              </a:rPr>
              <a:t> </a:t>
            </a:r>
            <a:r>
              <a:rPr lang="en-US" altLang="zh-CN" i="1" dirty="0" smtClean="0">
                <a:ea typeface="SimSun" pitchFamily="2" charset="-122"/>
              </a:rPr>
              <a:t>. </a:t>
            </a:r>
            <a:r>
              <a:rPr lang="en-US" altLang="zh-CN" i="1" dirty="0" err="1">
                <a:ea typeface="SimSun" pitchFamily="2" charset="-122"/>
              </a:rPr>
              <a:t>p</a:t>
            </a:r>
            <a:r>
              <a:rPr lang="en-US" altLang="zh-CN" i="1" baseline="-25000" dirty="0" err="1">
                <a:ea typeface="SimSun" pitchFamily="2" charset="-122"/>
              </a:rPr>
              <a:t>Tj</a:t>
            </a:r>
            <a:r>
              <a:rPr lang="en-US" altLang="zh-CN" dirty="0">
                <a:ea typeface="SimSun" pitchFamily="2" charset="-122"/>
              </a:rPr>
              <a:t>, </a:t>
            </a:r>
            <a:r>
              <a:rPr lang="en-US" altLang="zh-CN" i="1" dirty="0">
                <a:ea typeface="SimSun" pitchFamily="2" charset="-122"/>
              </a:rPr>
              <a:t>I</a:t>
            </a:r>
            <a:r>
              <a:rPr lang="en-US" altLang="zh-CN" dirty="0">
                <a:ea typeface="SimSun" pitchFamily="2" charset="-122"/>
              </a:rPr>
              <a:t>(</a:t>
            </a:r>
            <a:r>
              <a:rPr lang="en-US" altLang="zh-CN" i="1" dirty="0">
                <a:ea typeface="SimSun" pitchFamily="2" charset="-122"/>
              </a:rPr>
              <a:t>C</a:t>
            </a:r>
            <a:r>
              <a:rPr lang="en-US" altLang="zh-CN" dirty="0">
                <a:ea typeface="SimSun" pitchFamily="2" charset="-122"/>
              </a:rPr>
              <a:t>, </a:t>
            </a:r>
            <a:r>
              <a:rPr lang="en-US" altLang="zh-CN" i="1" dirty="0">
                <a:ea typeface="SimSun" pitchFamily="2" charset="-122"/>
              </a:rPr>
              <a:t>T</a:t>
            </a:r>
            <a:r>
              <a:rPr lang="en-US" altLang="zh-CN" dirty="0">
                <a:ea typeface="SimSun" pitchFamily="2" charset="-122"/>
              </a:rPr>
              <a:t>) = 0.  However, there is no upper bound on the mutual information</a:t>
            </a:r>
            <a:endParaRPr lang="en-US" altLang="zh-CN" baseline="-25000" dirty="0">
              <a:ea typeface="SimSun" pitchFamily="2" charset="-122"/>
            </a:endParaRPr>
          </a:p>
          <a:p>
            <a:pPr>
              <a:defRPr/>
            </a:pPr>
            <a:r>
              <a:rPr lang="en-US" altLang="zh-CN" b="1" dirty="0">
                <a:ea typeface="SimSun" pitchFamily="2" charset="-122"/>
              </a:rPr>
              <a:t>Normalized mutual information </a:t>
            </a:r>
            <a:r>
              <a:rPr lang="en-US" altLang="zh-CN" dirty="0">
                <a:ea typeface="SimSun" pitchFamily="2" charset="-122"/>
              </a:rPr>
              <a:t>(</a:t>
            </a:r>
            <a:r>
              <a:rPr lang="en-US" altLang="zh-CN" dirty="0" smtClean="0">
                <a:ea typeface="SimSun" pitchFamily="2" charset="-122"/>
              </a:rPr>
              <a:t>NMI)</a:t>
            </a:r>
          </a:p>
          <a:p>
            <a:pPr>
              <a:defRPr/>
            </a:pPr>
            <a:endParaRPr lang="en-US" altLang="zh-CN" dirty="0">
              <a:ea typeface="SimSun" pitchFamily="2" charset="-122"/>
            </a:endParaRPr>
          </a:p>
          <a:p>
            <a:pPr>
              <a:defRPr/>
            </a:pPr>
            <a:endParaRPr lang="en-US" altLang="zh-CN" dirty="0" smtClean="0">
              <a:ea typeface="SimSun" pitchFamily="2" charset="-122"/>
            </a:endParaRPr>
          </a:p>
          <a:p>
            <a:pPr lvl="1">
              <a:defRPr/>
            </a:pPr>
            <a:r>
              <a:rPr lang="en-US" altLang="zh-CN" dirty="0" smtClean="0">
                <a:ea typeface="SimSun" pitchFamily="2" charset="-122"/>
              </a:rPr>
              <a:t>Value </a:t>
            </a:r>
            <a:r>
              <a:rPr lang="en-US" altLang="zh-CN" dirty="0">
                <a:ea typeface="SimSun" pitchFamily="2" charset="-122"/>
              </a:rPr>
              <a:t>range of NMI: [0,1].  Value close to 1 indicates a good clustering</a:t>
            </a:r>
            <a:endParaRPr lang="en-US" altLang="zh-CN" baseline="-25000" dirty="0">
              <a:ea typeface="SimSun" pitchFamily="2" charset="-122"/>
            </a:endParaRPr>
          </a:p>
        </p:txBody>
      </p:sp>
      <p:pic>
        <p:nvPicPr>
          <p:cNvPr id="5"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3238" y="4947980"/>
            <a:ext cx="6638925"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0" name="Group 39"/>
          <p:cNvGrpSpPr/>
          <p:nvPr/>
        </p:nvGrpSpPr>
        <p:grpSpPr>
          <a:xfrm>
            <a:off x="9882720" y="3109144"/>
            <a:ext cx="2094138" cy="1828863"/>
            <a:chOff x="9313760" y="1117784"/>
            <a:chExt cx="2094138" cy="1828863"/>
          </a:xfrm>
        </p:grpSpPr>
        <p:grpSp>
          <p:nvGrpSpPr>
            <p:cNvPr id="41" name="Group 47"/>
            <p:cNvGrpSpPr>
              <a:grpSpLocks/>
            </p:cNvGrpSpPr>
            <p:nvPr/>
          </p:nvGrpSpPr>
          <p:grpSpPr bwMode="auto">
            <a:xfrm>
              <a:off x="9350499" y="1117784"/>
              <a:ext cx="2057399" cy="1237140"/>
              <a:chOff x="6781800" y="1284661"/>
              <a:chExt cx="2042907" cy="1191839"/>
            </a:xfrm>
          </p:grpSpPr>
          <p:sp>
            <p:nvSpPr>
              <p:cNvPr id="52" name="Oval 8"/>
              <p:cNvSpPr>
                <a:spLocks noChangeArrowheads="1"/>
              </p:cNvSpPr>
              <p:nvPr/>
            </p:nvSpPr>
            <p:spPr bwMode="auto">
              <a:xfrm>
                <a:off x="7162800" y="17049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3" name="Oval 9"/>
              <p:cNvSpPr>
                <a:spLocks noChangeArrowheads="1"/>
              </p:cNvSpPr>
              <p:nvPr/>
            </p:nvSpPr>
            <p:spPr bwMode="auto">
              <a:xfrm>
                <a:off x="7391400" y="16287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4" name="Oval 10"/>
              <p:cNvSpPr>
                <a:spLocks noChangeArrowheads="1"/>
              </p:cNvSpPr>
              <p:nvPr/>
            </p:nvSpPr>
            <p:spPr bwMode="auto">
              <a:xfrm>
                <a:off x="7467600" y="20955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5" name="Oval 11"/>
              <p:cNvSpPr>
                <a:spLocks noChangeArrowheads="1"/>
              </p:cNvSpPr>
              <p:nvPr/>
            </p:nvSpPr>
            <p:spPr bwMode="auto">
              <a:xfrm>
                <a:off x="7696200" y="1933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6" name="Oval 12"/>
              <p:cNvSpPr>
                <a:spLocks noChangeArrowheads="1"/>
              </p:cNvSpPr>
              <p:nvPr/>
            </p:nvSpPr>
            <p:spPr bwMode="auto">
              <a:xfrm>
                <a:off x="7010400" y="20193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7" name="Oval 13"/>
              <p:cNvSpPr>
                <a:spLocks noChangeArrowheads="1"/>
              </p:cNvSpPr>
              <p:nvPr/>
            </p:nvSpPr>
            <p:spPr bwMode="auto">
              <a:xfrm>
                <a:off x="7010400" y="1552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8" name="Oval 14"/>
              <p:cNvSpPr>
                <a:spLocks noChangeArrowheads="1"/>
              </p:cNvSpPr>
              <p:nvPr/>
            </p:nvSpPr>
            <p:spPr bwMode="auto">
              <a:xfrm>
                <a:off x="72771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9" name="Oval 58"/>
              <p:cNvSpPr>
                <a:spLocks noChangeArrowheads="1"/>
              </p:cNvSpPr>
              <p:nvPr/>
            </p:nvSpPr>
            <p:spPr bwMode="auto">
              <a:xfrm>
                <a:off x="7620000" y="1714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0" name="Oval 59"/>
              <p:cNvSpPr>
                <a:spLocks noChangeArrowheads="1"/>
              </p:cNvSpPr>
              <p:nvPr/>
            </p:nvSpPr>
            <p:spPr bwMode="auto">
              <a:xfrm>
                <a:off x="7239000" y="20193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1" name="Oval 60"/>
              <p:cNvSpPr>
                <a:spLocks noChangeArrowheads="1"/>
              </p:cNvSpPr>
              <p:nvPr/>
            </p:nvSpPr>
            <p:spPr bwMode="auto">
              <a:xfrm>
                <a:off x="74676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2" name="Oval 33"/>
              <p:cNvSpPr>
                <a:spLocks noChangeArrowheads="1"/>
              </p:cNvSpPr>
              <p:nvPr/>
            </p:nvSpPr>
            <p:spPr bwMode="auto">
              <a:xfrm>
                <a:off x="7226077" y="2280758"/>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3" name="Oval 34"/>
              <p:cNvSpPr>
                <a:spLocks noChangeArrowheads="1"/>
              </p:cNvSpPr>
              <p:nvPr/>
            </p:nvSpPr>
            <p:spPr bwMode="auto">
              <a:xfrm>
                <a:off x="7315200" y="1485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4" name="Oval 35"/>
              <p:cNvSpPr>
                <a:spLocks noChangeArrowheads="1"/>
              </p:cNvSpPr>
              <p:nvPr/>
            </p:nvSpPr>
            <p:spPr bwMode="auto">
              <a:xfrm>
                <a:off x="7048500" y="22479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5" name="Oval 36"/>
              <p:cNvSpPr>
                <a:spLocks noChangeArrowheads="1"/>
              </p:cNvSpPr>
              <p:nvPr/>
            </p:nvSpPr>
            <p:spPr bwMode="auto">
              <a:xfrm>
                <a:off x="69342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6" name="Oval 15"/>
              <p:cNvSpPr>
                <a:spLocks noChangeArrowheads="1"/>
              </p:cNvSpPr>
              <p:nvPr/>
            </p:nvSpPr>
            <p:spPr bwMode="auto">
              <a:xfrm>
                <a:off x="80962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67" name="Oval 19"/>
              <p:cNvSpPr>
                <a:spLocks noChangeArrowheads="1"/>
              </p:cNvSpPr>
              <p:nvPr/>
            </p:nvSpPr>
            <p:spPr bwMode="auto">
              <a:xfrm>
                <a:off x="82486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68" name="Oval 20"/>
              <p:cNvSpPr>
                <a:spLocks noChangeArrowheads="1"/>
              </p:cNvSpPr>
              <p:nvPr/>
            </p:nvSpPr>
            <p:spPr bwMode="auto">
              <a:xfrm>
                <a:off x="84010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69" name="Oval 21"/>
              <p:cNvSpPr>
                <a:spLocks noChangeArrowheads="1"/>
              </p:cNvSpPr>
              <p:nvPr/>
            </p:nvSpPr>
            <p:spPr bwMode="auto">
              <a:xfrm>
                <a:off x="8248650" y="1857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70" name="Oval 22"/>
              <p:cNvSpPr>
                <a:spLocks noChangeArrowheads="1"/>
              </p:cNvSpPr>
              <p:nvPr/>
            </p:nvSpPr>
            <p:spPr bwMode="auto">
              <a:xfrm>
                <a:off x="84010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71" name="Oval 23"/>
              <p:cNvSpPr>
                <a:spLocks noChangeArrowheads="1"/>
              </p:cNvSpPr>
              <p:nvPr/>
            </p:nvSpPr>
            <p:spPr bwMode="auto">
              <a:xfrm>
                <a:off x="79438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72" name="Oval 24"/>
              <p:cNvSpPr>
                <a:spLocks noChangeArrowheads="1"/>
              </p:cNvSpPr>
              <p:nvPr/>
            </p:nvSpPr>
            <p:spPr bwMode="auto">
              <a:xfrm>
                <a:off x="80962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73" name="Oval 25"/>
              <p:cNvSpPr>
                <a:spLocks noChangeArrowheads="1"/>
              </p:cNvSpPr>
              <p:nvPr/>
            </p:nvSpPr>
            <p:spPr bwMode="auto">
              <a:xfrm>
                <a:off x="7905750" y="15906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74" name="Oval 26"/>
              <p:cNvSpPr>
                <a:spLocks noChangeArrowheads="1"/>
              </p:cNvSpPr>
              <p:nvPr/>
            </p:nvSpPr>
            <p:spPr bwMode="auto">
              <a:xfrm>
                <a:off x="82486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b="1">
                  <a:solidFill>
                    <a:srgbClr val="0000FF"/>
                  </a:solidFill>
                </a:endParaRPr>
              </a:p>
            </p:txBody>
          </p:sp>
          <p:sp>
            <p:nvSpPr>
              <p:cNvPr id="75" name="Oval 27"/>
              <p:cNvSpPr>
                <a:spLocks noChangeArrowheads="1"/>
              </p:cNvSpPr>
              <p:nvPr/>
            </p:nvSpPr>
            <p:spPr bwMode="auto">
              <a:xfrm>
                <a:off x="79438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76" name="Oval 28"/>
              <p:cNvSpPr>
                <a:spLocks noChangeArrowheads="1"/>
              </p:cNvSpPr>
              <p:nvPr/>
            </p:nvSpPr>
            <p:spPr bwMode="auto">
              <a:xfrm>
                <a:off x="80962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77" name="Oval 29"/>
              <p:cNvSpPr>
                <a:spLocks noChangeArrowheads="1"/>
              </p:cNvSpPr>
              <p:nvPr/>
            </p:nvSpPr>
            <p:spPr bwMode="auto">
              <a:xfrm>
                <a:off x="84010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78" name="Oval 30"/>
              <p:cNvSpPr>
                <a:spLocks noChangeArrowheads="1"/>
              </p:cNvSpPr>
              <p:nvPr/>
            </p:nvSpPr>
            <p:spPr bwMode="auto">
              <a:xfrm>
                <a:off x="85534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79" name="Oval 31"/>
              <p:cNvSpPr>
                <a:spLocks noChangeArrowheads="1"/>
              </p:cNvSpPr>
              <p:nvPr/>
            </p:nvSpPr>
            <p:spPr bwMode="auto">
              <a:xfrm>
                <a:off x="86296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0" name="Oval 32"/>
              <p:cNvSpPr>
                <a:spLocks noChangeArrowheads="1"/>
              </p:cNvSpPr>
              <p:nvPr/>
            </p:nvSpPr>
            <p:spPr bwMode="auto">
              <a:xfrm>
                <a:off x="84772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1" name="Oval 37"/>
              <p:cNvSpPr>
                <a:spLocks noChangeArrowheads="1"/>
              </p:cNvSpPr>
              <p:nvPr/>
            </p:nvSpPr>
            <p:spPr bwMode="auto">
              <a:xfrm>
                <a:off x="8020050" y="2085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2" name="Rectangle 1"/>
              <p:cNvSpPr>
                <a:spLocks noChangeArrowheads="1"/>
              </p:cNvSpPr>
              <p:nvPr/>
            </p:nvSpPr>
            <p:spPr bwMode="auto">
              <a:xfrm>
                <a:off x="6781800" y="1295400"/>
                <a:ext cx="2042907" cy="1181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83" name="Oval 2"/>
              <p:cNvSpPr>
                <a:spLocks noChangeArrowheads="1"/>
              </p:cNvSpPr>
              <p:nvPr/>
            </p:nvSpPr>
            <p:spPr bwMode="auto">
              <a:xfrm>
                <a:off x="7600950" y="1385888"/>
                <a:ext cx="1143000" cy="809624"/>
              </a:xfrm>
              <a:prstGeom prst="ellipse">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84" name="Oval 44"/>
              <p:cNvSpPr>
                <a:spLocks noChangeArrowheads="1"/>
              </p:cNvSpPr>
              <p:nvPr/>
            </p:nvSpPr>
            <p:spPr bwMode="auto">
              <a:xfrm rot="3005671">
                <a:off x="6910448" y="1473379"/>
                <a:ext cx="782476" cy="405040"/>
              </a:xfrm>
              <a:prstGeom prst="ellipse">
                <a:avLst/>
              </a:prstGeom>
              <a:noFill/>
              <a:ln w="28575" algn="ctr">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grpSp>
        <p:sp>
          <p:nvSpPr>
            <p:cNvPr id="42" name="TextBox 41"/>
            <p:cNvSpPr txBox="1"/>
            <p:nvPr/>
          </p:nvSpPr>
          <p:spPr>
            <a:xfrm>
              <a:off x="9351754" y="2362645"/>
              <a:ext cx="1220138" cy="276225"/>
            </a:xfrm>
            <a:prstGeom prst="rect">
              <a:avLst/>
            </a:prstGeom>
            <a:solidFill>
              <a:srgbClr val="E48312"/>
            </a:solidFill>
          </p:spPr>
          <p:txBody>
            <a:bodyPr wrap="square">
              <a:spAutoFit/>
            </a:bodyPr>
            <a:lstStyle/>
            <a:p>
              <a:pPr defTabSz="914400" fontAlgn="base">
                <a:spcBef>
                  <a:spcPct val="0"/>
                </a:spcBef>
                <a:spcAft>
                  <a:spcPct val="0"/>
                </a:spcAft>
                <a:defRPr/>
              </a:pPr>
              <a:r>
                <a:rPr lang="en-US" sz="1200" b="1" dirty="0">
                  <a:solidFill>
                    <a:srgbClr val="000000"/>
                  </a:solidFill>
                </a:rPr>
                <a:t>Ground </a:t>
              </a:r>
              <a:r>
                <a:rPr lang="en-US" sz="1200" b="1" dirty="0" smtClean="0">
                  <a:solidFill>
                    <a:srgbClr val="000000"/>
                  </a:solidFill>
                </a:rPr>
                <a:t>Truth </a:t>
              </a:r>
              <a:r>
                <a:rPr lang="en-US" sz="1200" b="1" i="1" dirty="0" smtClean="0">
                  <a:solidFill>
                    <a:srgbClr val="000000"/>
                  </a:solidFill>
                </a:rPr>
                <a:t>T</a:t>
              </a:r>
              <a:r>
                <a:rPr lang="en-US" sz="1200" b="1" i="1" baseline="-25000" dirty="0" smtClean="0">
                  <a:solidFill>
                    <a:srgbClr val="000000"/>
                  </a:solidFill>
                </a:rPr>
                <a:t>1</a:t>
              </a:r>
              <a:endParaRPr lang="en-US" sz="1200" b="1" i="1" baseline="-25000" dirty="0">
                <a:solidFill>
                  <a:srgbClr val="000000"/>
                </a:solidFill>
              </a:endParaRPr>
            </a:p>
          </p:txBody>
        </p:sp>
        <p:sp>
          <p:nvSpPr>
            <p:cNvPr id="43" name="TextBox 46"/>
            <p:cNvSpPr txBox="1">
              <a:spLocks noChangeArrowheads="1"/>
            </p:cNvSpPr>
            <p:nvPr/>
          </p:nvSpPr>
          <p:spPr bwMode="auto">
            <a:xfrm>
              <a:off x="10599349" y="2359850"/>
              <a:ext cx="395287" cy="2762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a:solidFill>
                    <a:srgbClr val="000000"/>
                  </a:solidFill>
                </a:rPr>
                <a:t>T</a:t>
              </a:r>
              <a:r>
                <a:rPr lang="en-US" altLang="en-US" sz="1200" b="1" i="1" baseline="-25000" dirty="0">
                  <a:solidFill>
                    <a:srgbClr val="000000"/>
                  </a:solidFill>
                </a:rPr>
                <a:t>2</a:t>
              </a:r>
            </a:p>
          </p:txBody>
        </p:sp>
        <p:sp>
          <p:nvSpPr>
            <p:cNvPr id="44" name="TextBox 43"/>
            <p:cNvSpPr txBox="1">
              <a:spLocks noChangeArrowheads="1"/>
            </p:cNvSpPr>
            <p:nvPr/>
          </p:nvSpPr>
          <p:spPr bwMode="auto">
            <a:xfrm>
              <a:off x="9439271" y="2631760"/>
              <a:ext cx="929361" cy="307777"/>
            </a:xfrm>
            <a:prstGeom prst="rect">
              <a:avLst/>
            </a:prstGeom>
            <a:noFill/>
            <a:ln w="28575">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dirty="0">
                  <a:solidFill>
                    <a:srgbClr val="000000"/>
                  </a:solidFill>
                  <a:latin typeface="+mn-lt"/>
                </a:rPr>
                <a:t>Cluster </a:t>
              </a:r>
              <a:r>
                <a:rPr lang="en-US" altLang="en-US" sz="1400" b="1" i="1" dirty="0">
                  <a:solidFill>
                    <a:srgbClr val="000000"/>
                  </a:solidFill>
                  <a:latin typeface="+mn-lt"/>
                </a:rPr>
                <a:t>C</a:t>
              </a:r>
              <a:r>
                <a:rPr lang="en-US" altLang="en-US" sz="1400" b="1" i="1" baseline="-25000" dirty="0">
                  <a:solidFill>
                    <a:srgbClr val="000000"/>
                  </a:solidFill>
                  <a:latin typeface="+mn-lt"/>
                </a:rPr>
                <a:t>1</a:t>
              </a:r>
            </a:p>
          </p:txBody>
        </p:sp>
        <p:sp>
          <p:nvSpPr>
            <p:cNvPr id="45" name="TextBox 49"/>
            <p:cNvSpPr txBox="1">
              <a:spLocks noChangeArrowheads="1"/>
            </p:cNvSpPr>
            <p:nvPr/>
          </p:nvSpPr>
          <p:spPr bwMode="auto">
            <a:xfrm>
              <a:off x="10410045" y="2638870"/>
              <a:ext cx="402888" cy="30777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smtClean="0">
                  <a:solidFill>
                    <a:srgbClr val="000000"/>
                  </a:solidFill>
                  <a:latin typeface="+mn-lt"/>
                  <a:ea typeface="Tahoma" panose="020B0604030504040204" pitchFamily="34" charset="0"/>
                  <a:cs typeface="Tahoma" panose="020B0604030504040204" pitchFamily="34" charset="0"/>
                </a:rPr>
                <a:t>C</a:t>
              </a:r>
              <a:r>
                <a:rPr lang="en-US" altLang="en-US" sz="1400" b="1" i="1" baseline="-25000" dirty="0" smtClean="0">
                  <a:solidFill>
                    <a:srgbClr val="000000"/>
                  </a:solidFill>
                  <a:latin typeface="+mn-lt"/>
                  <a:ea typeface="Tahoma" panose="020B0604030504040204" pitchFamily="34" charset="0"/>
                  <a:cs typeface="Tahoma" panose="020B0604030504040204" pitchFamily="34" charset="0"/>
                </a:rPr>
                <a:t>2</a:t>
              </a:r>
              <a:endParaRPr lang="en-US" altLang="en-US" sz="1400" b="1" i="1" baseline="-25000" dirty="0">
                <a:solidFill>
                  <a:srgbClr val="000000"/>
                </a:solidFill>
                <a:latin typeface="+mn-lt"/>
                <a:ea typeface="Tahoma" panose="020B0604030504040204" pitchFamily="34" charset="0"/>
                <a:cs typeface="Tahoma" panose="020B0604030504040204" pitchFamily="34" charset="0"/>
              </a:endParaRPr>
            </a:p>
          </p:txBody>
        </p:sp>
        <p:sp>
          <p:nvSpPr>
            <p:cNvPr id="46" name="Oval 35"/>
            <p:cNvSpPr>
              <a:spLocks noChangeArrowheads="1"/>
            </p:cNvSpPr>
            <p:nvPr/>
          </p:nvSpPr>
          <p:spPr bwMode="auto">
            <a:xfrm>
              <a:off x="9505904" y="197932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7" name="Oval 33"/>
            <p:cNvSpPr>
              <a:spLocks noChangeArrowheads="1"/>
            </p:cNvSpPr>
            <p:nvPr/>
          </p:nvSpPr>
          <p:spPr bwMode="auto">
            <a:xfrm>
              <a:off x="9836299" y="20137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48" name="Oval 2"/>
            <p:cNvSpPr>
              <a:spLocks noChangeArrowheads="1"/>
            </p:cNvSpPr>
            <p:nvPr/>
          </p:nvSpPr>
          <p:spPr bwMode="auto">
            <a:xfrm rot="1766439">
              <a:off x="9313760" y="1769947"/>
              <a:ext cx="911640" cy="485929"/>
            </a:xfrm>
            <a:prstGeom prst="ellipse">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49" name="Oval 33"/>
            <p:cNvSpPr>
              <a:spLocks noChangeArrowheads="1"/>
            </p:cNvSpPr>
            <p:nvPr/>
          </p:nvSpPr>
          <p:spPr bwMode="auto">
            <a:xfrm>
              <a:off x="9988699" y="21661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50" name="TextBox 46"/>
            <p:cNvSpPr txBox="1">
              <a:spLocks noChangeArrowheads="1"/>
            </p:cNvSpPr>
            <p:nvPr/>
          </p:nvSpPr>
          <p:spPr bwMode="auto">
            <a:xfrm>
              <a:off x="11012611" y="2359849"/>
              <a:ext cx="395287" cy="276225"/>
            </a:xfrm>
            <a:prstGeom prst="rect">
              <a:avLst/>
            </a:prstGeom>
            <a:solidFill>
              <a:schemeClr val="tx1">
                <a:lumMod val="85000"/>
                <a:lumOff val="15000"/>
              </a:schemeClr>
            </a:solidFill>
            <a:ln>
              <a:noFill/>
            </a:ln>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T</a:t>
              </a:r>
              <a:r>
                <a:rPr lang="en-US" altLang="en-US" sz="1200" b="1" i="1" baseline="-2500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altLang="en-US" sz="1200" b="1" i="1" baseline="-2500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51" name="TextBox 49"/>
            <p:cNvSpPr txBox="1">
              <a:spLocks noChangeArrowheads="1"/>
            </p:cNvSpPr>
            <p:nvPr/>
          </p:nvSpPr>
          <p:spPr bwMode="auto">
            <a:xfrm>
              <a:off x="10885310" y="2638870"/>
              <a:ext cx="402888" cy="307777"/>
            </a:xfrm>
            <a:prstGeom prst="rect">
              <a:avLst/>
            </a:prstGeom>
            <a:noFill/>
            <a:ln w="28575">
              <a:solidFill>
                <a:schemeClr val="tx1">
                  <a:lumMod val="85000"/>
                  <a:lumOff val="15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smtClean="0">
                  <a:solidFill>
                    <a:srgbClr val="000000"/>
                  </a:solidFill>
                  <a:latin typeface="+mn-lt"/>
                </a:rPr>
                <a:t>C</a:t>
              </a:r>
              <a:r>
                <a:rPr lang="en-US" altLang="en-US" sz="1400" b="1" i="1" baseline="-25000" dirty="0" smtClean="0">
                  <a:solidFill>
                    <a:srgbClr val="000000"/>
                  </a:solidFill>
                  <a:latin typeface="+mn-lt"/>
                </a:rPr>
                <a:t>3</a:t>
              </a:r>
              <a:endParaRPr lang="en-US" altLang="en-US" sz="1400" b="1" i="1" baseline="-25000" dirty="0">
                <a:solidFill>
                  <a:srgbClr val="000000"/>
                </a:solidFill>
                <a:latin typeface="+mn-lt"/>
              </a:endParaRPr>
            </a:p>
          </p:txBody>
        </p:sp>
      </p:grpSp>
      <p:graphicFrame>
        <p:nvGraphicFramePr>
          <p:cNvPr id="2" name="Object 1"/>
          <p:cNvGraphicFramePr>
            <a:graphicFrameLocks noChangeAspect="1"/>
          </p:cNvGraphicFramePr>
          <p:nvPr>
            <p:extLst/>
          </p:nvPr>
        </p:nvGraphicFramePr>
        <p:xfrm>
          <a:off x="7070112" y="1437399"/>
          <a:ext cx="3800016" cy="950004"/>
        </p:xfrm>
        <a:graphic>
          <a:graphicData uri="http://schemas.openxmlformats.org/presentationml/2006/ole">
            <mc:AlternateContent xmlns:mc="http://schemas.openxmlformats.org/markup-compatibility/2006">
              <mc:Choice xmlns:v="urn:schemas-microsoft-com:vml" Requires="v">
                <p:oleObj spid="_x0000_s20494" name="Equation" r:id="rId5" imgW="1981080" imgH="495000" progId="Equation.DSMT4">
                  <p:embed/>
                </p:oleObj>
              </mc:Choice>
              <mc:Fallback>
                <p:oleObj name="Equation" r:id="rId5" imgW="1981080" imgH="495000" progId="Equation.DSMT4">
                  <p:embed/>
                  <p:pic>
                    <p:nvPicPr>
                      <p:cNvPr id="0" name=""/>
                      <p:cNvPicPr/>
                      <p:nvPr/>
                    </p:nvPicPr>
                    <p:blipFill>
                      <a:blip r:embed="rId6"/>
                      <a:stretch>
                        <a:fillRect/>
                      </a:stretch>
                    </p:blipFill>
                    <p:spPr>
                      <a:xfrm>
                        <a:off x="7070112" y="1437399"/>
                        <a:ext cx="3800016" cy="950004"/>
                      </a:xfrm>
                      <a:prstGeom prst="rect">
                        <a:avLst/>
                      </a:prstGeom>
                    </p:spPr>
                  </p:pic>
                </p:oleObj>
              </mc:Fallback>
            </mc:AlternateContent>
          </a:graphicData>
        </a:graphic>
      </p:graphicFrame>
    </p:spTree>
    <p:extLst>
      <p:ext uri="{BB962C8B-B14F-4D97-AF65-F5344CB8AC3E}">
        <p14:creationId xmlns:p14="http://schemas.microsoft.com/office/powerpoint/2010/main" val="39243904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33652" y="281403"/>
            <a:ext cx="12456405" cy="609600"/>
          </a:xfrm>
        </p:spPr>
        <p:txBody>
          <a:bodyPr vert="horz" lIns="92075" tIns="46038" rIns="92075" bIns="46038" rtlCol="0" anchor="ctr">
            <a:noAutofit/>
          </a:bodyPr>
          <a:lstStyle/>
          <a:p>
            <a:r>
              <a:rPr lang="en-US" altLang="zh-CN" sz="3800" dirty="0" smtClean="0">
                <a:ea typeface="SimSun" panose="02010600030101010101" pitchFamily="2" charset="-122"/>
              </a:rPr>
              <a:t>Pairwise </a:t>
            </a:r>
            <a:r>
              <a:rPr lang="en-US" altLang="zh-CN" sz="3800" dirty="0" smtClean="0">
                <a:solidFill>
                  <a:srgbClr val="000000"/>
                </a:solidFill>
              </a:rPr>
              <a:t>Measures: Four Possibilities for Truth Assignment</a:t>
            </a:r>
            <a:endParaRPr lang="en-US" altLang="zh-CN" sz="3800" dirty="0">
              <a:ea typeface="SimSun" panose="02010600030101010101" pitchFamily="2" charset="-122"/>
            </a:endParaRPr>
          </a:p>
        </p:txBody>
      </p:sp>
      <p:sp>
        <p:nvSpPr>
          <p:cNvPr id="45" name="Rectangle 3"/>
          <p:cNvSpPr txBox="1">
            <a:spLocks noChangeArrowheads="1"/>
          </p:cNvSpPr>
          <p:nvPr/>
        </p:nvSpPr>
        <p:spPr>
          <a:xfrm>
            <a:off x="505182" y="1169050"/>
            <a:ext cx="10872428" cy="5462873"/>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zh-CN" b="1" dirty="0" smtClean="0">
                <a:solidFill>
                  <a:srgbClr val="000000"/>
                </a:solidFill>
              </a:rPr>
              <a:t>Four possibilities </a:t>
            </a:r>
            <a:r>
              <a:rPr lang="en-US" altLang="zh-CN" dirty="0" smtClean="0">
                <a:solidFill>
                  <a:srgbClr val="000000"/>
                </a:solidFill>
              </a:rPr>
              <a:t>based on the agreement between cluster label and partition label</a:t>
            </a:r>
            <a:endParaRPr lang="en-US" altLang="zh-CN" dirty="0">
              <a:solidFill>
                <a:srgbClr val="000000"/>
              </a:solidFill>
            </a:endParaRPr>
          </a:p>
          <a:p>
            <a:pPr lvl="1"/>
            <a:r>
              <a:rPr lang="en-US" altLang="zh-CN" i="1" dirty="0" smtClean="0">
                <a:solidFill>
                  <a:srgbClr val="000000"/>
                </a:solidFill>
              </a:rPr>
              <a:t>TP</a:t>
            </a:r>
            <a:r>
              <a:rPr lang="en-US" altLang="zh-CN" dirty="0" smtClean="0">
                <a:solidFill>
                  <a:srgbClr val="000000"/>
                </a:solidFill>
              </a:rPr>
              <a:t>: true positive—Two points </a:t>
            </a:r>
            <a:r>
              <a:rPr lang="en-US" altLang="zh-CN" b="1" i="1" dirty="0" smtClean="0">
                <a:solidFill>
                  <a:srgbClr val="000000"/>
                </a:solidFill>
              </a:rPr>
              <a:t>x</a:t>
            </a:r>
            <a:r>
              <a:rPr lang="en-US" altLang="zh-CN" i="1" baseline="-25000" dirty="0" smtClean="0">
                <a:solidFill>
                  <a:srgbClr val="000000"/>
                </a:solidFill>
              </a:rPr>
              <a:t>i</a:t>
            </a:r>
            <a:r>
              <a:rPr lang="en-US" altLang="zh-CN" dirty="0" smtClean="0">
                <a:solidFill>
                  <a:srgbClr val="000000"/>
                </a:solidFill>
              </a:rPr>
              <a:t> and </a:t>
            </a:r>
            <a:r>
              <a:rPr lang="en-US" altLang="zh-CN" b="1" i="1" dirty="0" err="1" smtClean="0">
                <a:solidFill>
                  <a:srgbClr val="000000"/>
                </a:solidFill>
              </a:rPr>
              <a:t>x</a:t>
            </a:r>
            <a:r>
              <a:rPr lang="en-US" altLang="zh-CN" i="1" baseline="-25000" dirty="0" err="1" smtClean="0">
                <a:solidFill>
                  <a:srgbClr val="000000"/>
                </a:solidFill>
              </a:rPr>
              <a:t>j</a:t>
            </a:r>
            <a:r>
              <a:rPr lang="en-US" altLang="zh-CN" dirty="0" smtClean="0">
                <a:solidFill>
                  <a:srgbClr val="000000"/>
                </a:solidFill>
              </a:rPr>
              <a:t> belong to the same partition </a:t>
            </a:r>
            <a:r>
              <a:rPr lang="en-US" altLang="zh-CN" i="1" dirty="0" smtClean="0">
                <a:solidFill>
                  <a:srgbClr val="000000"/>
                </a:solidFill>
              </a:rPr>
              <a:t>T ,</a:t>
            </a:r>
            <a:r>
              <a:rPr lang="en-US" altLang="zh-CN" dirty="0" smtClean="0">
                <a:solidFill>
                  <a:srgbClr val="000000"/>
                </a:solidFill>
              </a:rPr>
              <a:t> and they also in the same cluster </a:t>
            </a:r>
            <a:r>
              <a:rPr lang="en-US" altLang="zh-CN" i="1" dirty="0" smtClean="0">
                <a:solidFill>
                  <a:srgbClr val="000000"/>
                </a:solidFill>
              </a:rPr>
              <a:t>C</a:t>
            </a:r>
            <a:endParaRPr lang="en-US" altLang="zh-CN" dirty="0" smtClean="0">
              <a:solidFill>
                <a:srgbClr val="000000"/>
              </a:solidFill>
            </a:endParaRPr>
          </a:p>
          <a:p>
            <a:pPr lvl="1"/>
            <a:endParaRPr lang="en-US" altLang="zh-CN" dirty="0" smtClean="0">
              <a:solidFill>
                <a:srgbClr val="000000"/>
              </a:solidFill>
            </a:endParaRPr>
          </a:p>
          <a:p>
            <a:pPr marL="622300" lvl="3" indent="0">
              <a:buNone/>
            </a:pPr>
            <a:r>
              <a:rPr lang="en-US" altLang="zh-CN" dirty="0" smtClean="0">
                <a:solidFill>
                  <a:srgbClr val="000000"/>
                </a:solidFill>
              </a:rPr>
              <a:t>where </a:t>
            </a:r>
            <a:r>
              <a:rPr lang="en-US" altLang="zh-CN" i="1" dirty="0" err="1" smtClean="0">
                <a:solidFill>
                  <a:srgbClr val="000000"/>
                </a:solidFill>
              </a:rPr>
              <a:t>y</a:t>
            </a:r>
            <a:r>
              <a:rPr lang="en-US" altLang="zh-CN" i="1" baseline="-25000" dirty="0" err="1" smtClean="0">
                <a:solidFill>
                  <a:srgbClr val="000000"/>
                </a:solidFill>
              </a:rPr>
              <a:t>i</a:t>
            </a:r>
            <a:r>
              <a:rPr lang="en-US" altLang="zh-CN" dirty="0" smtClean="0">
                <a:solidFill>
                  <a:srgbClr val="000000"/>
                </a:solidFill>
              </a:rPr>
              <a:t>: the </a:t>
            </a:r>
            <a:r>
              <a:rPr lang="en-US" altLang="zh-CN" dirty="0">
                <a:solidFill>
                  <a:srgbClr val="000000"/>
                </a:solidFill>
              </a:rPr>
              <a:t>true partition label </a:t>
            </a:r>
            <a:r>
              <a:rPr lang="en-US" altLang="zh-CN" dirty="0" smtClean="0">
                <a:solidFill>
                  <a:srgbClr val="000000"/>
                </a:solidFill>
              </a:rPr>
              <a:t>, and      : the cluster label for point </a:t>
            </a:r>
            <a:r>
              <a:rPr lang="en-US" altLang="zh-CN" b="1" i="1" dirty="0" smtClean="0">
                <a:solidFill>
                  <a:srgbClr val="000000"/>
                </a:solidFill>
              </a:rPr>
              <a:t>x</a:t>
            </a:r>
            <a:r>
              <a:rPr lang="en-US" altLang="zh-CN" i="1" baseline="-25000" dirty="0" smtClean="0">
                <a:solidFill>
                  <a:srgbClr val="000000"/>
                </a:solidFill>
              </a:rPr>
              <a:t>i</a:t>
            </a:r>
            <a:r>
              <a:rPr lang="en-US" altLang="zh-CN" i="1" dirty="0" smtClean="0">
                <a:solidFill>
                  <a:srgbClr val="000000"/>
                </a:solidFill>
              </a:rPr>
              <a:t> </a:t>
            </a:r>
          </a:p>
          <a:p>
            <a:pPr lvl="1"/>
            <a:r>
              <a:rPr lang="en-US" altLang="zh-CN" i="1" dirty="0">
                <a:solidFill>
                  <a:srgbClr val="000000"/>
                </a:solidFill>
              </a:rPr>
              <a:t>FN</a:t>
            </a:r>
            <a:r>
              <a:rPr lang="en-US" altLang="zh-CN" dirty="0">
                <a:solidFill>
                  <a:srgbClr val="000000"/>
                </a:solidFill>
              </a:rPr>
              <a:t>: false </a:t>
            </a:r>
            <a:r>
              <a:rPr lang="en-US" altLang="zh-CN" dirty="0" smtClean="0">
                <a:solidFill>
                  <a:srgbClr val="000000"/>
                </a:solidFill>
              </a:rPr>
              <a:t>negative:</a:t>
            </a:r>
            <a:endParaRPr lang="en-US" altLang="zh-CN" dirty="0">
              <a:solidFill>
                <a:srgbClr val="000000"/>
              </a:solidFill>
            </a:endParaRPr>
          </a:p>
          <a:p>
            <a:pPr lvl="1"/>
            <a:r>
              <a:rPr lang="en-US" altLang="zh-CN" i="1" dirty="0" smtClean="0">
                <a:solidFill>
                  <a:srgbClr val="000000"/>
                </a:solidFill>
              </a:rPr>
              <a:t>FP: false positive</a:t>
            </a:r>
          </a:p>
          <a:p>
            <a:pPr lvl="1"/>
            <a:r>
              <a:rPr lang="en-US" altLang="zh-CN" i="1" dirty="0" smtClean="0">
                <a:solidFill>
                  <a:srgbClr val="000000"/>
                </a:solidFill>
              </a:rPr>
              <a:t>TN</a:t>
            </a:r>
            <a:r>
              <a:rPr lang="en-US" altLang="zh-CN" dirty="0" smtClean="0">
                <a:solidFill>
                  <a:srgbClr val="000000"/>
                </a:solidFill>
              </a:rPr>
              <a:t>: true negative</a:t>
            </a:r>
            <a:endParaRPr lang="en-US" altLang="zh-CN" u="sng" dirty="0" smtClean="0">
              <a:solidFill>
                <a:srgbClr val="000000"/>
              </a:solidFill>
            </a:endParaRPr>
          </a:p>
          <a:p>
            <a:r>
              <a:rPr lang="en-US" altLang="zh-CN" dirty="0" smtClean="0">
                <a:solidFill>
                  <a:srgbClr val="000000"/>
                </a:solidFill>
              </a:rPr>
              <a:t>Calculate the four measures:</a:t>
            </a:r>
          </a:p>
          <a:p>
            <a:endParaRPr lang="en-US" altLang="zh-CN" dirty="0" smtClean="0">
              <a:solidFill>
                <a:srgbClr val="000000"/>
              </a:solidFill>
            </a:endParaRPr>
          </a:p>
          <a:p>
            <a:endParaRPr lang="en-US" altLang="zh-CN" dirty="0" smtClean="0">
              <a:solidFill>
                <a:srgbClr val="000000"/>
              </a:solidFill>
            </a:endParaRPr>
          </a:p>
          <a:p>
            <a:endParaRPr lang="en-US" altLang="zh-CN" dirty="0" smtClean="0">
              <a:solidFill>
                <a:srgbClr val="000000"/>
              </a:solidFill>
            </a:endParaRPr>
          </a:p>
        </p:txBody>
      </p:sp>
      <p:graphicFrame>
        <p:nvGraphicFramePr>
          <p:cNvPr id="47" name="Object 46"/>
          <p:cNvGraphicFramePr>
            <a:graphicFrameLocks noChangeAspect="1"/>
          </p:cNvGraphicFramePr>
          <p:nvPr>
            <p:extLst/>
          </p:nvPr>
        </p:nvGraphicFramePr>
        <p:xfrm>
          <a:off x="1016596" y="5073338"/>
          <a:ext cx="4418013" cy="895350"/>
        </p:xfrm>
        <a:graphic>
          <a:graphicData uri="http://schemas.openxmlformats.org/presentationml/2006/ole">
            <mc:AlternateContent xmlns:mc="http://schemas.openxmlformats.org/markup-compatibility/2006">
              <mc:Choice xmlns:v="urn:schemas-microsoft-com:vml" Requires="v">
                <p:oleObj spid="_x0000_s21626" name="Equation" r:id="rId4" imgW="2247840" imgH="444240" progId="Equation.DSMT4">
                  <p:embed/>
                </p:oleObj>
              </mc:Choice>
              <mc:Fallback>
                <p:oleObj name="Equation" r:id="rId4" imgW="2247840" imgH="444240" progId="Equation.DSMT4">
                  <p:embed/>
                  <p:pic>
                    <p:nvPicPr>
                      <p:cNvPr id="0" name=""/>
                      <p:cNvPicPr/>
                      <p:nvPr/>
                    </p:nvPicPr>
                    <p:blipFill>
                      <a:blip r:embed="rId5"/>
                      <a:stretch>
                        <a:fillRect/>
                      </a:stretch>
                    </p:blipFill>
                    <p:spPr>
                      <a:xfrm>
                        <a:off x="1016596" y="5073338"/>
                        <a:ext cx="4418013" cy="895350"/>
                      </a:xfrm>
                      <a:prstGeom prst="rect">
                        <a:avLst/>
                      </a:prstGeom>
                    </p:spPr>
                  </p:pic>
                </p:oleObj>
              </mc:Fallback>
            </mc:AlternateContent>
          </a:graphicData>
        </a:graphic>
      </p:graphicFrame>
      <p:graphicFrame>
        <p:nvGraphicFramePr>
          <p:cNvPr id="57" name="Object 56"/>
          <p:cNvGraphicFramePr>
            <a:graphicFrameLocks noChangeAspect="1"/>
          </p:cNvGraphicFramePr>
          <p:nvPr>
            <p:extLst/>
          </p:nvPr>
        </p:nvGraphicFramePr>
        <p:xfrm>
          <a:off x="5610912" y="5073338"/>
          <a:ext cx="2346325" cy="895350"/>
        </p:xfrm>
        <a:graphic>
          <a:graphicData uri="http://schemas.openxmlformats.org/presentationml/2006/ole">
            <mc:AlternateContent xmlns:mc="http://schemas.openxmlformats.org/markup-compatibility/2006">
              <mc:Choice xmlns:v="urn:schemas-microsoft-com:vml" Requires="v">
                <p:oleObj spid="_x0000_s21627" name="Equation" r:id="rId6" imgW="1193760" imgH="444240" progId="Equation.DSMT4">
                  <p:embed/>
                </p:oleObj>
              </mc:Choice>
              <mc:Fallback>
                <p:oleObj name="Equation" r:id="rId6" imgW="1193760" imgH="444240" progId="Equation.DSMT4">
                  <p:embed/>
                  <p:pic>
                    <p:nvPicPr>
                      <p:cNvPr id="0" name=""/>
                      <p:cNvPicPr/>
                      <p:nvPr/>
                    </p:nvPicPr>
                    <p:blipFill>
                      <a:blip r:embed="rId7"/>
                      <a:stretch>
                        <a:fillRect/>
                      </a:stretch>
                    </p:blipFill>
                    <p:spPr>
                      <a:xfrm>
                        <a:off x="5610912" y="5073338"/>
                        <a:ext cx="2346325" cy="895350"/>
                      </a:xfrm>
                      <a:prstGeom prst="rect">
                        <a:avLst/>
                      </a:prstGeom>
                    </p:spPr>
                  </p:pic>
                </p:oleObj>
              </mc:Fallback>
            </mc:AlternateContent>
          </a:graphicData>
        </a:graphic>
      </p:graphicFrame>
      <p:graphicFrame>
        <p:nvGraphicFramePr>
          <p:cNvPr id="58" name="Object 57"/>
          <p:cNvGraphicFramePr>
            <a:graphicFrameLocks noChangeAspect="1"/>
          </p:cNvGraphicFramePr>
          <p:nvPr>
            <p:extLst/>
          </p:nvPr>
        </p:nvGraphicFramePr>
        <p:xfrm>
          <a:off x="1016596" y="5815597"/>
          <a:ext cx="2197100" cy="869950"/>
        </p:xfrm>
        <a:graphic>
          <a:graphicData uri="http://schemas.openxmlformats.org/presentationml/2006/ole">
            <mc:AlternateContent xmlns:mc="http://schemas.openxmlformats.org/markup-compatibility/2006">
              <mc:Choice xmlns:v="urn:schemas-microsoft-com:vml" Requires="v">
                <p:oleObj spid="_x0000_s21628" name="Equation" r:id="rId8" imgW="1117440" imgH="431640" progId="Equation.DSMT4">
                  <p:embed/>
                </p:oleObj>
              </mc:Choice>
              <mc:Fallback>
                <p:oleObj name="Equation" r:id="rId8" imgW="1117440" imgH="431640" progId="Equation.DSMT4">
                  <p:embed/>
                  <p:pic>
                    <p:nvPicPr>
                      <p:cNvPr id="0" name=""/>
                      <p:cNvPicPr/>
                      <p:nvPr/>
                    </p:nvPicPr>
                    <p:blipFill>
                      <a:blip r:embed="rId9"/>
                      <a:stretch>
                        <a:fillRect/>
                      </a:stretch>
                    </p:blipFill>
                    <p:spPr>
                      <a:xfrm>
                        <a:off x="1016596" y="5815597"/>
                        <a:ext cx="2197100" cy="869950"/>
                      </a:xfrm>
                      <a:prstGeom prst="rect">
                        <a:avLst/>
                      </a:prstGeom>
                    </p:spPr>
                  </p:pic>
                </p:oleObj>
              </mc:Fallback>
            </mc:AlternateContent>
          </a:graphicData>
        </a:graphic>
      </p:graphicFrame>
      <p:graphicFrame>
        <p:nvGraphicFramePr>
          <p:cNvPr id="59" name="Object 58"/>
          <p:cNvGraphicFramePr>
            <a:graphicFrameLocks noChangeAspect="1"/>
          </p:cNvGraphicFramePr>
          <p:nvPr>
            <p:extLst/>
          </p:nvPr>
        </p:nvGraphicFramePr>
        <p:xfrm>
          <a:off x="3367924" y="5826592"/>
          <a:ext cx="7489825" cy="896938"/>
        </p:xfrm>
        <a:graphic>
          <a:graphicData uri="http://schemas.openxmlformats.org/presentationml/2006/ole">
            <mc:AlternateContent xmlns:mc="http://schemas.openxmlformats.org/markup-compatibility/2006">
              <mc:Choice xmlns:v="urn:schemas-microsoft-com:vml" Requires="v">
                <p:oleObj spid="_x0000_s21629" name="Equation" r:id="rId10" imgW="3809880" imgH="444240" progId="Equation.DSMT4">
                  <p:embed/>
                </p:oleObj>
              </mc:Choice>
              <mc:Fallback>
                <p:oleObj name="Equation" r:id="rId10" imgW="3809880" imgH="444240" progId="Equation.DSMT4">
                  <p:embed/>
                  <p:pic>
                    <p:nvPicPr>
                      <p:cNvPr id="0" name=""/>
                      <p:cNvPicPr/>
                      <p:nvPr/>
                    </p:nvPicPr>
                    <p:blipFill>
                      <a:blip r:embed="rId11"/>
                      <a:stretch>
                        <a:fillRect/>
                      </a:stretch>
                    </p:blipFill>
                    <p:spPr>
                      <a:xfrm>
                        <a:off x="3367924" y="5826592"/>
                        <a:ext cx="7489825" cy="896938"/>
                      </a:xfrm>
                      <a:prstGeom prst="rect">
                        <a:avLst/>
                      </a:prstGeom>
                    </p:spPr>
                  </p:pic>
                </p:oleObj>
              </mc:Fallback>
            </mc:AlternateContent>
          </a:graphicData>
        </a:graphic>
      </p:graphicFrame>
      <p:grpSp>
        <p:nvGrpSpPr>
          <p:cNvPr id="51" name="Group 50"/>
          <p:cNvGrpSpPr/>
          <p:nvPr/>
        </p:nvGrpSpPr>
        <p:grpSpPr>
          <a:xfrm>
            <a:off x="9974272" y="2184098"/>
            <a:ext cx="2094138" cy="1828863"/>
            <a:chOff x="9313760" y="1117784"/>
            <a:chExt cx="2094138" cy="1828863"/>
          </a:xfrm>
        </p:grpSpPr>
        <p:grpSp>
          <p:nvGrpSpPr>
            <p:cNvPr id="52" name="Group 47"/>
            <p:cNvGrpSpPr>
              <a:grpSpLocks/>
            </p:cNvGrpSpPr>
            <p:nvPr/>
          </p:nvGrpSpPr>
          <p:grpSpPr bwMode="auto">
            <a:xfrm>
              <a:off x="9350499" y="1117784"/>
              <a:ext cx="2057399" cy="1237140"/>
              <a:chOff x="6781800" y="1284661"/>
              <a:chExt cx="2042907" cy="1191839"/>
            </a:xfrm>
          </p:grpSpPr>
          <p:sp>
            <p:nvSpPr>
              <p:cNvPr id="67" name="Oval 8"/>
              <p:cNvSpPr>
                <a:spLocks noChangeArrowheads="1"/>
              </p:cNvSpPr>
              <p:nvPr/>
            </p:nvSpPr>
            <p:spPr bwMode="auto">
              <a:xfrm>
                <a:off x="7162800" y="17049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8" name="Oval 9"/>
              <p:cNvSpPr>
                <a:spLocks noChangeArrowheads="1"/>
              </p:cNvSpPr>
              <p:nvPr/>
            </p:nvSpPr>
            <p:spPr bwMode="auto">
              <a:xfrm>
                <a:off x="7391400" y="16287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9" name="Oval 10"/>
              <p:cNvSpPr>
                <a:spLocks noChangeArrowheads="1"/>
              </p:cNvSpPr>
              <p:nvPr/>
            </p:nvSpPr>
            <p:spPr bwMode="auto">
              <a:xfrm>
                <a:off x="7467600" y="20955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0" name="Oval 11"/>
              <p:cNvSpPr>
                <a:spLocks noChangeArrowheads="1"/>
              </p:cNvSpPr>
              <p:nvPr/>
            </p:nvSpPr>
            <p:spPr bwMode="auto">
              <a:xfrm>
                <a:off x="7696200" y="1933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1" name="Oval 12"/>
              <p:cNvSpPr>
                <a:spLocks noChangeArrowheads="1"/>
              </p:cNvSpPr>
              <p:nvPr/>
            </p:nvSpPr>
            <p:spPr bwMode="auto">
              <a:xfrm>
                <a:off x="7010400" y="20193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2" name="Oval 13"/>
              <p:cNvSpPr>
                <a:spLocks noChangeArrowheads="1"/>
              </p:cNvSpPr>
              <p:nvPr/>
            </p:nvSpPr>
            <p:spPr bwMode="auto">
              <a:xfrm>
                <a:off x="7010400" y="1552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3" name="Oval 14"/>
              <p:cNvSpPr>
                <a:spLocks noChangeArrowheads="1"/>
              </p:cNvSpPr>
              <p:nvPr/>
            </p:nvSpPr>
            <p:spPr bwMode="auto">
              <a:xfrm>
                <a:off x="72771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4" name="Oval 73"/>
              <p:cNvSpPr>
                <a:spLocks noChangeArrowheads="1"/>
              </p:cNvSpPr>
              <p:nvPr/>
            </p:nvSpPr>
            <p:spPr bwMode="auto">
              <a:xfrm>
                <a:off x="7620000" y="1714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5" name="Oval 74"/>
              <p:cNvSpPr>
                <a:spLocks noChangeArrowheads="1"/>
              </p:cNvSpPr>
              <p:nvPr/>
            </p:nvSpPr>
            <p:spPr bwMode="auto">
              <a:xfrm>
                <a:off x="7239000" y="20193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6" name="Oval 75"/>
              <p:cNvSpPr>
                <a:spLocks noChangeArrowheads="1"/>
              </p:cNvSpPr>
              <p:nvPr/>
            </p:nvSpPr>
            <p:spPr bwMode="auto">
              <a:xfrm>
                <a:off x="74676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7" name="Oval 33"/>
              <p:cNvSpPr>
                <a:spLocks noChangeArrowheads="1"/>
              </p:cNvSpPr>
              <p:nvPr/>
            </p:nvSpPr>
            <p:spPr bwMode="auto">
              <a:xfrm>
                <a:off x="7226077" y="2280758"/>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8" name="Oval 34"/>
              <p:cNvSpPr>
                <a:spLocks noChangeArrowheads="1"/>
              </p:cNvSpPr>
              <p:nvPr/>
            </p:nvSpPr>
            <p:spPr bwMode="auto">
              <a:xfrm>
                <a:off x="7315200" y="1485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9" name="Oval 35"/>
              <p:cNvSpPr>
                <a:spLocks noChangeArrowheads="1"/>
              </p:cNvSpPr>
              <p:nvPr/>
            </p:nvSpPr>
            <p:spPr bwMode="auto">
              <a:xfrm>
                <a:off x="7048500" y="22479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0" name="Oval 36"/>
              <p:cNvSpPr>
                <a:spLocks noChangeArrowheads="1"/>
              </p:cNvSpPr>
              <p:nvPr/>
            </p:nvSpPr>
            <p:spPr bwMode="auto">
              <a:xfrm>
                <a:off x="69342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1" name="Oval 15"/>
              <p:cNvSpPr>
                <a:spLocks noChangeArrowheads="1"/>
              </p:cNvSpPr>
              <p:nvPr/>
            </p:nvSpPr>
            <p:spPr bwMode="auto">
              <a:xfrm>
                <a:off x="80962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2" name="Oval 19"/>
              <p:cNvSpPr>
                <a:spLocks noChangeArrowheads="1"/>
              </p:cNvSpPr>
              <p:nvPr/>
            </p:nvSpPr>
            <p:spPr bwMode="auto">
              <a:xfrm>
                <a:off x="82486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3" name="Oval 20"/>
              <p:cNvSpPr>
                <a:spLocks noChangeArrowheads="1"/>
              </p:cNvSpPr>
              <p:nvPr/>
            </p:nvSpPr>
            <p:spPr bwMode="auto">
              <a:xfrm>
                <a:off x="84010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4" name="Oval 21"/>
              <p:cNvSpPr>
                <a:spLocks noChangeArrowheads="1"/>
              </p:cNvSpPr>
              <p:nvPr/>
            </p:nvSpPr>
            <p:spPr bwMode="auto">
              <a:xfrm>
                <a:off x="8248650" y="1857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5" name="Oval 22"/>
              <p:cNvSpPr>
                <a:spLocks noChangeArrowheads="1"/>
              </p:cNvSpPr>
              <p:nvPr/>
            </p:nvSpPr>
            <p:spPr bwMode="auto">
              <a:xfrm>
                <a:off x="84010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6" name="Oval 23"/>
              <p:cNvSpPr>
                <a:spLocks noChangeArrowheads="1"/>
              </p:cNvSpPr>
              <p:nvPr/>
            </p:nvSpPr>
            <p:spPr bwMode="auto">
              <a:xfrm>
                <a:off x="79438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7" name="Oval 24"/>
              <p:cNvSpPr>
                <a:spLocks noChangeArrowheads="1"/>
              </p:cNvSpPr>
              <p:nvPr/>
            </p:nvSpPr>
            <p:spPr bwMode="auto">
              <a:xfrm>
                <a:off x="80962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8" name="Oval 25"/>
              <p:cNvSpPr>
                <a:spLocks noChangeArrowheads="1"/>
              </p:cNvSpPr>
              <p:nvPr/>
            </p:nvSpPr>
            <p:spPr bwMode="auto">
              <a:xfrm>
                <a:off x="7905750" y="15906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9" name="Oval 26"/>
              <p:cNvSpPr>
                <a:spLocks noChangeArrowheads="1"/>
              </p:cNvSpPr>
              <p:nvPr/>
            </p:nvSpPr>
            <p:spPr bwMode="auto">
              <a:xfrm>
                <a:off x="82486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b="1">
                  <a:solidFill>
                    <a:srgbClr val="0000FF"/>
                  </a:solidFill>
                </a:endParaRPr>
              </a:p>
            </p:txBody>
          </p:sp>
          <p:sp>
            <p:nvSpPr>
              <p:cNvPr id="90" name="Oval 27"/>
              <p:cNvSpPr>
                <a:spLocks noChangeArrowheads="1"/>
              </p:cNvSpPr>
              <p:nvPr/>
            </p:nvSpPr>
            <p:spPr bwMode="auto">
              <a:xfrm>
                <a:off x="79438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1" name="Oval 28"/>
              <p:cNvSpPr>
                <a:spLocks noChangeArrowheads="1"/>
              </p:cNvSpPr>
              <p:nvPr/>
            </p:nvSpPr>
            <p:spPr bwMode="auto">
              <a:xfrm>
                <a:off x="80962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2" name="Oval 29"/>
              <p:cNvSpPr>
                <a:spLocks noChangeArrowheads="1"/>
              </p:cNvSpPr>
              <p:nvPr/>
            </p:nvSpPr>
            <p:spPr bwMode="auto">
              <a:xfrm>
                <a:off x="84010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3" name="Oval 30"/>
              <p:cNvSpPr>
                <a:spLocks noChangeArrowheads="1"/>
              </p:cNvSpPr>
              <p:nvPr/>
            </p:nvSpPr>
            <p:spPr bwMode="auto">
              <a:xfrm>
                <a:off x="85534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4" name="Oval 31"/>
              <p:cNvSpPr>
                <a:spLocks noChangeArrowheads="1"/>
              </p:cNvSpPr>
              <p:nvPr/>
            </p:nvSpPr>
            <p:spPr bwMode="auto">
              <a:xfrm>
                <a:off x="86296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5" name="Oval 32"/>
              <p:cNvSpPr>
                <a:spLocks noChangeArrowheads="1"/>
              </p:cNvSpPr>
              <p:nvPr/>
            </p:nvSpPr>
            <p:spPr bwMode="auto">
              <a:xfrm>
                <a:off x="84772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6" name="Oval 37"/>
              <p:cNvSpPr>
                <a:spLocks noChangeArrowheads="1"/>
              </p:cNvSpPr>
              <p:nvPr/>
            </p:nvSpPr>
            <p:spPr bwMode="auto">
              <a:xfrm>
                <a:off x="8020050" y="2085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7" name="Rectangle 1"/>
              <p:cNvSpPr>
                <a:spLocks noChangeArrowheads="1"/>
              </p:cNvSpPr>
              <p:nvPr/>
            </p:nvSpPr>
            <p:spPr bwMode="auto">
              <a:xfrm>
                <a:off x="6781800" y="1295400"/>
                <a:ext cx="2042907" cy="1181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98" name="Oval 2"/>
              <p:cNvSpPr>
                <a:spLocks noChangeArrowheads="1"/>
              </p:cNvSpPr>
              <p:nvPr/>
            </p:nvSpPr>
            <p:spPr bwMode="auto">
              <a:xfrm>
                <a:off x="7600950" y="1385888"/>
                <a:ext cx="1143000" cy="809624"/>
              </a:xfrm>
              <a:prstGeom prst="ellipse">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99" name="Oval 44"/>
              <p:cNvSpPr>
                <a:spLocks noChangeArrowheads="1"/>
              </p:cNvSpPr>
              <p:nvPr/>
            </p:nvSpPr>
            <p:spPr bwMode="auto">
              <a:xfrm rot="3005671">
                <a:off x="6910448" y="1473379"/>
                <a:ext cx="782476" cy="405040"/>
              </a:xfrm>
              <a:prstGeom prst="ellipse">
                <a:avLst/>
              </a:prstGeom>
              <a:noFill/>
              <a:ln w="28575" algn="ctr">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grpSp>
        <p:sp>
          <p:nvSpPr>
            <p:cNvPr id="53" name="TextBox 52"/>
            <p:cNvSpPr txBox="1"/>
            <p:nvPr/>
          </p:nvSpPr>
          <p:spPr>
            <a:xfrm>
              <a:off x="9351754" y="2362645"/>
              <a:ext cx="1220138" cy="276225"/>
            </a:xfrm>
            <a:prstGeom prst="rect">
              <a:avLst/>
            </a:prstGeom>
            <a:solidFill>
              <a:srgbClr val="E48312"/>
            </a:solidFill>
          </p:spPr>
          <p:txBody>
            <a:bodyPr wrap="square">
              <a:spAutoFit/>
            </a:bodyPr>
            <a:lstStyle/>
            <a:p>
              <a:pPr defTabSz="914400" fontAlgn="base">
                <a:spcBef>
                  <a:spcPct val="0"/>
                </a:spcBef>
                <a:spcAft>
                  <a:spcPct val="0"/>
                </a:spcAft>
                <a:defRPr/>
              </a:pPr>
              <a:r>
                <a:rPr lang="en-US" sz="1200" b="1" dirty="0">
                  <a:solidFill>
                    <a:srgbClr val="000000"/>
                  </a:solidFill>
                </a:rPr>
                <a:t>Ground </a:t>
              </a:r>
              <a:r>
                <a:rPr lang="en-US" sz="1200" b="1" dirty="0" smtClean="0">
                  <a:solidFill>
                    <a:srgbClr val="000000"/>
                  </a:solidFill>
                </a:rPr>
                <a:t>Truth </a:t>
              </a:r>
              <a:r>
                <a:rPr lang="en-US" sz="1200" b="1" i="1" dirty="0" smtClean="0">
                  <a:solidFill>
                    <a:srgbClr val="000000"/>
                  </a:solidFill>
                </a:rPr>
                <a:t>T</a:t>
              </a:r>
              <a:r>
                <a:rPr lang="en-US" sz="1200" b="1" i="1" baseline="-25000" dirty="0" smtClean="0">
                  <a:solidFill>
                    <a:srgbClr val="000000"/>
                  </a:solidFill>
                </a:rPr>
                <a:t>1</a:t>
              </a:r>
              <a:endParaRPr lang="en-US" sz="1200" b="1" i="1" baseline="-25000" dirty="0">
                <a:solidFill>
                  <a:srgbClr val="000000"/>
                </a:solidFill>
              </a:endParaRPr>
            </a:p>
          </p:txBody>
        </p:sp>
        <p:sp>
          <p:nvSpPr>
            <p:cNvPr id="54" name="TextBox 46"/>
            <p:cNvSpPr txBox="1">
              <a:spLocks noChangeArrowheads="1"/>
            </p:cNvSpPr>
            <p:nvPr/>
          </p:nvSpPr>
          <p:spPr bwMode="auto">
            <a:xfrm>
              <a:off x="10599349" y="2359850"/>
              <a:ext cx="395287" cy="2762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a:solidFill>
                    <a:srgbClr val="000000"/>
                  </a:solidFill>
                </a:rPr>
                <a:t>T</a:t>
              </a:r>
              <a:r>
                <a:rPr lang="en-US" altLang="en-US" sz="1200" b="1" i="1" baseline="-25000" dirty="0">
                  <a:solidFill>
                    <a:srgbClr val="000000"/>
                  </a:solidFill>
                </a:rPr>
                <a:t>2</a:t>
              </a:r>
            </a:p>
          </p:txBody>
        </p:sp>
        <p:sp>
          <p:nvSpPr>
            <p:cNvPr id="55" name="TextBox 54"/>
            <p:cNvSpPr txBox="1">
              <a:spLocks noChangeArrowheads="1"/>
            </p:cNvSpPr>
            <p:nvPr/>
          </p:nvSpPr>
          <p:spPr bwMode="auto">
            <a:xfrm>
              <a:off x="9439271" y="2631760"/>
              <a:ext cx="929361" cy="307777"/>
            </a:xfrm>
            <a:prstGeom prst="rect">
              <a:avLst/>
            </a:prstGeom>
            <a:noFill/>
            <a:ln w="28575">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dirty="0">
                  <a:solidFill>
                    <a:srgbClr val="000000"/>
                  </a:solidFill>
                  <a:latin typeface="+mn-lt"/>
                </a:rPr>
                <a:t>Cluster </a:t>
              </a:r>
              <a:r>
                <a:rPr lang="en-US" altLang="en-US" sz="1400" b="1" i="1" dirty="0">
                  <a:solidFill>
                    <a:srgbClr val="000000"/>
                  </a:solidFill>
                  <a:latin typeface="+mn-lt"/>
                </a:rPr>
                <a:t>C</a:t>
              </a:r>
              <a:r>
                <a:rPr lang="en-US" altLang="en-US" sz="1400" b="1" i="1" baseline="-25000" dirty="0">
                  <a:solidFill>
                    <a:srgbClr val="000000"/>
                  </a:solidFill>
                  <a:latin typeface="+mn-lt"/>
                </a:rPr>
                <a:t>1</a:t>
              </a:r>
            </a:p>
          </p:txBody>
        </p:sp>
        <p:sp>
          <p:nvSpPr>
            <p:cNvPr id="60" name="TextBox 49"/>
            <p:cNvSpPr txBox="1">
              <a:spLocks noChangeArrowheads="1"/>
            </p:cNvSpPr>
            <p:nvPr/>
          </p:nvSpPr>
          <p:spPr bwMode="auto">
            <a:xfrm>
              <a:off x="10410045" y="2638870"/>
              <a:ext cx="402888" cy="30777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smtClean="0">
                  <a:solidFill>
                    <a:srgbClr val="000000"/>
                  </a:solidFill>
                  <a:latin typeface="+mn-lt"/>
                  <a:ea typeface="Tahoma" panose="020B0604030504040204" pitchFamily="34" charset="0"/>
                  <a:cs typeface="Tahoma" panose="020B0604030504040204" pitchFamily="34" charset="0"/>
                </a:rPr>
                <a:t>C</a:t>
              </a:r>
              <a:r>
                <a:rPr lang="en-US" altLang="en-US" sz="1400" b="1" i="1" baseline="-25000" dirty="0" smtClean="0">
                  <a:solidFill>
                    <a:srgbClr val="000000"/>
                  </a:solidFill>
                  <a:latin typeface="+mn-lt"/>
                  <a:ea typeface="Tahoma" panose="020B0604030504040204" pitchFamily="34" charset="0"/>
                  <a:cs typeface="Tahoma" panose="020B0604030504040204" pitchFamily="34" charset="0"/>
                </a:rPr>
                <a:t>2</a:t>
              </a:r>
              <a:endParaRPr lang="en-US" altLang="en-US" sz="1400" b="1" i="1" baseline="-25000" dirty="0">
                <a:solidFill>
                  <a:srgbClr val="000000"/>
                </a:solidFill>
                <a:latin typeface="+mn-lt"/>
                <a:ea typeface="Tahoma" panose="020B0604030504040204" pitchFamily="34" charset="0"/>
                <a:cs typeface="Tahoma" panose="020B0604030504040204" pitchFamily="34" charset="0"/>
              </a:endParaRPr>
            </a:p>
          </p:txBody>
        </p:sp>
        <p:sp>
          <p:nvSpPr>
            <p:cNvPr id="61" name="Oval 35"/>
            <p:cNvSpPr>
              <a:spLocks noChangeArrowheads="1"/>
            </p:cNvSpPr>
            <p:nvPr/>
          </p:nvSpPr>
          <p:spPr bwMode="auto">
            <a:xfrm>
              <a:off x="9505904" y="197932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2" name="Oval 33"/>
            <p:cNvSpPr>
              <a:spLocks noChangeArrowheads="1"/>
            </p:cNvSpPr>
            <p:nvPr/>
          </p:nvSpPr>
          <p:spPr bwMode="auto">
            <a:xfrm>
              <a:off x="9836299" y="20137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3" name="Oval 2"/>
            <p:cNvSpPr>
              <a:spLocks noChangeArrowheads="1"/>
            </p:cNvSpPr>
            <p:nvPr/>
          </p:nvSpPr>
          <p:spPr bwMode="auto">
            <a:xfrm rot="1766439">
              <a:off x="9313760" y="1769947"/>
              <a:ext cx="911640" cy="485929"/>
            </a:xfrm>
            <a:prstGeom prst="ellipse">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64" name="Oval 33"/>
            <p:cNvSpPr>
              <a:spLocks noChangeArrowheads="1"/>
            </p:cNvSpPr>
            <p:nvPr/>
          </p:nvSpPr>
          <p:spPr bwMode="auto">
            <a:xfrm>
              <a:off x="9988699" y="21661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5" name="TextBox 46"/>
            <p:cNvSpPr txBox="1">
              <a:spLocks noChangeArrowheads="1"/>
            </p:cNvSpPr>
            <p:nvPr/>
          </p:nvSpPr>
          <p:spPr bwMode="auto">
            <a:xfrm>
              <a:off x="11012611" y="2359849"/>
              <a:ext cx="395287" cy="276225"/>
            </a:xfrm>
            <a:prstGeom prst="rect">
              <a:avLst/>
            </a:prstGeom>
            <a:solidFill>
              <a:schemeClr val="tx1">
                <a:lumMod val="85000"/>
                <a:lumOff val="15000"/>
              </a:schemeClr>
            </a:solidFill>
            <a:ln>
              <a:noFill/>
            </a:ln>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T</a:t>
              </a:r>
              <a:r>
                <a:rPr lang="en-US" altLang="en-US" sz="1200" b="1" i="1" baseline="-2500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altLang="en-US" sz="1200" b="1" i="1" baseline="-2500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66" name="TextBox 49"/>
            <p:cNvSpPr txBox="1">
              <a:spLocks noChangeArrowheads="1"/>
            </p:cNvSpPr>
            <p:nvPr/>
          </p:nvSpPr>
          <p:spPr bwMode="auto">
            <a:xfrm>
              <a:off x="10885310" y="2638870"/>
              <a:ext cx="402888" cy="307777"/>
            </a:xfrm>
            <a:prstGeom prst="rect">
              <a:avLst/>
            </a:prstGeom>
            <a:noFill/>
            <a:ln w="28575">
              <a:solidFill>
                <a:schemeClr val="tx1">
                  <a:lumMod val="85000"/>
                  <a:lumOff val="15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smtClean="0">
                  <a:solidFill>
                    <a:srgbClr val="000000"/>
                  </a:solidFill>
                  <a:latin typeface="+mn-lt"/>
                </a:rPr>
                <a:t>C</a:t>
              </a:r>
              <a:r>
                <a:rPr lang="en-US" altLang="en-US" sz="1400" b="1" i="1" baseline="-25000" dirty="0" smtClean="0">
                  <a:solidFill>
                    <a:srgbClr val="000000"/>
                  </a:solidFill>
                  <a:latin typeface="+mn-lt"/>
                </a:rPr>
                <a:t>3</a:t>
              </a:r>
              <a:endParaRPr lang="en-US" altLang="en-US" sz="1400" b="1" i="1" baseline="-25000" dirty="0">
                <a:solidFill>
                  <a:srgbClr val="000000"/>
                </a:solidFill>
                <a:latin typeface="+mn-lt"/>
              </a:endParaRPr>
            </a:p>
          </p:txBody>
        </p:sp>
      </p:grpSp>
      <p:graphicFrame>
        <p:nvGraphicFramePr>
          <p:cNvPr id="100" name="Object 99"/>
          <p:cNvGraphicFramePr>
            <a:graphicFrameLocks noChangeAspect="1"/>
          </p:cNvGraphicFramePr>
          <p:nvPr>
            <p:extLst/>
          </p:nvPr>
        </p:nvGraphicFramePr>
        <p:xfrm>
          <a:off x="2587625" y="2413000"/>
          <a:ext cx="4543425" cy="485775"/>
        </p:xfrm>
        <a:graphic>
          <a:graphicData uri="http://schemas.openxmlformats.org/presentationml/2006/ole">
            <mc:AlternateContent xmlns:mc="http://schemas.openxmlformats.org/markup-compatibility/2006">
              <mc:Choice xmlns:v="urn:schemas-microsoft-com:vml" Requires="v">
                <p:oleObj spid="_x0000_s21630" name="Equation" r:id="rId12" imgW="2311200" imgH="241200" progId="Equation.DSMT4">
                  <p:embed/>
                </p:oleObj>
              </mc:Choice>
              <mc:Fallback>
                <p:oleObj name="Equation" r:id="rId12" imgW="2311200" imgH="241200" progId="Equation.DSMT4">
                  <p:embed/>
                  <p:pic>
                    <p:nvPicPr>
                      <p:cNvPr id="0" name=""/>
                      <p:cNvPicPr/>
                      <p:nvPr/>
                    </p:nvPicPr>
                    <p:blipFill>
                      <a:blip r:embed="rId13"/>
                      <a:stretch>
                        <a:fillRect/>
                      </a:stretch>
                    </p:blipFill>
                    <p:spPr>
                      <a:xfrm>
                        <a:off x="2587625" y="2413000"/>
                        <a:ext cx="4543425" cy="485775"/>
                      </a:xfrm>
                      <a:prstGeom prst="rect">
                        <a:avLst/>
                      </a:prstGeom>
                    </p:spPr>
                  </p:pic>
                </p:oleObj>
              </mc:Fallback>
            </mc:AlternateContent>
          </a:graphicData>
        </a:graphic>
      </p:graphicFrame>
      <p:graphicFrame>
        <p:nvGraphicFramePr>
          <p:cNvPr id="101" name="Object 100"/>
          <p:cNvGraphicFramePr>
            <a:graphicFrameLocks noChangeAspect="1"/>
          </p:cNvGraphicFramePr>
          <p:nvPr>
            <p:extLst/>
          </p:nvPr>
        </p:nvGraphicFramePr>
        <p:xfrm>
          <a:off x="5917669" y="2868343"/>
          <a:ext cx="349250" cy="460375"/>
        </p:xfrm>
        <a:graphic>
          <a:graphicData uri="http://schemas.openxmlformats.org/presentationml/2006/ole">
            <mc:AlternateContent xmlns:mc="http://schemas.openxmlformats.org/markup-compatibility/2006">
              <mc:Choice xmlns:v="urn:schemas-microsoft-com:vml" Requires="v">
                <p:oleObj spid="_x0000_s21631" name="Equation" r:id="rId14" imgW="177480" imgH="228600" progId="Equation.DSMT4">
                  <p:embed/>
                </p:oleObj>
              </mc:Choice>
              <mc:Fallback>
                <p:oleObj name="Equation" r:id="rId14" imgW="177480" imgH="228600" progId="Equation.DSMT4">
                  <p:embed/>
                  <p:pic>
                    <p:nvPicPr>
                      <p:cNvPr id="0" name=""/>
                      <p:cNvPicPr/>
                      <p:nvPr/>
                    </p:nvPicPr>
                    <p:blipFill>
                      <a:blip r:embed="rId15"/>
                      <a:stretch>
                        <a:fillRect/>
                      </a:stretch>
                    </p:blipFill>
                    <p:spPr>
                      <a:xfrm>
                        <a:off x="5917669" y="2868343"/>
                        <a:ext cx="349250" cy="460375"/>
                      </a:xfrm>
                      <a:prstGeom prst="rect">
                        <a:avLst/>
                      </a:prstGeom>
                    </p:spPr>
                  </p:pic>
                </p:oleObj>
              </mc:Fallback>
            </mc:AlternateContent>
          </a:graphicData>
        </a:graphic>
      </p:graphicFrame>
      <p:graphicFrame>
        <p:nvGraphicFramePr>
          <p:cNvPr id="102" name="Object 101"/>
          <p:cNvGraphicFramePr>
            <a:graphicFrameLocks noChangeAspect="1"/>
          </p:cNvGraphicFramePr>
          <p:nvPr>
            <p:extLst/>
          </p:nvPr>
        </p:nvGraphicFramePr>
        <p:xfrm>
          <a:off x="3619677" y="3292619"/>
          <a:ext cx="4643438" cy="485775"/>
        </p:xfrm>
        <a:graphic>
          <a:graphicData uri="http://schemas.openxmlformats.org/presentationml/2006/ole">
            <mc:AlternateContent xmlns:mc="http://schemas.openxmlformats.org/markup-compatibility/2006">
              <mc:Choice xmlns:v="urn:schemas-microsoft-com:vml" Requires="v">
                <p:oleObj spid="_x0000_s21632" name="Equation" r:id="rId16" imgW="2361960" imgH="241200" progId="Equation.DSMT4">
                  <p:embed/>
                </p:oleObj>
              </mc:Choice>
              <mc:Fallback>
                <p:oleObj name="Equation" r:id="rId16" imgW="2361960" imgH="241200" progId="Equation.DSMT4">
                  <p:embed/>
                  <p:pic>
                    <p:nvPicPr>
                      <p:cNvPr id="0" name=""/>
                      <p:cNvPicPr/>
                      <p:nvPr/>
                    </p:nvPicPr>
                    <p:blipFill>
                      <a:blip r:embed="rId17"/>
                      <a:stretch>
                        <a:fillRect/>
                      </a:stretch>
                    </p:blipFill>
                    <p:spPr>
                      <a:xfrm>
                        <a:off x="3619677" y="3292619"/>
                        <a:ext cx="4643438" cy="485775"/>
                      </a:xfrm>
                      <a:prstGeom prst="rect">
                        <a:avLst/>
                      </a:prstGeom>
                    </p:spPr>
                  </p:pic>
                </p:oleObj>
              </mc:Fallback>
            </mc:AlternateContent>
          </a:graphicData>
        </a:graphic>
      </p:graphicFrame>
      <p:graphicFrame>
        <p:nvGraphicFramePr>
          <p:cNvPr id="103" name="Object 102"/>
          <p:cNvGraphicFramePr>
            <a:graphicFrameLocks noChangeAspect="1"/>
          </p:cNvGraphicFramePr>
          <p:nvPr>
            <p:extLst/>
          </p:nvPr>
        </p:nvGraphicFramePr>
        <p:xfrm>
          <a:off x="3584575" y="4219575"/>
          <a:ext cx="4618038" cy="485775"/>
        </p:xfrm>
        <a:graphic>
          <a:graphicData uri="http://schemas.openxmlformats.org/presentationml/2006/ole">
            <mc:AlternateContent xmlns:mc="http://schemas.openxmlformats.org/markup-compatibility/2006">
              <mc:Choice xmlns:v="urn:schemas-microsoft-com:vml" Requires="v">
                <p:oleObj spid="_x0000_s21633" name="Equation" r:id="rId18" imgW="2349360" imgH="241200" progId="Equation.DSMT4">
                  <p:embed/>
                </p:oleObj>
              </mc:Choice>
              <mc:Fallback>
                <p:oleObj name="Equation" r:id="rId18" imgW="2349360" imgH="241200" progId="Equation.DSMT4">
                  <p:embed/>
                  <p:pic>
                    <p:nvPicPr>
                      <p:cNvPr id="0" name=""/>
                      <p:cNvPicPr/>
                      <p:nvPr/>
                    </p:nvPicPr>
                    <p:blipFill>
                      <a:blip r:embed="rId19"/>
                      <a:stretch>
                        <a:fillRect/>
                      </a:stretch>
                    </p:blipFill>
                    <p:spPr>
                      <a:xfrm>
                        <a:off x="3584575" y="4219575"/>
                        <a:ext cx="4618038" cy="485775"/>
                      </a:xfrm>
                      <a:prstGeom prst="rect">
                        <a:avLst/>
                      </a:prstGeom>
                    </p:spPr>
                  </p:pic>
                </p:oleObj>
              </mc:Fallback>
            </mc:AlternateContent>
          </a:graphicData>
        </a:graphic>
      </p:graphicFrame>
      <p:graphicFrame>
        <p:nvGraphicFramePr>
          <p:cNvPr id="104" name="Object 103"/>
          <p:cNvGraphicFramePr>
            <a:graphicFrameLocks noChangeAspect="1"/>
          </p:cNvGraphicFramePr>
          <p:nvPr>
            <p:extLst/>
          </p:nvPr>
        </p:nvGraphicFramePr>
        <p:xfrm>
          <a:off x="3575161" y="3743169"/>
          <a:ext cx="4592637" cy="485775"/>
        </p:xfrm>
        <a:graphic>
          <a:graphicData uri="http://schemas.openxmlformats.org/presentationml/2006/ole">
            <mc:AlternateContent xmlns:mc="http://schemas.openxmlformats.org/markup-compatibility/2006">
              <mc:Choice xmlns:v="urn:schemas-microsoft-com:vml" Requires="v">
                <p:oleObj spid="_x0000_s21634" name="Equation" r:id="rId20" imgW="2336760" imgH="241200" progId="Equation.DSMT4">
                  <p:embed/>
                </p:oleObj>
              </mc:Choice>
              <mc:Fallback>
                <p:oleObj name="Equation" r:id="rId20" imgW="2336760" imgH="241200" progId="Equation.DSMT4">
                  <p:embed/>
                  <p:pic>
                    <p:nvPicPr>
                      <p:cNvPr id="0" name=""/>
                      <p:cNvPicPr/>
                      <p:nvPr/>
                    </p:nvPicPr>
                    <p:blipFill>
                      <a:blip r:embed="rId21"/>
                      <a:stretch>
                        <a:fillRect/>
                      </a:stretch>
                    </p:blipFill>
                    <p:spPr>
                      <a:xfrm>
                        <a:off x="3575161" y="3743169"/>
                        <a:ext cx="4592637" cy="485775"/>
                      </a:xfrm>
                      <a:prstGeom prst="rect">
                        <a:avLst/>
                      </a:prstGeom>
                    </p:spPr>
                  </p:pic>
                </p:oleObj>
              </mc:Fallback>
            </mc:AlternateContent>
          </a:graphicData>
        </a:graphic>
      </p:graphicFrame>
      <p:graphicFrame>
        <p:nvGraphicFramePr>
          <p:cNvPr id="105" name="Object 104"/>
          <p:cNvGraphicFramePr>
            <a:graphicFrameLocks noChangeAspect="1"/>
          </p:cNvGraphicFramePr>
          <p:nvPr>
            <p:extLst/>
          </p:nvPr>
        </p:nvGraphicFramePr>
        <p:xfrm>
          <a:off x="7909568" y="4532725"/>
          <a:ext cx="1098550" cy="920750"/>
        </p:xfrm>
        <a:graphic>
          <a:graphicData uri="http://schemas.openxmlformats.org/presentationml/2006/ole">
            <mc:AlternateContent xmlns:mc="http://schemas.openxmlformats.org/markup-compatibility/2006">
              <mc:Choice xmlns:v="urn:schemas-microsoft-com:vml" Requires="v">
                <p:oleObj spid="_x0000_s21635" name="Equation" r:id="rId22" imgW="558720" imgH="457200" progId="Equation.DSMT4">
                  <p:embed/>
                </p:oleObj>
              </mc:Choice>
              <mc:Fallback>
                <p:oleObj name="Equation" r:id="rId22" imgW="558720" imgH="457200" progId="Equation.DSMT4">
                  <p:embed/>
                  <p:pic>
                    <p:nvPicPr>
                      <p:cNvPr id="0" name=""/>
                      <p:cNvPicPr/>
                      <p:nvPr/>
                    </p:nvPicPr>
                    <p:blipFill>
                      <a:blip r:embed="rId23"/>
                      <a:stretch>
                        <a:fillRect/>
                      </a:stretch>
                    </p:blipFill>
                    <p:spPr>
                      <a:xfrm>
                        <a:off x="7909568" y="4532725"/>
                        <a:ext cx="1098550" cy="920750"/>
                      </a:xfrm>
                      <a:prstGeom prst="rect">
                        <a:avLst/>
                      </a:prstGeom>
                    </p:spPr>
                  </p:pic>
                </p:oleObj>
              </mc:Fallback>
            </mc:AlternateContent>
          </a:graphicData>
        </a:graphic>
      </p:graphicFrame>
      <p:sp>
        <p:nvSpPr>
          <p:cNvPr id="2" name="TextBox 1"/>
          <p:cNvSpPr txBox="1"/>
          <p:nvPr/>
        </p:nvSpPr>
        <p:spPr>
          <a:xfrm>
            <a:off x="9102265" y="4809194"/>
            <a:ext cx="2683192" cy="400110"/>
          </a:xfrm>
          <a:prstGeom prst="rect">
            <a:avLst/>
          </a:prstGeom>
          <a:solidFill>
            <a:srgbClr val="FFFF00"/>
          </a:solidFill>
        </p:spPr>
        <p:txBody>
          <a:bodyPr wrap="square" rtlCol="0">
            <a:spAutoFit/>
          </a:bodyPr>
          <a:lstStyle/>
          <a:p>
            <a:r>
              <a:rPr lang="en-US" altLang="zh-CN" sz="2000" dirty="0">
                <a:solidFill>
                  <a:srgbClr val="000000"/>
                </a:solidFill>
              </a:rPr>
              <a:t>Total # of pairs of </a:t>
            </a:r>
            <a:r>
              <a:rPr lang="en-US" altLang="zh-CN" sz="2000" dirty="0" smtClean="0">
                <a:solidFill>
                  <a:srgbClr val="000000"/>
                </a:solidFill>
              </a:rPr>
              <a:t>points</a:t>
            </a:r>
            <a:endParaRPr lang="en-US" altLang="zh-CN" sz="1800" u="sng" dirty="0">
              <a:solidFill>
                <a:srgbClr val="000000"/>
              </a:solidFill>
            </a:endParaRPr>
          </a:p>
        </p:txBody>
      </p:sp>
    </p:spTree>
    <p:extLst>
      <p:ext uri="{BB962C8B-B14F-4D97-AF65-F5344CB8AC3E}">
        <p14:creationId xmlns:p14="http://schemas.microsoft.com/office/powerpoint/2010/main" val="812323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33652" y="281403"/>
            <a:ext cx="12456405" cy="609600"/>
          </a:xfrm>
        </p:spPr>
        <p:txBody>
          <a:bodyPr vert="horz" lIns="92075" tIns="46038" rIns="92075" bIns="46038" rtlCol="0" anchor="ctr">
            <a:noAutofit/>
          </a:bodyPr>
          <a:lstStyle/>
          <a:p>
            <a:r>
              <a:rPr lang="en-US" altLang="zh-CN" sz="3800" dirty="0" smtClean="0">
                <a:ea typeface="SimSun" panose="02010600030101010101" pitchFamily="2" charset="-122"/>
              </a:rPr>
              <a:t>Pairwise </a:t>
            </a:r>
            <a:r>
              <a:rPr lang="en-US" altLang="zh-CN" sz="3800" dirty="0" smtClean="0">
                <a:solidFill>
                  <a:srgbClr val="000000"/>
                </a:solidFill>
              </a:rPr>
              <a:t>Measures: </a:t>
            </a:r>
            <a:r>
              <a:rPr lang="en-US" altLang="zh-CN" sz="3800" dirty="0" err="1" smtClean="0">
                <a:solidFill>
                  <a:srgbClr val="000000"/>
                </a:solidFill>
              </a:rPr>
              <a:t>Jaccard</a:t>
            </a:r>
            <a:r>
              <a:rPr lang="en-US" altLang="zh-CN" sz="3800" dirty="0" smtClean="0">
                <a:solidFill>
                  <a:srgbClr val="000000"/>
                </a:solidFill>
              </a:rPr>
              <a:t> Coefficient and Rand Statistic</a:t>
            </a:r>
            <a:endParaRPr lang="en-US" altLang="zh-CN" sz="3800" dirty="0">
              <a:ea typeface="SimSun" panose="02010600030101010101" pitchFamily="2" charset="-122"/>
            </a:endParaRPr>
          </a:p>
        </p:txBody>
      </p:sp>
      <p:sp>
        <p:nvSpPr>
          <p:cNvPr id="45" name="Rectangle 3"/>
          <p:cNvSpPr txBox="1">
            <a:spLocks noChangeArrowheads="1"/>
          </p:cNvSpPr>
          <p:nvPr/>
        </p:nvSpPr>
        <p:spPr>
          <a:xfrm>
            <a:off x="520377" y="1148730"/>
            <a:ext cx="8548623" cy="5462873"/>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341313" lvl="1" indent="-341313">
              <a:spcBef>
                <a:spcPts val="500"/>
              </a:spcBef>
              <a:buClr>
                <a:srgbClr val="0000CC"/>
              </a:buClr>
            </a:pPr>
            <a:r>
              <a:rPr lang="en-US" altLang="zh-CN" b="1" dirty="0" err="1" smtClean="0">
                <a:solidFill>
                  <a:srgbClr val="000000"/>
                </a:solidFill>
              </a:rPr>
              <a:t>Jaccard</a:t>
            </a:r>
            <a:r>
              <a:rPr lang="en-US" altLang="zh-CN" b="1" dirty="0" smtClean="0">
                <a:solidFill>
                  <a:srgbClr val="000000"/>
                </a:solidFill>
              </a:rPr>
              <a:t> coefficient:  </a:t>
            </a:r>
            <a:r>
              <a:rPr lang="en-US" altLang="zh-CN" dirty="0" smtClean="0">
                <a:solidFill>
                  <a:srgbClr val="000000"/>
                </a:solidFill>
              </a:rPr>
              <a:t>Fraction </a:t>
            </a:r>
            <a:r>
              <a:rPr lang="en-US" altLang="zh-CN" dirty="0">
                <a:solidFill>
                  <a:srgbClr val="000000"/>
                </a:solidFill>
              </a:rPr>
              <a:t>of true positive point pairs, but after ignoring the true negatives </a:t>
            </a:r>
            <a:r>
              <a:rPr lang="en-US" altLang="zh-CN" dirty="0" smtClean="0">
                <a:solidFill>
                  <a:srgbClr val="000000"/>
                </a:solidFill>
              </a:rPr>
              <a:t>(thus asymmetric)</a:t>
            </a:r>
            <a:endParaRPr lang="en-US" altLang="zh-CN" b="1" dirty="0" smtClean="0">
              <a:solidFill>
                <a:srgbClr val="000000"/>
              </a:solidFill>
            </a:endParaRPr>
          </a:p>
          <a:p>
            <a:pPr lvl="1">
              <a:spcBef>
                <a:spcPts val="500"/>
              </a:spcBef>
            </a:pPr>
            <a:r>
              <a:rPr lang="en-US" altLang="zh-CN" i="1" dirty="0" err="1" smtClean="0">
                <a:solidFill>
                  <a:srgbClr val="000000"/>
                </a:solidFill>
              </a:rPr>
              <a:t>Jaccard</a:t>
            </a:r>
            <a:r>
              <a:rPr lang="en-US" altLang="zh-CN" b="1" dirty="0" smtClean="0">
                <a:solidFill>
                  <a:srgbClr val="000000"/>
                </a:solidFill>
              </a:rPr>
              <a:t> </a:t>
            </a:r>
            <a:r>
              <a:rPr lang="en-US" altLang="zh-CN" dirty="0" smtClean="0">
                <a:solidFill>
                  <a:srgbClr val="000000"/>
                </a:solidFill>
              </a:rPr>
              <a:t>= </a:t>
            </a:r>
            <a:r>
              <a:rPr lang="en-US" altLang="zh-CN" i="1" dirty="0" smtClean="0">
                <a:solidFill>
                  <a:srgbClr val="000000"/>
                </a:solidFill>
              </a:rPr>
              <a:t>TP</a:t>
            </a:r>
            <a:r>
              <a:rPr lang="en-US" altLang="zh-CN" dirty="0" smtClean="0">
                <a:solidFill>
                  <a:srgbClr val="000000"/>
                </a:solidFill>
              </a:rPr>
              <a:t>/(</a:t>
            </a:r>
            <a:r>
              <a:rPr lang="en-US" altLang="zh-CN" i="1" dirty="0" smtClean="0">
                <a:solidFill>
                  <a:srgbClr val="000000"/>
                </a:solidFill>
              </a:rPr>
              <a:t>TP </a:t>
            </a:r>
            <a:r>
              <a:rPr lang="en-US" altLang="zh-CN" dirty="0" smtClean="0">
                <a:solidFill>
                  <a:srgbClr val="000000"/>
                </a:solidFill>
              </a:rPr>
              <a:t>+</a:t>
            </a:r>
            <a:r>
              <a:rPr lang="en-US" altLang="zh-CN" i="1" dirty="0" smtClean="0">
                <a:solidFill>
                  <a:srgbClr val="000000"/>
                </a:solidFill>
              </a:rPr>
              <a:t> FN </a:t>
            </a:r>
            <a:r>
              <a:rPr lang="en-US" altLang="zh-CN" dirty="0" smtClean="0">
                <a:solidFill>
                  <a:srgbClr val="000000"/>
                </a:solidFill>
              </a:rPr>
              <a:t>+</a:t>
            </a:r>
            <a:r>
              <a:rPr lang="en-US" altLang="zh-CN" i="1" dirty="0" smtClean="0">
                <a:solidFill>
                  <a:srgbClr val="000000"/>
                </a:solidFill>
              </a:rPr>
              <a:t> FP</a:t>
            </a:r>
            <a:r>
              <a:rPr lang="en-US" altLang="zh-CN" dirty="0" smtClean="0">
                <a:solidFill>
                  <a:srgbClr val="000000"/>
                </a:solidFill>
              </a:rPr>
              <a:t>)   [i.e., denominator </a:t>
            </a:r>
            <a:r>
              <a:rPr lang="en-US" altLang="zh-CN" dirty="0">
                <a:solidFill>
                  <a:srgbClr val="000000"/>
                </a:solidFill>
              </a:rPr>
              <a:t>ignores </a:t>
            </a:r>
            <a:r>
              <a:rPr lang="en-US" altLang="zh-CN" i="1" dirty="0" smtClean="0">
                <a:solidFill>
                  <a:srgbClr val="000000"/>
                </a:solidFill>
              </a:rPr>
              <a:t>TN</a:t>
            </a:r>
            <a:r>
              <a:rPr lang="en-US" altLang="zh-CN" dirty="0" smtClean="0">
                <a:solidFill>
                  <a:srgbClr val="000000"/>
                </a:solidFill>
              </a:rPr>
              <a:t>]</a:t>
            </a:r>
          </a:p>
          <a:p>
            <a:pPr lvl="1">
              <a:spcBef>
                <a:spcPts val="500"/>
              </a:spcBef>
            </a:pPr>
            <a:r>
              <a:rPr lang="en-US" altLang="zh-CN" dirty="0" smtClean="0">
                <a:solidFill>
                  <a:srgbClr val="000000"/>
                </a:solidFill>
              </a:rPr>
              <a:t>Perfect clustering: </a:t>
            </a:r>
            <a:r>
              <a:rPr lang="en-US" altLang="zh-CN" i="1" dirty="0" err="1" smtClean="0">
                <a:solidFill>
                  <a:srgbClr val="000000"/>
                </a:solidFill>
              </a:rPr>
              <a:t>Jaccard</a:t>
            </a:r>
            <a:r>
              <a:rPr lang="en-US" altLang="zh-CN" dirty="0" smtClean="0">
                <a:solidFill>
                  <a:srgbClr val="000000"/>
                </a:solidFill>
              </a:rPr>
              <a:t> = 1 </a:t>
            </a:r>
          </a:p>
          <a:p>
            <a:pPr>
              <a:spcBef>
                <a:spcPts val="500"/>
              </a:spcBef>
            </a:pPr>
            <a:r>
              <a:rPr lang="en-US" altLang="zh-CN" b="1" dirty="0" smtClean="0">
                <a:solidFill>
                  <a:srgbClr val="000000"/>
                </a:solidFill>
              </a:rPr>
              <a:t>Rand Statistic</a:t>
            </a:r>
            <a:r>
              <a:rPr lang="en-US" altLang="zh-CN" dirty="0" smtClean="0">
                <a:solidFill>
                  <a:srgbClr val="000000"/>
                </a:solidFill>
              </a:rPr>
              <a:t>:     </a:t>
            </a:r>
          </a:p>
          <a:p>
            <a:pPr lvl="1">
              <a:spcBef>
                <a:spcPts val="500"/>
              </a:spcBef>
            </a:pPr>
            <a:r>
              <a:rPr lang="en-US" altLang="zh-CN" i="1" dirty="0" smtClean="0">
                <a:solidFill>
                  <a:srgbClr val="000000"/>
                </a:solidFill>
              </a:rPr>
              <a:t>Rand</a:t>
            </a:r>
            <a:r>
              <a:rPr lang="en-US" altLang="zh-CN" dirty="0" smtClean="0">
                <a:solidFill>
                  <a:srgbClr val="000000"/>
                </a:solidFill>
              </a:rPr>
              <a:t> = (</a:t>
            </a:r>
            <a:r>
              <a:rPr lang="en-US" altLang="zh-CN" i="1" dirty="0" smtClean="0">
                <a:solidFill>
                  <a:srgbClr val="000000"/>
                </a:solidFill>
              </a:rPr>
              <a:t>TP </a:t>
            </a:r>
            <a:r>
              <a:rPr lang="en-US" altLang="zh-CN" dirty="0" smtClean="0">
                <a:solidFill>
                  <a:srgbClr val="000000"/>
                </a:solidFill>
              </a:rPr>
              <a:t>+ </a:t>
            </a:r>
            <a:r>
              <a:rPr lang="en-US" altLang="zh-CN" i="1" dirty="0" smtClean="0">
                <a:solidFill>
                  <a:srgbClr val="000000"/>
                </a:solidFill>
              </a:rPr>
              <a:t>TN</a:t>
            </a:r>
            <a:r>
              <a:rPr lang="en-US" altLang="zh-CN" dirty="0" smtClean="0">
                <a:solidFill>
                  <a:srgbClr val="000000"/>
                </a:solidFill>
              </a:rPr>
              <a:t>)/</a:t>
            </a:r>
            <a:r>
              <a:rPr lang="en-US" altLang="zh-CN" i="1" dirty="0" smtClean="0">
                <a:solidFill>
                  <a:srgbClr val="000000"/>
                </a:solidFill>
              </a:rPr>
              <a:t>N </a:t>
            </a:r>
          </a:p>
          <a:p>
            <a:pPr lvl="1">
              <a:spcBef>
                <a:spcPts val="500"/>
              </a:spcBef>
            </a:pPr>
            <a:r>
              <a:rPr lang="en-US" altLang="zh-CN" dirty="0" smtClean="0">
                <a:solidFill>
                  <a:srgbClr val="000000"/>
                </a:solidFill>
              </a:rPr>
              <a:t>Symmetric; perfect </a:t>
            </a:r>
            <a:r>
              <a:rPr lang="en-US" altLang="zh-CN" dirty="0">
                <a:solidFill>
                  <a:srgbClr val="000000"/>
                </a:solidFill>
              </a:rPr>
              <a:t>clustering: </a:t>
            </a:r>
            <a:r>
              <a:rPr lang="en-US" altLang="zh-CN" i="1" dirty="0" smtClean="0">
                <a:solidFill>
                  <a:srgbClr val="000000"/>
                </a:solidFill>
              </a:rPr>
              <a:t>Rand</a:t>
            </a:r>
            <a:r>
              <a:rPr lang="en-US" altLang="zh-CN" dirty="0" smtClean="0">
                <a:solidFill>
                  <a:srgbClr val="000000"/>
                </a:solidFill>
              </a:rPr>
              <a:t> </a:t>
            </a:r>
            <a:r>
              <a:rPr lang="en-US" altLang="zh-CN" dirty="0">
                <a:solidFill>
                  <a:srgbClr val="000000"/>
                </a:solidFill>
              </a:rPr>
              <a:t>= 1 </a:t>
            </a:r>
            <a:endParaRPr lang="en-US" altLang="zh-CN" i="1" dirty="0" smtClean="0">
              <a:solidFill>
                <a:srgbClr val="000000"/>
              </a:solidFill>
            </a:endParaRPr>
          </a:p>
          <a:p>
            <a:pPr>
              <a:spcBef>
                <a:spcPts val="500"/>
              </a:spcBef>
            </a:pPr>
            <a:r>
              <a:rPr lang="en-US" altLang="zh-CN" b="1" dirty="0" smtClean="0">
                <a:solidFill>
                  <a:srgbClr val="000000"/>
                </a:solidFill>
              </a:rPr>
              <a:t>Fowlkes-Mallow Measure</a:t>
            </a:r>
            <a:r>
              <a:rPr lang="en-US" altLang="zh-CN" dirty="0" smtClean="0">
                <a:solidFill>
                  <a:srgbClr val="000000"/>
                </a:solidFill>
              </a:rPr>
              <a:t>: </a:t>
            </a:r>
          </a:p>
          <a:p>
            <a:pPr lvl="1">
              <a:spcBef>
                <a:spcPts val="500"/>
              </a:spcBef>
            </a:pPr>
            <a:r>
              <a:rPr lang="en-US" altLang="zh-CN" dirty="0" smtClean="0">
                <a:solidFill>
                  <a:srgbClr val="000000"/>
                </a:solidFill>
              </a:rPr>
              <a:t>Geometric mean of precision and recall</a:t>
            </a:r>
            <a:endParaRPr lang="en-US" altLang="zh-CN" dirty="0">
              <a:solidFill>
                <a:srgbClr val="000000"/>
              </a:solidFill>
            </a:endParaRPr>
          </a:p>
          <a:p>
            <a:pPr marL="0" indent="0">
              <a:spcBef>
                <a:spcPts val="500"/>
              </a:spcBef>
              <a:buNone/>
            </a:pPr>
            <a:endParaRPr lang="en-US" altLang="zh-CN" dirty="0" smtClean="0">
              <a:solidFill>
                <a:srgbClr val="000000"/>
              </a:solidFill>
            </a:endParaRPr>
          </a:p>
          <a:p>
            <a:pPr>
              <a:spcBef>
                <a:spcPts val="500"/>
              </a:spcBef>
            </a:pPr>
            <a:endParaRPr lang="en-US" altLang="zh-CN" dirty="0" smtClean="0">
              <a:solidFill>
                <a:srgbClr val="000000"/>
              </a:solidFill>
            </a:endParaRPr>
          </a:p>
          <a:p>
            <a:pPr>
              <a:spcBef>
                <a:spcPts val="500"/>
              </a:spcBef>
            </a:pPr>
            <a:r>
              <a:rPr lang="en-US" altLang="zh-CN" dirty="0" smtClean="0">
                <a:solidFill>
                  <a:srgbClr val="000000"/>
                </a:solidFill>
              </a:rPr>
              <a:t>Using the above formulas, one can calculate all the measures for the green table (leave as an exercise)</a:t>
            </a:r>
          </a:p>
        </p:txBody>
      </p:sp>
      <p:graphicFrame>
        <p:nvGraphicFramePr>
          <p:cNvPr id="48" name="Table 47"/>
          <p:cNvGraphicFramePr>
            <a:graphicFrameLocks noGrp="1"/>
          </p:cNvGraphicFramePr>
          <p:nvPr>
            <p:extLst/>
          </p:nvPr>
        </p:nvGraphicFramePr>
        <p:xfrm>
          <a:off x="9309822" y="3317483"/>
          <a:ext cx="2687392" cy="1931185"/>
        </p:xfrm>
        <a:graphic>
          <a:graphicData uri="http://schemas.openxmlformats.org/drawingml/2006/table">
            <a:tbl>
              <a:tblPr firstRow="1" bandRow="1">
                <a:tableStyleId>{5C22544A-7EE6-4342-B048-85BDC9FD1C3A}</a:tableStyleId>
              </a:tblPr>
              <a:tblGrid>
                <a:gridCol w="560921"/>
                <a:gridCol w="431631"/>
                <a:gridCol w="531493"/>
                <a:gridCol w="428926"/>
                <a:gridCol w="734421"/>
              </a:tblGrid>
              <a:tr h="386237">
                <a:tc>
                  <a:txBody>
                    <a:bodyPr/>
                    <a:lstStyle/>
                    <a:p>
                      <a:pPr algn="ctr"/>
                      <a:r>
                        <a:rPr lang="en-US" i="1" dirty="0" smtClean="0"/>
                        <a:t>C\T</a:t>
                      </a:r>
                      <a:endParaRPr lang="en-US" i="1" dirty="0"/>
                    </a:p>
                  </a:txBody>
                  <a:tcPr>
                    <a:solidFill>
                      <a:srgbClr val="00B050"/>
                    </a:solidFill>
                  </a:tcPr>
                </a:tc>
                <a:tc>
                  <a:txBody>
                    <a:bodyPr/>
                    <a:lstStyle/>
                    <a:p>
                      <a:pPr algn="ctr"/>
                      <a:r>
                        <a:rPr lang="en-US" i="1" dirty="0" smtClean="0"/>
                        <a:t>T</a:t>
                      </a:r>
                      <a:r>
                        <a:rPr lang="en-US" i="1" baseline="-25000" dirty="0" smtClean="0"/>
                        <a:t>1</a:t>
                      </a:r>
                      <a:endParaRPr lang="en-US" i="1" baseline="-25000" dirty="0"/>
                    </a:p>
                  </a:txBody>
                  <a:tcPr>
                    <a:solidFill>
                      <a:srgbClr val="00B050"/>
                    </a:solidFill>
                  </a:tcPr>
                </a:tc>
                <a:tc>
                  <a:txBody>
                    <a:bodyPr/>
                    <a:lstStyle/>
                    <a:p>
                      <a:pPr algn="ctr"/>
                      <a:r>
                        <a:rPr lang="en-US" i="1" dirty="0" smtClean="0"/>
                        <a:t>T</a:t>
                      </a:r>
                      <a:r>
                        <a:rPr lang="en-US" i="1" baseline="-25000" dirty="0" smtClean="0"/>
                        <a:t>2</a:t>
                      </a:r>
                      <a:endParaRPr lang="en-US" i="1" baseline="-25000" dirty="0"/>
                    </a:p>
                  </a:txBody>
                  <a:tcPr>
                    <a:solidFill>
                      <a:srgbClr val="00B050"/>
                    </a:solidFill>
                  </a:tcPr>
                </a:tc>
                <a:tc>
                  <a:txBody>
                    <a:bodyPr/>
                    <a:lstStyle/>
                    <a:p>
                      <a:pPr algn="ctr"/>
                      <a:r>
                        <a:rPr lang="en-US" i="1" dirty="0" smtClean="0"/>
                        <a:t>T</a:t>
                      </a:r>
                      <a:r>
                        <a:rPr lang="en-US" i="1" baseline="-25000" dirty="0" smtClean="0"/>
                        <a:t>3</a:t>
                      </a:r>
                      <a:endParaRPr lang="en-US" i="1" baseline="-25000" dirty="0"/>
                    </a:p>
                  </a:txBody>
                  <a:tcPr>
                    <a:solidFill>
                      <a:srgbClr val="00B050"/>
                    </a:solidFill>
                  </a:tcPr>
                </a:tc>
                <a:tc>
                  <a:txBody>
                    <a:bodyPr/>
                    <a:lstStyle/>
                    <a:p>
                      <a:pPr algn="ctr"/>
                      <a:r>
                        <a:rPr lang="en-US" dirty="0" smtClean="0"/>
                        <a:t>Sum</a:t>
                      </a:r>
                      <a:endParaRPr lang="en-US" dirty="0"/>
                    </a:p>
                  </a:txBody>
                  <a:tcPr>
                    <a:solidFill>
                      <a:srgbClr val="00B050"/>
                    </a:solidFill>
                  </a:tcPr>
                </a:tc>
              </a:tr>
              <a:tr h="386237">
                <a:tc>
                  <a:txBody>
                    <a:bodyPr/>
                    <a:lstStyle/>
                    <a:p>
                      <a:pPr algn="ctr"/>
                      <a:r>
                        <a:rPr lang="en-US" i="1" dirty="0" smtClean="0"/>
                        <a:t>C</a:t>
                      </a:r>
                      <a:r>
                        <a:rPr lang="en-US" i="1" baseline="-25000" dirty="0" smtClean="0"/>
                        <a:t>1</a:t>
                      </a:r>
                      <a:endParaRPr lang="en-US" i="1" baseline="-25000" dirty="0"/>
                    </a:p>
                  </a:txBody>
                  <a:tcPr>
                    <a:solidFill>
                      <a:srgbClr val="92D050"/>
                    </a:solidFill>
                  </a:tcPr>
                </a:tc>
                <a:tc>
                  <a:txBody>
                    <a:bodyPr/>
                    <a:lstStyle/>
                    <a:p>
                      <a:pPr algn="ctr"/>
                      <a:r>
                        <a:rPr lang="en-US" dirty="0" smtClean="0"/>
                        <a:t>0</a:t>
                      </a:r>
                      <a:endParaRPr lang="en-US" dirty="0"/>
                    </a:p>
                  </a:txBody>
                  <a:tcPr>
                    <a:solidFill>
                      <a:srgbClr val="92D050"/>
                    </a:solidFill>
                  </a:tcPr>
                </a:tc>
                <a:tc>
                  <a:txBody>
                    <a:bodyPr/>
                    <a:lstStyle/>
                    <a:p>
                      <a:pPr algn="ctr"/>
                      <a:r>
                        <a:rPr lang="en-US" dirty="0" smtClean="0"/>
                        <a:t>20</a:t>
                      </a:r>
                      <a:endParaRPr lang="en-US" dirty="0"/>
                    </a:p>
                  </a:txBody>
                  <a:tcPr>
                    <a:solidFill>
                      <a:srgbClr val="92D050"/>
                    </a:solidFill>
                  </a:tcPr>
                </a:tc>
                <a:tc>
                  <a:txBody>
                    <a:bodyPr/>
                    <a:lstStyle/>
                    <a:p>
                      <a:pPr algn="ctr"/>
                      <a:r>
                        <a:rPr lang="en-US" dirty="0" smtClean="0"/>
                        <a:t>30</a:t>
                      </a:r>
                      <a:endParaRPr lang="en-US" dirty="0"/>
                    </a:p>
                  </a:txBody>
                  <a:tcPr>
                    <a:solidFill>
                      <a:srgbClr val="92D050"/>
                    </a:solidFill>
                  </a:tcPr>
                </a:tc>
                <a:tc>
                  <a:txBody>
                    <a:bodyPr/>
                    <a:lstStyle/>
                    <a:p>
                      <a:pPr algn="ctr"/>
                      <a:r>
                        <a:rPr lang="en-US" dirty="0" smtClean="0"/>
                        <a:t>50</a:t>
                      </a:r>
                      <a:endParaRPr lang="en-US" dirty="0"/>
                    </a:p>
                  </a:txBody>
                  <a:tcPr>
                    <a:solidFill>
                      <a:srgbClr val="92D050"/>
                    </a:solidFill>
                  </a:tcPr>
                </a:tc>
              </a:tr>
              <a:tr h="386237">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i="1" dirty="0" smtClean="0"/>
                        <a:t>C</a:t>
                      </a:r>
                      <a:r>
                        <a:rPr lang="en-US" i="1" baseline="-25000" dirty="0" smtClean="0"/>
                        <a:t>2</a:t>
                      </a:r>
                    </a:p>
                  </a:txBody>
                  <a:tcPr>
                    <a:solidFill>
                      <a:srgbClr val="92D050"/>
                    </a:solidFill>
                  </a:tcPr>
                </a:tc>
                <a:tc>
                  <a:txBody>
                    <a:bodyPr/>
                    <a:lstStyle/>
                    <a:p>
                      <a:pPr algn="ctr"/>
                      <a:r>
                        <a:rPr lang="en-US" dirty="0" smtClean="0"/>
                        <a:t>0</a:t>
                      </a:r>
                      <a:endParaRPr lang="en-US" dirty="0"/>
                    </a:p>
                  </a:txBody>
                  <a:tcPr>
                    <a:solidFill>
                      <a:srgbClr val="92D050"/>
                    </a:solidFill>
                  </a:tcPr>
                </a:tc>
                <a:tc>
                  <a:txBody>
                    <a:bodyPr/>
                    <a:lstStyle/>
                    <a:p>
                      <a:pPr algn="ctr"/>
                      <a:r>
                        <a:rPr lang="en-US" dirty="0" smtClean="0"/>
                        <a:t>20</a:t>
                      </a:r>
                      <a:endParaRPr lang="en-US" dirty="0"/>
                    </a:p>
                  </a:txBody>
                  <a:tcPr>
                    <a:solidFill>
                      <a:srgbClr val="92D050"/>
                    </a:solidFill>
                  </a:tcPr>
                </a:tc>
                <a:tc>
                  <a:txBody>
                    <a:bodyPr/>
                    <a:lstStyle/>
                    <a:p>
                      <a:pPr algn="ctr"/>
                      <a:r>
                        <a:rPr lang="en-US" dirty="0" smtClean="0"/>
                        <a:t>5</a:t>
                      </a:r>
                      <a:endParaRPr lang="en-US" dirty="0"/>
                    </a:p>
                  </a:txBody>
                  <a:tcPr>
                    <a:solidFill>
                      <a:srgbClr val="92D050"/>
                    </a:solidFill>
                  </a:tcPr>
                </a:tc>
                <a:tc>
                  <a:txBody>
                    <a:bodyPr/>
                    <a:lstStyle/>
                    <a:p>
                      <a:pPr algn="ctr"/>
                      <a:r>
                        <a:rPr lang="en-US" dirty="0" smtClean="0"/>
                        <a:t>25</a:t>
                      </a:r>
                      <a:endParaRPr lang="en-US" dirty="0"/>
                    </a:p>
                  </a:txBody>
                  <a:tcPr>
                    <a:solidFill>
                      <a:srgbClr val="92D050"/>
                    </a:solidFill>
                  </a:tcPr>
                </a:tc>
              </a:tr>
              <a:tr h="386237">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i="1" dirty="0" smtClean="0"/>
                        <a:t>C</a:t>
                      </a:r>
                      <a:r>
                        <a:rPr lang="en-US" i="1" baseline="-25000" dirty="0" smtClean="0"/>
                        <a:t>3</a:t>
                      </a:r>
                    </a:p>
                  </a:txBody>
                  <a:tcPr>
                    <a:solidFill>
                      <a:srgbClr val="92D050"/>
                    </a:solidFill>
                  </a:tcPr>
                </a:tc>
                <a:tc>
                  <a:txBody>
                    <a:bodyPr/>
                    <a:lstStyle/>
                    <a:p>
                      <a:pPr algn="ctr"/>
                      <a:r>
                        <a:rPr lang="en-US" dirty="0" smtClean="0"/>
                        <a:t>25</a:t>
                      </a:r>
                      <a:endParaRPr lang="en-US" dirty="0"/>
                    </a:p>
                  </a:txBody>
                  <a:tcPr>
                    <a:solidFill>
                      <a:srgbClr val="92D050"/>
                    </a:solidFill>
                  </a:tcPr>
                </a:tc>
                <a:tc>
                  <a:txBody>
                    <a:bodyPr/>
                    <a:lstStyle/>
                    <a:p>
                      <a:pPr algn="ctr"/>
                      <a:r>
                        <a:rPr lang="en-US" dirty="0" smtClean="0"/>
                        <a:t>0</a:t>
                      </a:r>
                      <a:endParaRPr lang="en-US" dirty="0"/>
                    </a:p>
                  </a:txBody>
                  <a:tcPr>
                    <a:solidFill>
                      <a:srgbClr val="92D050"/>
                    </a:solidFill>
                  </a:tcPr>
                </a:tc>
                <a:tc>
                  <a:txBody>
                    <a:bodyPr/>
                    <a:lstStyle/>
                    <a:p>
                      <a:pPr algn="ctr"/>
                      <a:r>
                        <a:rPr lang="en-US" dirty="0" smtClean="0"/>
                        <a:t>0</a:t>
                      </a:r>
                      <a:endParaRPr lang="en-US" dirty="0"/>
                    </a:p>
                  </a:txBody>
                  <a:tcPr>
                    <a:solidFill>
                      <a:srgbClr val="92D050"/>
                    </a:solidFill>
                  </a:tcPr>
                </a:tc>
                <a:tc>
                  <a:txBody>
                    <a:bodyPr/>
                    <a:lstStyle/>
                    <a:p>
                      <a:pPr algn="ctr"/>
                      <a:r>
                        <a:rPr lang="en-US" dirty="0" smtClean="0"/>
                        <a:t>25</a:t>
                      </a:r>
                      <a:endParaRPr lang="en-US" dirty="0"/>
                    </a:p>
                  </a:txBody>
                  <a:tcPr>
                    <a:solidFill>
                      <a:srgbClr val="92D050"/>
                    </a:solidFill>
                  </a:tcPr>
                </a:tc>
              </a:tr>
              <a:tr h="386237">
                <a:tc>
                  <a:txBody>
                    <a:bodyPr/>
                    <a:lstStyle/>
                    <a:p>
                      <a:pPr algn="ctr"/>
                      <a:r>
                        <a:rPr lang="en-US" i="1" dirty="0" err="1" smtClean="0"/>
                        <a:t>m</a:t>
                      </a:r>
                      <a:r>
                        <a:rPr lang="en-US" i="1" baseline="-25000" dirty="0" err="1" smtClean="0"/>
                        <a:t>j</a:t>
                      </a:r>
                      <a:endParaRPr lang="en-US" i="1" baseline="-25000" dirty="0"/>
                    </a:p>
                  </a:txBody>
                  <a:tcPr>
                    <a:solidFill>
                      <a:srgbClr val="92D050"/>
                    </a:solidFill>
                  </a:tcPr>
                </a:tc>
                <a:tc>
                  <a:txBody>
                    <a:bodyPr/>
                    <a:lstStyle/>
                    <a:p>
                      <a:pPr algn="ctr"/>
                      <a:r>
                        <a:rPr lang="en-US" dirty="0" smtClean="0"/>
                        <a:t>25</a:t>
                      </a:r>
                      <a:endParaRPr lang="en-US" dirty="0"/>
                    </a:p>
                  </a:txBody>
                  <a:tcPr>
                    <a:solidFill>
                      <a:srgbClr val="92D050"/>
                    </a:solidFill>
                  </a:tcPr>
                </a:tc>
                <a:tc>
                  <a:txBody>
                    <a:bodyPr/>
                    <a:lstStyle/>
                    <a:p>
                      <a:pPr algn="ctr"/>
                      <a:r>
                        <a:rPr lang="en-US" dirty="0" smtClean="0"/>
                        <a:t>40</a:t>
                      </a:r>
                      <a:endParaRPr lang="en-US" dirty="0"/>
                    </a:p>
                  </a:txBody>
                  <a:tcPr>
                    <a:solidFill>
                      <a:srgbClr val="92D050"/>
                    </a:solidFill>
                  </a:tcPr>
                </a:tc>
                <a:tc>
                  <a:txBody>
                    <a:bodyPr/>
                    <a:lstStyle/>
                    <a:p>
                      <a:pPr algn="ctr"/>
                      <a:r>
                        <a:rPr lang="en-US" dirty="0" smtClean="0"/>
                        <a:t>35</a:t>
                      </a:r>
                      <a:endParaRPr lang="en-US" dirty="0"/>
                    </a:p>
                  </a:txBody>
                  <a:tcPr>
                    <a:solidFill>
                      <a:srgbClr val="92D050"/>
                    </a:solidFill>
                  </a:tcPr>
                </a:tc>
                <a:tc>
                  <a:txBody>
                    <a:bodyPr/>
                    <a:lstStyle/>
                    <a:p>
                      <a:pPr algn="ctr"/>
                      <a:r>
                        <a:rPr lang="en-US" dirty="0" smtClean="0"/>
                        <a:t>100</a:t>
                      </a:r>
                      <a:endParaRPr lang="en-US" dirty="0"/>
                    </a:p>
                  </a:txBody>
                  <a:tcPr>
                    <a:solidFill>
                      <a:srgbClr val="92D050"/>
                    </a:solidFill>
                  </a:tcPr>
                </a:tc>
              </a:tr>
            </a:tbl>
          </a:graphicData>
        </a:graphic>
      </p:graphicFrame>
      <p:graphicFrame>
        <p:nvGraphicFramePr>
          <p:cNvPr id="56" name="Object 55"/>
          <p:cNvGraphicFramePr>
            <a:graphicFrameLocks noChangeAspect="1"/>
          </p:cNvGraphicFramePr>
          <p:nvPr>
            <p:extLst/>
          </p:nvPr>
        </p:nvGraphicFramePr>
        <p:xfrm>
          <a:off x="2202575" y="4997726"/>
          <a:ext cx="4866198" cy="772239"/>
        </p:xfrm>
        <a:graphic>
          <a:graphicData uri="http://schemas.openxmlformats.org/presentationml/2006/ole">
            <mc:AlternateContent xmlns:mc="http://schemas.openxmlformats.org/markup-compatibility/2006">
              <mc:Choice xmlns:v="urn:schemas-microsoft-com:vml" Requires="v">
                <p:oleObj spid="_x0000_s22542" name="Equation" r:id="rId4" imgW="2869920" imgH="444240" progId="Equation.DSMT4">
                  <p:embed/>
                </p:oleObj>
              </mc:Choice>
              <mc:Fallback>
                <p:oleObj name="Equation" r:id="rId4" imgW="2869920" imgH="444240" progId="Equation.DSMT4">
                  <p:embed/>
                  <p:pic>
                    <p:nvPicPr>
                      <p:cNvPr id="0" name=""/>
                      <p:cNvPicPr/>
                      <p:nvPr/>
                    </p:nvPicPr>
                    <p:blipFill>
                      <a:blip r:embed="rId5"/>
                      <a:stretch>
                        <a:fillRect/>
                      </a:stretch>
                    </p:blipFill>
                    <p:spPr>
                      <a:xfrm>
                        <a:off x="2202575" y="4997726"/>
                        <a:ext cx="4866198" cy="772239"/>
                      </a:xfrm>
                      <a:prstGeom prst="rect">
                        <a:avLst/>
                      </a:prstGeom>
                    </p:spPr>
                  </p:pic>
                </p:oleObj>
              </mc:Fallback>
            </mc:AlternateContent>
          </a:graphicData>
        </a:graphic>
      </p:graphicFrame>
      <p:grpSp>
        <p:nvGrpSpPr>
          <p:cNvPr id="51" name="Group 50"/>
          <p:cNvGrpSpPr/>
          <p:nvPr/>
        </p:nvGrpSpPr>
        <p:grpSpPr>
          <a:xfrm>
            <a:off x="9588080" y="1260024"/>
            <a:ext cx="2094138" cy="1828863"/>
            <a:chOff x="9313760" y="1117784"/>
            <a:chExt cx="2094138" cy="1828863"/>
          </a:xfrm>
        </p:grpSpPr>
        <p:grpSp>
          <p:nvGrpSpPr>
            <p:cNvPr id="52" name="Group 47"/>
            <p:cNvGrpSpPr>
              <a:grpSpLocks/>
            </p:cNvGrpSpPr>
            <p:nvPr/>
          </p:nvGrpSpPr>
          <p:grpSpPr bwMode="auto">
            <a:xfrm>
              <a:off x="9350499" y="1117784"/>
              <a:ext cx="2057399" cy="1237140"/>
              <a:chOff x="6781800" y="1284661"/>
              <a:chExt cx="2042907" cy="1191839"/>
            </a:xfrm>
          </p:grpSpPr>
          <p:sp>
            <p:nvSpPr>
              <p:cNvPr id="67" name="Oval 8"/>
              <p:cNvSpPr>
                <a:spLocks noChangeArrowheads="1"/>
              </p:cNvSpPr>
              <p:nvPr/>
            </p:nvSpPr>
            <p:spPr bwMode="auto">
              <a:xfrm>
                <a:off x="7162800" y="17049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8" name="Oval 9"/>
              <p:cNvSpPr>
                <a:spLocks noChangeArrowheads="1"/>
              </p:cNvSpPr>
              <p:nvPr/>
            </p:nvSpPr>
            <p:spPr bwMode="auto">
              <a:xfrm>
                <a:off x="7391400" y="16287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9" name="Oval 10"/>
              <p:cNvSpPr>
                <a:spLocks noChangeArrowheads="1"/>
              </p:cNvSpPr>
              <p:nvPr/>
            </p:nvSpPr>
            <p:spPr bwMode="auto">
              <a:xfrm>
                <a:off x="7467600" y="20955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0" name="Oval 11"/>
              <p:cNvSpPr>
                <a:spLocks noChangeArrowheads="1"/>
              </p:cNvSpPr>
              <p:nvPr/>
            </p:nvSpPr>
            <p:spPr bwMode="auto">
              <a:xfrm>
                <a:off x="7696200" y="1933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1" name="Oval 12"/>
              <p:cNvSpPr>
                <a:spLocks noChangeArrowheads="1"/>
              </p:cNvSpPr>
              <p:nvPr/>
            </p:nvSpPr>
            <p:spPr bwMode="auto">
              <a:xfrm>
                <a:off x="7010400" y="20193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2" name="Oval 13"/>
              <p:cNvSpPr>
                <a:spLocks noChangeArrowheads="1"/>
              </p:cNvSpPr>
              <p:nvPr/>
            </p:nvSpPr>
            <p:spPr bwMode="auto">
              <a:xfrm>
                <a:off x="7010400" y="1552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3" name="Oval 14"/>
              <p:cNvSpPr>
                <a:spLocks noChangeArrowheads="1"/>
              </p:cNvSpPr>
              <p:nvPr/>
            </p:nvSpPr>
            <p:spPr bwMode="auto">
              <a:xfrm>
                <a:off x="72771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4" name="Oval 73"/>
              <p:cNvSpPr>
                <a:spLocks noChangeArrowheads="1"/>
              </p:cNvSpPr>
              <p:nvPr/>
            </p:nvSpPr>
            <p:spPr bwMode="auto">
              <a:xfrm>
                <a:off x="7620000" y="1714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5" name="Oval 74"/>
              <p:cNvSpPr>
                <a:spLocks noChangeArrowheads="1"/>
              </p:cNvSpPr>
              <p:nvPr/>
            </p:nvSpPr>
            <p:spPr bwMode="auto">
              <a:xfrm>
                <a:off x="7239000" y="20193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6" name="Oval 75"/>
              <p:cNvSpPr>
                <a:spLocks noChangeArrowheads="1"/>
              </p:cNvSpPr>
              <p:nvPr/>
            </p:nvSpPr>
            <p:spPr bwMode="auto">
              <a:xfrm>
                <a:off x="74676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7" name="Oval 33"/>
              <p:cNvSpPr>
                <a:spLocks noChangeArrowheads="1"/>
              </p:cNvSpPr>
              <p:nvPr/>
            </p:nvSpPr>
            <p:spPr bwMode="auto">
              <a:xfrm>
                <a:off x="7226077" y="2280758"/>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8" name="Oval 34"/>
              <p:cNvSpPr>
                <a:spLocks noChangeArrowheads="1"/>
              </p:cNvSpPr>
              <p:nvPr/>
            </p:nvSpPr>
            <p:spPr bwMode="auto">
              <a:xfrm>
                <a:off x="7315200" y="1485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9" name="Oval 35"/>
              <p:cNvSpPr>
                <a:spLocks noChangeArrowheads="1"/>
              </p:cNvSpPr>
              <p:nvPr/>
            </p:nvSpPr>
            <p:spPr bwMode="auto">
              <a:xfrm>
                <a:off x="7048500" y="22479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0" name="Oval 36"/>
              <p:cNvSpPr>
                <a:spLocks noChangeArrowheads="1"/>
              </p:cNvSpPr>
              <p:nvPr/>
            </p:nvSpPr>
            <p:spPr bwMode="auto">
              <a:xfrm>
                <a:off x="69342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1" name="Oval 15"/>
              <p:cNvSpPr>
                <a:spLocks noChangeArrowheads="1"/>
              </p:cNvSpPr>
              <p:nvPr/>
            </p:nvSpPr>
            <p:spPr bwMode="auto">
              <a:xfrm>
                <a:off x="80962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2" name="Oval 19"/>
              <p:cNvSpPr>
                <a:spLocks noChangeArrowheads="1"/>
              </p:cNvSpPr>
              <p:nvPr/>
            </p:nvSpPr>
            <p:spPr bwMode="auto">
              <a:xfrm>
                <a:off x="82486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3" name="Oval 20"/>
              <p:cNvSpPr>
                <a:spLocks noChangeArrowheads="1"/>
              </p:cNvSpPr>
              <p:nvPr/>
            </p:nvSpPr>
            <p:spPr bwMode="auto">
              <a:xfrm>
                <a:off x="84010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4" name="Oval 21"/>
              <p:cNvSpPr>
                <a:spLocks noChangeArrowheads="1"/>
              </p:cNvSpPr>
              <p:nvPr/>
            </p:nvSpPr>
            <p:spPr bwMode="auto">
              <a:xfrm>
                <a:off x="8248650" y="1857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5" name="Oval 22"/>
              <p:cNvSpPr>
                <a:spLocks noChangeArrowheads="1"/>
              </p:cNvSpPr>
              <p:nvPr/>
            </p:nvSpPr>
            <p:spPr bwMode="auto">
              <a:xfrm>
                <a:off x="84010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6" name="Oval 23"/>
              <p:cNvSpPr>
                <a:spLocks noChangeArrowheads="1"/>
              </p:cNvSpPr>
              <p:nvPr/>
            </p:nvSpPr>
            <p:spPr bwMode="auto">
              <a:xfrm>
                <a:off x="79438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7" name="Oval 24"/>
              <p:cNvSpPr>
                <a:spLocks noChangeArrowheads="1"/>
              </p:cNvSpPr>
              <p:nvPr/>
            </p:nvSpPr>
            <p:spPr bwMode="auto">
              <a:xfrm>
                <a:off x="80962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8" name="Oval 25"/>
              <p:cNvSpPr>
                <a:spLocks noChangeArrowheads="1"/>
              </p:cNvSpPr>
              <p:nvPr/>
            </p:nvSpPr>
            <p:spPr bwMode="auto">
              <a:xfrm>
                <a:off x="7905750" y="15906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89" name="Oval 26"/>
              <p:cNvSpPr>
                <a:spLocks noChangeArrowheads="1"/>
              </p:cNvSpPr>
              <p:nvPr/>
            </p:nvSpPr>
            <p:spPr bwMode="auto">
              <a:xfrm>
                <a:off x="82486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b="1">
                  <a:solidFill>
                    <a:srgbClr val="0000FF"/>
                  </a:solidFill>
                </a:endParaRPr>
              </a:p>
            </p:txBody>
          </p:sp>
          <p:sp>
            <p:nvSpPr>
              <p:cNvPr id="90" name="Oval 27"/>
              <p:cNvSpPr>
                <a:spLocks noChangeArrowheads="1"/>
              </p:cNvSpPr>
              <p:nvPr/>
            </p:nvSpPr>
            <p:spPr bwMode="auto">
              <a:xfrm>
                <a:off x="79438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1" name="Oval 28"/>
              <p:cNvSpPr>
                <a:spLocks noChangeArrowheads="1"/>
              </p:cNvSpPr>
              <p:nvPr/>
            </p:nvSpPr>
            <p:spPr bwMode="auto">
              <a:xfrm>
                <a:off x="80962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2" name="Oval 29"/>
              <p:cNvSpPr>
                <a:spLocks noChangeArrowheads="1"/>
              </p:cNvSpPr>
              <p:nvPr/>
            </p:nvSpPr>
            <p:spPr bwMode="auto">
              <a:xfrm>
                <a:off x="84010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3" name="Oval 30"/>
              <p:cNvSpPr>
                <a:spLocks noChangeArrowheads="1"/>
              </p:cNvSpPr>
              <p:nvPr/>
            </p:nvSpPr>
            <p:spPr bwMode="auto">
              <a:xfrm>
                <a:off x="85534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4" name="Oval 31"/>
              <p:cNvSpPr>
                <a:spLocks noChangeArrowheads="1"/>
              </p:cNvSpPr>
              <p:nvPr/>
            </p:nvSpPr>
            <p:spPr bwMode="auto">
              <a:xfrm>
                <a:off x="86296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5" name="Oval 32"/>
              <p:cNvSpPr>
                <a:spLocks noChangeArrowheads="1"/>
              </p:cNvSpPr>
              <p:nvPr/>
            </p:nvSpPr>
            <p:spPr bwMode="auto">
              <a:xfrm>
                <a:off x="84772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6" name="Oval 37"/>
              <p:cNvSpPr>
                <a:spLocks noChangeArrowheads="1"/>
              </p:cNvSpPr>
              <p:nvPr/>
            </p:nvSpPr>
            <p:spPr bwMode="auto">
              <a:xfrm>
                <a:off x="8020050" y="2085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97" name="Rectangle 1"/>
              <p:cNvSpPr>
                <a:spLocks noChangeArrowheads="1"/>
              </p:cNvSpPr>
              <p:nvPr/>
            </p:nvSpPr>
            <p:spPr bwMode="auto">
              <a:xfrm>
                <a:off x="6781800" y="1295400"/>
                <a:ext cx="2042907" cy="1181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98" name="Oval 2"/>
              <p:cNvSpPr>
                <a:spLocks noChangeArrowheads="1"/>
              </p:cNvSpPr>
              <p:nvPr/>
            </p:nvSpPr>
            <p:spPr bwMode="auto">
              <a:xfrm>
                <a:off x="7600950" y="1385888"/>
                <a:ext cx="1143000" cy="809624"/>
              </a:xfrm>
              <a:prstGeom prst="ellipse">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99" name="Oval 44"/>
              <p:cNvSpPr>
                <a:spLocks noChangeArrowheads="1"/>
              </p:cNvSpPr>
              <p:nvPr/>
            </p:nvSpPr>
            <p:spPr bwMode="auto">
              <a:xfrm rot="3005671">
                <a:off x="6910448" y="1473379"/>
                <a:ext cx="782476" cy="405040"/>
              </a:xfrm>
              <a:prstGeom prst="ellipse">
                <a:avLst/>
              </a:prstGeom>
              <a:noFill/>
              <a:ln w="28575" algn="ctr">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grpSp>
        <p:sp>
          <p:nvSpPr>
            <p:cNvPr id="53" name="TextBox 52"/>
            <p:cNvSpPr txBox="1"/>
            <p:nvPr/>
          </p:nvSpPr>
          <p:spPr>
            <a:xfrm>
              <a:off x="9351754" y="2362645"/>
              <a:ext cx="1220138" cy="276225"/>
            </a:xfrm>
            <a:prstGeom prst="rect">
              <a:avLst/>
            </a:prstGeom>
            <a:solidFill>
              <a:srgbClr val="E48312"/>
            </a:solidFill>
          </p:spPr>
          <p:txBody>
            <a:bodyPr wrap="square">
              <a:spAutoFit/>
            </a:bodyPr>
            <a:lstStyle/>
            <a:p>
              <a:pPr defTabSz="914400" fontAlgn="base">
                <a:spcBef>
                  <a:spcPct val="0"/>
                </a:spcBef>
                <a:spcAft>
                  <a:spcPct val="0"/>
                </a:spcAft>
                <a:defRPr/>
              </a:pPr>
              <a:r>
                <a:rPr lang="en-US" sz="1200" b="1" dirty="0">
                  <a:solidFill>
                    <a:srgbClr val="000000"/>
                  </a:solidFill>
                </a:rPr>
                <a:t>Ground </a:t>
              </a:r>
              <a:r>
                <a:rPr lang="en-US" sz="1200" b="1" dirty="0" smtClean="0">
                  <a:solidFill>
                    <a:srgbClr val="000000"/>
                  </a:solidFill>
                </a:rPr>
                <a:t>Truth </a:t>
              </a:r>
              <a:r>
                <a:rPr lang="en-US" sz="1200" b="1" i="1" dirty="0" smtClean="0">
                  <a:solidFill>
                    <a:srgbClr val="000000"/>
                  </a:solidFill>
                </a:rPr>
                <a:t>T</a:t>
              </a:r>
              <a:r>
                <a:rPr lang="en-US" sz="1200" b="1" i="1" baseline="-25000" dirty="0" smtClean="0">
                  <a:solidFill>
                    <a:srgbClr val="000000"/>
                  </a:solidFill>
                </a:rPr>
                <a:t>1</a:t>
              </a:r>
              <a:endParaRPr lang="en-US" sz="1200" b="1" i="1" baseline="-25000" dirty="0">
                <a:solidFill>
                  <a:srgbClr val="000000"/>
                </a:solidFill>
              </a:endParaRPr>
            </a:p>
          </p:txBody>
        </p:sp>
        <p:sp>
          <p:nvSpPr>
            <p:cNvPr id="54" name="TextBox 46"/>
            <p:cNvSpPr txBox="1">
              <a:spLocks noChangeArrowheads="1"/>
            </p:cNvSpPr>
            <p:nvPr/>
          </p:nvSpPr>
          <p:spPr bwMode="auto">
            <a:xfrm>
              <a:off x="10599349" y="2359850"/>
              <a:ext cx="395287" cy="2762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a:solidFill>
                    <a:srgbClr val="000000"/>
                  </a:solidFill>
                </a:rPr>
                <a:t>T</a:t>
              </a:r>
              <a:r>
                <a:rPr lang="en-US" altLang="en-US" sz="1200" b="1" i="1" baseline="-25000" dirty="0">
                  <a:solidFill>
                    <a:srgbClr val="000000"/>
                  </a:solidFill>
                </a:rPr>
                <a:t>2</a:t>
              </a:r>
            </a:p>
          </p:txBody>
        </p:sp>
        <p:sp>
          <p:nvSpPr>
            <p:cNvPr id="55" name="TextBox 54"/>
            <p:cNvSpPr txBox="1">
              <a:spLocks noChangeArrowheads="1"/>
            </p:cNvSpPr>
            <p:nvPr/>
          </p:nvSpPr>
          <p:spPr bwMode="auto">
            <a:xfrm>
              <a:off x="9439271" y="2631760"/>
              <a:ext cx="929361" cy="307777"/>
            </a:xfrm>
            <a:prstGeom prst="rect">
              <a:avLst/>
            </a:prstGeom>
            <a:noFill/>
            <a:ln w="28575">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dirty="0">
                  <a:solidFill>
                    <a:srgbClr val="000000"/>
                  </a:solidFill>
                  <a:latin typeface="Calibri"/>
                </a:rPr>
                <a:t>Cluster </a:t>
              </a:r>
              <a:r>
                <a:rPr lang="en-US" altLang="en-US" sz="1400" b="1" i="1" dirty="0">
                  <a:solidFill>
                    <a:srgbClr val="000000"/>
                  </a:solidFill>
                  <a:latin typeface="Calibri"/>
                </a:rPr>
                <a:t>C</a:t>
              </a:r>
              <a:r>
                <a:rPr lang="en-US" altLang="en-US" sz="1400" b="1" i="1" baseline="-25000" dirty="0">
                  <a:solidFill>
                    <a:srgbClr val="000000"/>
                  </a:solidFill>
                  <a:latin typeface="Calibri"/>
                </a:rPr>
                <a:t>1</a:t>
              </a:r>
            </a:p>
          </p:txBody>
        </p:sp>
        <p:sp>
          <p:nvSpPr>
            <p:cNvPr id="60" name="TextBox 49"/>
            <p:cNvSpPr txBox="1">
              <a:spLocks noChangeArrowheads="1"/>
            </p:cNvSpPr>
            <p:nvPr/>
          </p:nvSpPr>
          <p:spPr bwMode="auto">
            <a:xfrm>
              <a:off x="10410045" y="2638870"/>
              <a:ext cx="402888" cy="30777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smtClean="0">
                  <a:solidFill>
                    <a:srgbClr val="000000"/>
                  </a:solidFill>
                  <a:latin typeface="Calibri"/>
                  <a:ea typeface="Tahoma" panose="020B0604030504040204" pitchFamily="34" charset="0"/>
                  <a:cs typeface="Tahoma" panose="020B0604030504040204" pitchFamily="34" charset="0"/>
                </a:rPr>
                <a:t>C</a:t>
              </a:r>
              <a:r>
                <a:rPr lang="en-US" altLang="en-US" sz="1400" b="1" i="1" baseline="-25000" dirty="0" smtClean="0">
                  <a:solidFill>
                    <a:srgbClr val="000000"/>
                  </a:solidFill>
                  <a:latin typeface="Calibri"/>
                  <a:ea typeface="Tahoma" panose="020B0604030504040204" pitchFamily="34" charset="0"/>
                  <a:cs typeface="Tahoma" panose="020B0604030504040204" pitchFamily="34" charset="0"/>
                </a:rPr>
                <a:t>2</a:t>
              </a:r>
              <a:endParaRPr lang="en-US" altLang="en-US" sz="1400" b="1" i="1" baseline="-25000" dirty="0">
                <a:solidFill>
                  <a:srgbClr val="000000"/>
                </a:solidFill>
                <a:latin typeface="Calibri"/>
                <a:ea typeface="Tahoma" panose="020B0604030504040204" pitchFamily="34" charset="0"/>
                <a:cs typeface="Tahoma" panose="020B0604030504040204" pitchFamily="34" charset="0"/>
              </a:endParaRPr>
            </a:p>
          </p:txBody>
        </p:sp>
        <p:sp>
          <p:nvSpPr>
            <p:cNvPr id="61" name="Oval 35"/>
            <p:cNvSpPr>
              <a:spLocks noChangeArrowheads="1"/>
            </p:cNvSpPr>
            <p:nvPr/>
          </p:nvSpPr>
          <p:spPr bwMode="auto">
            <a:xfrm>
              <a:off x="9505904" y="197932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2" name="Oval 33"/>
            <p:cNvSpPr>
              <a:spLocks noChangeArrowheads="1"/>
            </p:cNvSpPr>
            <p:nvPr/>
          </p:nvSpPr>
          <p:spPr bwMode="auto">
            <a:xfrm>
              <a:off x="9836299" y="20137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3" name="Oval 2"/>
            <p:cNvSpPr>
              <a:spLocks noChangeArrowheads="1"/>
            </p:cNvSpPr>
            <p:nvPr/>
          </p:nvSpPr>
          <p:spPr bwMode="auto">
            <a:xfrm rot="1766439">
              <a:off x="9313760" y="1769947"/>
              <a:ext cx="911640" cy="485929"/>
            </a:xfrm>
            <a:prstGeom prst="ellipse">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64" name="Oval 33"/>
            <p:cNvSpPr>
              <a:spLocks noChangeArrowheads="1"/>
            </p:cNvSpPr>
            <p:nvPr/>
          </p:nvSpPr>
          <p:spPr bwMode="auto">
            <a:xfrm>
              <a:off x="9988699" y="21661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65" name="TextBox 46"/>
            <p:cNvSpPr txBox="1">
              <a:spLocks noChangeArrowheads="1"/>
            </p:cNvSpPr>
            <p:nvPr/>
          </p:nvSpPr>
          <p:spPr bwMode="auto">
            <a:xfrm>
              <a:off x="11012611" y="2359849"/>
              <a:ext cx="395287" cy="276225"/>
            </a:xfrm>
            <a:prstGeom prst="rect">
              <a:avLst/>
            </a:prstGeom>
            <a:solidFill>
              <a:schemeClr val="tx1">
                <a:lumMod val="85000"/>
                <a:lumOff val="15000"/>
              </a:schemeClr>
            </a:solidFill>
            <a:ln>
              <a:noFill/>
            </a:ln>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smtClean="0">
                  <a:ln w="10160">
                    <a:solidFill>
                      <a:srgbClr val="C2BC80"/>
                    </a:solidFill>
                    <a:prstDash val="solid"/>
                  </a:ln>
                  <a:solidFill>
                    <a:srgbClr val="FFFFFF"/>
                  </a:solidFill>
                  <a:effectLst>
                    <a:outerShdw blurRad="38100" dist="22860" dir="5400000" algn="tl" rotWithShape="0">
                      <a:srgbClr val="000000">
                        <a:alpha val="30000"/>
                      </a:srgbClr>
                    </a:outerShdw>
                  </a:effectLst>
                </a:rPr>
                <a:t>T</a:t>
              </a:r>
              <a:r>
                <a:rPr lang="en-US" altLang="en-US" sz="1200" b="1" i="1" baseline="-25000" dirty="0" smtClean="0">
                  <a:ln w="10160">
                    <a:solidFill>
                      <a:srgbClr val="C2BC80"/>
                    </a:solidFill>
                    <a:prstDash val="solid"/>
                  </a:ln>
                  <a:solidFill>
                    <a:srgbClr val="FFFFFF"/>
                  </a:solidFill>
                  <a:effectLst>
                    <a:outerShdw blurRad="38100" dist="22860" dir="5400000" algn="tl" rotWithShape="0">
                      <a:srgbClr val="000000">
                        <a:alpha val="30000"/>
                      </a:srgbClr>
                    </a:outerShdw>
                  </a:effectLst>
                </a:rPr>
                <a:t>3</a:t>
              </a:r>
              <a:endParaRPr lang="en-US" altLang="en-US" sz="1200" b="1" i="1" baseline="-25000" dirty="0">
                <a:ln w="10160">
                  <a:solidFill>
                    <a:srgbClr val="C2BC80"/>
                  </a:solidFill>
                  <a:prstDash val="solid"/>
                </a:ln>
                <a:solidFill>
                  <a:srgbClr val="FFFFFF"/>
                </a:solidFill>
                <a:effectLst>
                  <a:outerShdw blurRad="38100" dist="22860" dir="5400000" algn="tl" rotWithShape="0">
                    <a:srgbClr val="000000">
                      <a:alpha val="30000"/>
                    </a:srgbClr>
                  </a:outerShdw>
                </a:effectLst>
              </a:endParaRPr>
            </a:p>
          </p:txBody>
        </p:sp>
        <p:sp>
          <p:nvSpPr>
            <p:cNvPr id="66" name="TextBox 49"/>
            <p:cNvSpPr txBox="1">
              <a:spLocks noChangeArrowheads="1"/>
            </p:cNvSpPr>
            <p:nvPr/>
          </p:nvSpPr>
          <p:spPr bwMode="auto">
            <a:xfrm>
              <a:off x="10885310" y="2638870"/>
              <a:ext cx="402888" cy="307777"/>
            </a:xfrm>
            <a:prstGeom prst="rect">
              <a:avLst/>
            </a:prstGeom>
            <a:noFill/>
            <a:ln w="28575">
              <a:solidFill>
                <a:schemeClr val="tx1">
                  <a:lumMod val="85000"/>
                  <a:lumOff val="15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smtClean="0">
                  <a:solidFill>
                    <a:srgbClr val="000000"/>
                  </a:solidFill>
                  <a:latin typeface="Calibri"/>
                </a:rPr>
                <a:t>C</a:t>
              </a:r>
              <a:r>
                <a:rPr lang="en-US" altLang="en-US" sz="1400" b="1" i="1" baseline="-25000" dirty="0" smtClean="0">
                  <a:solidFill>
                    <a:srgbClr val="000000"/>
                  </a:solidFill>
                  <a:latin typeface="Calibri"/>
                </a:rPr>
                <a:t>3</a:t>
              </a:r>
              <a:endParaRPr lang="en-US" altLang="en-US" sz="1400" b="1" i="1" baseline="-25000" dirty="0">
                <a:solidFill>
                  <a:srgbClr val="000000"/>
                </a:solidFill>
                <a:latin typeface="Calibri"/>
              </a:endParaRPr>
            </a:p>
          </p:txBody>
        </p:sp>
      </p:grpSp>
    </p:spTree>
    <p:extLst>
      <p:ext uri="{BB962C8B-B14F-4D97-AF65-F5344CB8AC3E}">
        <p14:creationId xmlns:p14="http://schemas.microsoft.com/office/powerpoint/2010/main" val="1971696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pPr defTabSz="1219110"/>
            <a:r>
              <a:rPr lang="en-US" altLang="zh-CN" dirty="0">
                <a:solidFill>
                  <a:prstClr val="black"/>
                </a:solidFill>
              </a:rPr>
              <a:t>Internal Measures </a:t>
            </a:r>
            <a:r>
              <a:rPr lang="en-US" altLang="zh-CN" dirty="0" smtClean="0">
                <a:solidFill>
                  <a:prstClr val="black"/>
                </a:solidFill>
              </a:rPr>
              <a:t>(I): </a:t>
            </a:r>
            <a:r>
              <a:rPr lang="en-US" altLang="zh-CN" dirty="0" err="1" smtClean="0">
                <a:solidFill>
                  <a:prstClr val="black"/>
                </a:solidFill>
              </a:rPr>
              <a:t>BetaCV</a:t>
            </a:r>
            <a:r>
              <a:rPr lang="en-US" altLang="zh-CN" dirty="0" smtClean="0">
                <a:solidFill>
                  <a:prstClr val="black"/>
                </a:solidFill>
              </a:rPr>
              <a:t> Measure</a:t>
            </a:r>
            <a:endParaRPr lang="en-US" dirty="0">
              <a:solidFill>
                <a:prstClr val="black"/>
              </a:solidFill>
            </a:endParaRPr>
          </a:p>
        </p:txBody>
      </p:sp>
      <p:sp>
        <p:nvSpPr>
          <p:cNvPr id="24579" name="Rectangle 3"/>
          <p:cNvSpPr>
            <a:spLocks noGrp="1" noChangeArrowheads="1"/>
          </p:cNvSpPr>
          <p:nvPr>
            <p:ph type="body" sz="half" idx="1"/>
          </p:nvPr>
        </p:nvSpPr>
        <p:spPr>
          <a:xfrm>
            <a:off x="556549" y="1160868"/>
            <a:ext cx="10950406" cy="5611124"/>
          </a:xfrm>
        </p:spPr>
        <p:txBody>
          <a:bodyPr vert="horz" lIns="92075" tIns="46038" rIns="92075" bIns="46038" rtlCol="0">
            <a:noAutofit/>
          </a:bodyPr>
          <a:lstStyle/>
          <a:p>
            <a:pPr>
              <a:spcAft>
                <a:spcPts val="600"/>
              </a:spcAft>
            </a:pPr>
            <a:r>
              <a:rPr lang="en-US" dirty="0" smtClean="0"/>
              <a:t>A </a:t>
            </a:r>
            <a:r>
              <a:rPr lang="en-US" dirty="0"/>
              <a:t>trade-off in maximizing </a:t>
            </a:r>
            <a:r>
              <a:rPr lang="en-US" dirty="0" smtClean="0"/>
              <a:t>intra-cluster</a:t>
            </a:r>
            <a:r>
              <a:rPr lang="en-US" dirty="0"/>
              <a:t> </a:t>
            </a:r>
            <a:r>
              <a:rPr lang="en-US" dirty="0" smtClean="0"/>
              <a:t>compactness and inter-cluster separation</a:t>
            </a:r>
          </a:p>
          <a:p>
            <a:pPr>
              <a:spcAft>
                <a:spcPts val="600"/>
              </a:spcAft>
            </a:pPr>
            <a:r>
              <a:rPr lang="en-US" altLang="zh-CN" dirty="0" smtClean="0">
                <a:ea typeface="SimSun" panose="02010600030101010101" pitchFamily="2" charset="-122"/>
                <a:cs typeface="Arial" panose="020B0604020202020204" pitchFamily="34" charset="0"/>
              </a:rPr>
              <a:t>Given a </a:t>
            </a:r>
            <a:r>
              <a:rPr lang="en-US" dirty="0" smtClean="0"/>
              <a:t>clustering </a:t>
            </a:r>
            <a:r>
              <a:rPr lang="en-US" i="1" dirty="0"/>
              <a:t>C</a:t>
            </a:r>
            <a:r>
              <a:rPr lang="en-US" dirty="0"/>
              <a:t> = {</a:t>
            </a:r>
            <a:r>
              <a:rPr lang="en-US" i="1" dirty="0" smtClean="0"/>
              <a:t>C</a:t>
            </a:r>
            <a:r>
              <a:rPr lang="en-US" i="1" baseline="-25000" dirty="0" smtClean="0"/>
              <a:t>1</a:t>
            </a:r>
            <a:r>
              <a:rPr lang="en-US" i="1" dirty="0" smtClean="0"/>
              <a:t>, . </a:t>
            </a:r>
            <a:r>
              <a:rPr lang="en-US" i="1" dirty="0"/>
              <a:t>. </a:t>
            </a:r>
            <a:r>
              <a:rPr lang="en-US" i="1" dirty="0" smtClean="0"/>
              <a:t>., </a:t>
            </a:r>
            <a:r>
              <a:rPr lang="en-US" i="1" dirty="0" err="1" smtClean="0"/>
              <a:t>C</a:t>
            </a:r>
            <a:r>
              <a:rPr lang="en-US" i="1" baseline="-25000" dirty="0" err="1" smtClean="0"/>
              <a:t>k</a:t>
            </a:r>
            <a:r>
              <a:rPr lang="en-US" dirty="0" smtClean="0"/>
              <a:t>} with </a:t>
            </a:r>
            <a:r>
              <a:rPr lang="en-US" i="1" dirty="0" smtClean="0"/>
              <a:t>k</a:t>
            </a:r>
            <a:r>
              <a:rPr lang="en-US" dirty="0" smtClean="0"/>
              <a:t> </a:t>
            </a:r>
            <a:r>
              <a:rPr lang="en-US" dirty="0"/>
              <a:t>clusters, </a:t>
            </a:r>
            <a:r>
              <a:rPr lang="en-US" dirty="0" smtClean="0"/>
              <a:t>cluster </a:t>
            </a:r>
            <a:r>
              <a:rPr lang="en-US" i="1" dirty="0"/>
              <a:t>C</a:t>
            </a:r>
            <a:r>
              <a:rPr lang="en-US" i="1" baseline="-25000" dirty="0"/>
              <a:t>i</a:t>
            </a:r>
            <a:r>
              <a:rPr lang="en-US" dirty="0"/>
              <a:t> containing </a:t>
            </a:r>
            <a:r>
              <a:rPr lang="en-US" i="1" dirty="0" err="1"/>
              <a:t>n</a:t>
            </a:r>
            <a:r>
              <a:rPr lang="en-US" i="1" baseline="-25000" dirty="0" err="1"/>
              <a:t>i</a:t>
            </a:r>
            <a:r>
              <a:rPr lang="en-US" dirty="0"/>
              <a:t> = |</a:t>
            </a:r>
            <a:r>
              <a:rPr lang="en-US" i="1" dirty="0"/>
              <a:t>C</a:t>
            </a:r>
            <a:r>
              <a:rPr lang="en-US" i="1" baseline="-25000" dirty="0"/>
              <a:t>i</a:t>
            </a:r>
            <a:r>
              <a:rPr lang="en-US" dirty="0"/>
              <a:t>| </a:t>
            </a:r>
            <a:r>
              <a:rPr lang="en-US" dirty="0" smtClean="0"/>
              <a:t>points</a:t>
            </a:r>
          </a:p>
          <a:p>
            <a:pPr lvl="1">
              <a:spcAft>
                <a:spcPts val="600"/>
              </a:spcAft>
            </a:pPr>
            <a:r>
              <a:rPr lang="en-US" altLang="zh-CN" dirty="0" smtClean="0">
                <a:ea typeface="SimSun" panose="02010600030101010101" pitchFamily="2" charset="-122"/>
                <a:cs typeface="Arial" panose="020B0604020202020204" pitchFamily="34" charset="0"/>
              </a:rPr>
              <a:t>Let </a:t>
            </a:r>
            <a:r>
              <a:rPr lang="en-US" altLang="zh-CN" i="1" dirty="0" smtClean="0">
                <a:ea typeface="SimSun" panose="02010600030101010101" pitchFamily="2" charset="-122"/>
                <a:cs typeface="Arial" panose="020B0604020202020204" pitchFamily="34" charset="0"/>
              </a:rPr>
              <a:t>W</a:t>
            </a:r>
            <a:r>
              <a:rPr lang="en-US" altLang="zh-CN" dirty="0" smtClean="0">
                <a:ea typeface="SimSun" panose="02010600030101010101" pitchFamily="2" charset="-122"/>
                <a:cs typeface="Arial" panose="020B0604020202020204" pitchFamily="34" charset="0"/>
              </a:rPr>
              <a:t>(</a:t>
            </a:r>
            <a:r>
              <a:rPr lang="en-US" altLang="zh-CN" i="1" dirty="0" smtClean="0">
                <a:ea typeface="SimSun" panose="02010600030101010101" pitchFamily="2" charset="-122"/>
                <a:cs typeface="Arial" panose="020B0604020202020204" pitchFamily="34" charset="0"/>
              </a:rPr>
              <a:t>S</a:t>
            </a:r>
            <a:r>
              <a:rPr lang="en-US" altLang="zh-CN" dirty="0" smtClean="0">
                <a:ea typeface="SimSun" panose="02010600030101010101" pitchFamily="2" charset="-122"/>
                <a:cs typeface="Arial" panose="020B0604020202020204" pitchFamily="34" charset="0"/>
              </a:rPr>
              <a:t>, </a:t>
            </a:r>
            <a:r>
              <a:rPr lang="en-US" altLang="zh-CN" i="1" dirty="0" smtClean="0">
                <a:ea typeface="SimSun" panose="02010600030101010101" pitchFamily="2" charset="-122"/>
                <a:cs typeface="Arial" panose="020B0604020202020204" pitchFamily="34" charset="0"/>
              </a:rPr>
              <a:t>R</a:t>
            </a:r>
            <a:r>
              <a:rPr lang="en-US" altLang="zh-CN" dirty="0" smtClean="0">
                <a:ea typeface="SimSun" panose="02010600030101010101" pitchFamily="2" charset="-122"/>
                <a:cs typeface="Arial" panose="020B0604020202020204" pitchFamily="34" charset="0"/>
              </a:rPr>
              <a:t>) be sum of weights on all edges with one vertex in </a:t>
            </a:r>
            <a:r>
              <a:rPr lang="en-US" altLang="zh-CN" i="1" dirty="0" smtClean="0">
                <a:ea typeface="SimSun" panose="02010600030101010101" pitchFamily="2" charset="-122"/>
                <a:cs typeface="Arial" panose="020B0604020202020204" pitchFamily="34" charset="0"/>
              </a:rPr>
              <a:t>S</a:t>
            </a:r>
            <a:r>
              <a:rPr lang="en-US" altLang="zh-CN" dirty="0" smtClean="0">
                <a:ea typeface="SimSun" panose="02010600030101010101" pitchFamily="2" charset="-122"/>
                <a:cs typeface="Arial" panose="020B0604020202020204" pitchFamily="34" charset="0"/>
              </a:rPr>
              <a:t> and the other in </a:t>
            </a:r>
            <a:r>
              <a:rPr lang="en-US" altLang="zh-CN" i="1" dirty="0" smtClean="0">
                <a:ea typeface="SimSun" panose="02010600030101010101" pitchFamily="2" charset="-122"/>
                <a:cs typeface="Arial" panose="020B0604020202020204" pitchFamily="34" charset="0"/>
              </a:rPr>
              <a:t>R</a:t>
            </a:r>
            <a:endParaRPr lang="en-US" altLang="zh-CN" i="1" dirty="0">
              <a:ea typeface="SimSun" panose="02010600030101010101" pitchFamily="2" charset="-122"/>
              <a:cs typeface="Arial" panose="020B0604020202020204" pitchFamily="34" charset="0"/>
            </a:endParaRPr>
          </a:p>
          <a:p>
            <a:pPr lvl="1">
              <a:spcAft>
                <a:spcPts val="600"/>
              </a:spcAft>
            </a:pPr>
            <a:r>
              <a:rPr lang="en-US" dirty="0" smtClean="0"/>
              <a:t>The </a:t>
            </a:r>
            <a:r>
              <a:rPr lang="en-US" dirty="0"/>
              <a:t>sum of all the intra-cluster </a:t>
            </a:r>
            <a:r>
              <a:rPr lang="en-US" dirty="0" smtClean="0"/>
              <a:t>weights over </a:t>
            </a:r>
            <a:r>
              <a:rPr lang="en-US" dirty="0"/>
              <a:t>all </a:t>
            </a:r>
            <a:r>
              <a:rPr lang="en-US" dirty="0" smtClean="0"/>
              <a:t>clusters:   </a:t>
            </a:r>
            <a:endParaRPr lang="en-US" altLang="zh-CN" dirty="0">
              <a:ea typeface="SimSun" panose="02010600030101010101" pitchFamily="2" charset="-122"/>
              <a:cs typeface="Arial" panose="020B0604020202020204" pitchFamily="34" charset="0"/>
            </a:endParaRPr>
          </a:p>
          <a:p>
            <a:pPr lvl="1">
              <a:spcAft>
                <a:spcPts val="600"/>
              </a:spcAft>
            </a:pPr>
            <a:r>
              <a:rPr lang="en-US" dirty="0"/>
              <a:t>The sum of all the </a:t>
            </a:r>
            <a:r>
              <a:rPr lang="en-US" dirty="0" smtClean="0"/>
              <a:t>inter-cluster weights: </a:t>
            </a:r>
          </a:p>
          <a:p>
            <a:pPr marL="200025" lvl="1" indent="0">
              <a:spcAft>
                <a:spcPts val="600"/>
              </a:spcAft>
              <a:buNone/>
            </a:pPr>
            <a:r>
              <a:rPr lang="en-US" dirty="0" smtClean="0"/>
              <a:t>  </a:t>
            </a:r>
            <a:endParaRPr lang="en-US" altLang="zh-CN" dirty="0">
              <a:ea typeface="SimSun" panose="02010600030101010101" pitchFamily="2" charset="-122"/>
              <a:cs typeface="Arial" panose="020B0604020202020204" pitchFamily="34" charset="0"/>
            </a:endParaRPr>
          </a:p>
          <a:p>
            <a:pPr lvl="1">
              <a:spcAft>
                <a:spcPts val="600"/>
              </a:spcAft>
            </a:pPr>
            <a:r>
              <a:rPr lang="en-US" altLang="zh-CN" dirty="0" smtClean="0">
                <a:ea typeface="SimSun" panose="02010600030101010101" pitchFamily="2" charset="-122"/>
                <a:cs typeface="Arial" panose="020B0604020202020204" pitchFamily="34" charset="0"/>
              </a:rPr>
              <a:t>The number of distinct intra-cluster edges:</a:t>
            </a:r>
          </a:p>
          <a:p>
            <a:pPr lvl="1">
              <a:spcAft>
                <a:spcPts val="600"/>
              </a:spcAft>
            </a:pPr>
            <a:r>
              <a:rPr lang="en-US" altLang="zh-CN" dirty="0">
                <a:ea typeface="SimSun" panose="02010600030101010101" pitchFamily="2" charset="-122"/>
                <a:cs typeface="Arial" panose="020B0604020202020204" pitchFamily="34" charset="0"/>
              </a:rPr>
              <a:t>The number of distinct </a:t>
            </a:r>
            <a:r>
              <a:rPr lang="en-US" altLang="zh-CN" dirty="0" smtClean="0">
                <a:ea typeface="SimSun" panose="02010600030101010101" pitchFamily="2" charset="-122"/>
                <a:cs typeface="Arial" panose="020B0604020202020204" pitchFamily="34" charset="0"/>
              </a:rPr>
              <a:t>inter-cluster edges:</a:t>
            </a:r>
            <a:endParaRPr lang="en-US" altLang="zh-CN" dirty="0">
              <a:ea typeface="SimSun" panose="02010600030101010101" pitchFamily="2" charset="-122"/>
              <a:cs typeface="Arial" panose="020B0604020202020204" pitchFamily="34" charset="0"/>
            </a:endParaRPr>
          </a:p>
          <a:p>
            <a:pPr>
              <a:spcAft>
                <a:spcPts val="600"/>
              </a:spcAft>
            </a:pPr>
            <a:r>
              <a:rPr lang="en-US" altLang="zh-CN" b="1" dirty="0" smtClean="0">
                <a:ea typeface="SimSun" panose="02010600030101010101" pitchFamily="2" charset="-122"/>
                <a:cs typeface="Arial" panose="020B0604020202020204" pitchFamily="34" charset="0"/>
              </a:rPr>
              <a:t>Beta-CV measure</a:t>
            </a:r>
            <a:r>
              <a:rPr lang="en-US" altLang="zh-CN" dirty="0" smtClean="0">
                <a:ea typeface="SimSun" panose="02010600030101010101" pitchFamily="2" charset="-122"/>
                <a:cs typeface="Arial" panose="020B0604020202020204" pitchFamily="34" charset="0"/>
              </a:rPr>
              <a:t>: </a:t>
            </a:r>
            <a:r>
              <a:rPr lang="en-US" dirty="0" smtClean="0"/>
              <a:t> </a:t>
            </a:r>
          </a:p>
          <a:p>
            <a:pPr lvl="1">
              <a:spcAft>
                <a:spcPts val="600"/>
              </a:spcAft>
            </a:pPr>
            <a:r>
              <a:rPr lang="en-US" dirty="0" smtClean="0"/>
              <a:t>The </a:t>
            </a:r>
            <a:r>
              <a:rPr lang="en-US" dirty="0"/>
              <a:t>ratio of the mean </a:t>
            </a:r>
            <a:r>
              <a:rPr lang="en-US" dirty="0" smtClean="0"/>
              <a:t>intra-cluster distance </a:t>
            </a:r>
            <a:r>
              <a:rPr lang="en-US" dirty="0"/>
              <a:t>to the mean inter-cluster distance</a:t>
            </a:r>
            <a:endParaRPr lang="en-US" altLang="zh-CN" dirty="0">
              <a:ea typeface="SimSun" panose="02010600030101010101" pitchFamily="2" charset="-122"/>
              <a:cs typeface="Arial" panose="020B0604020202020204" pitchFamily="34" charset="0"/>
            </a:endParaRPr>
          </a:p>
          <a:p>
            <a:pPr lvl="1">
              <a:spcAft>
                <a:spcPts val="600"/>
              </a:spcAft>
            </a:pPr>
            <a:r>
              <a:rPr lang="en-US" altLang="zh-CN" dirty="0" smtClean="0">
                <a:ea typeface="SimSun" panose="02010600030101010101" pitchFamily="2" charset="-122"/>
                <a:cs typeface="Arial" panose="020B0604020202020204" pitchFamily="34" charset="0"/>
              </a:rPr>
              <a:t>The smaller, the better the clustering</a:t>
            </a:r>
            <a:endParaRPr lang="en-US" altLang="zh-CN" dirty="0">
              <a:ea typeface="SimSun" panose="02010600030101010101" pitchFamily="2" charset="-122"/>
              <a:cs typeface="Arial" panose="020B0604020202020204" pitchFamily="34" charset="0"/>
            </a:endParaRPr>
          </a:p>
        </p:txBody>
      </p:sp>
      <p:sp>
        <p:nvSpPr>
          <p:cNvPr id="2" name="TextBox 1"/>
          <p:cNvSpPr txBox="1"/>
          <p:nvPr/>
        </p:nvSpPr>
        <p:spPr>
          <a:xfrm>
            <a:off x="5622202" y="3032911"/>
            <a:ext cx="65" cy="292388"/>
          </a:xfrm>
          <a:prstGeom prst="rect">
            <a:avLst/>
          </a:prstGeom>
          <a:noFill/>
        </p:spPr>
        <p:txBody>
          <a:bodyPr wrap="none" lIns="0" tIns="0" rIns="0" bIns="0" rtlCol="0">
            <a:spAutoFit/>
          </a:bodyPr>
          <a:lstStyle/>
          <a:p>
            <a:endParaRPr lang="en-US" dirty="0"/>
          </a:p>
        </p:txBody>
      </p:sp>
      <p:graphicFrame>
        <p:nvGraphicFramePr>
          <p:cNvPr id="5" name="Object 4"/>
          <p:cNvGraphicFramePr>
            <a:graphicFrameLocks noChangeAspect="1"/>
          </p:cNvGraphicFramePr>
          <p:nvPr>
            <p:extLst/>
          </p:nvPr>
        </p:nvGraphicFramePr>
        <p:xfrm>
          <a:off x="8236173" y="2576001"/>
          <a:ext cx="2282488" cy="797129"/>
        </p:xfrm>
        <a:graphic>
          <a:graphicData uri="http://schemas.openxmlformats.org/presentationml/2006/ole">
            <mc:AlternateContent xmlns:mc="http://schemas.openxmlformats.org/markup-compatibility/2006">
              <mc:Choice xmlns:v="urn:schemas-microsoft-com:vml" Requires="v">
                <p:oleObj spid="_x0000_s23614" name="Equation" r:id="rId4" imgW="1269720" imgH="431640" progId="Equation.DSMT4">
                  <p:embed/>
                </p:oleObj>
              </mc:Choice>
              <mc:Fallback>
                <p:oleObj name="Equation" r:id="rId4" imgW="1269720" imgH="431640" progId="Equation.DSMT4">
                  <p:embed/>
                  <p:pic>
                    <p:nvPicPr>
                      <p:cNvPr id="0" name=""/>
                      <p:cNvPicPr/>
                      <p:nvPr/>
                    </p:nvPicPr>
                    <p:blipFill>
                      <a:blip r:embed="rId5"/>
                      <a:stretch>
                        <a:fillRect/>
                      </a:stretch>
                    </p:blipFill>
                    <p:spPr>
                      <a:xfrm>
                        <a:off x="8236173" y="2576001"/>
                        <a:ext cx="2282488" cy="797129"/>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6254985" y="3243242"/>
          <a:ext cx="4383088" cy="819150"/>
        </p:xfrm>
        <a:graphic>
          <a:graphicData uri="http://schemas.openxmlformats.org/presentationml/2006/ole">
            <mc:AlternateContent xmlns:mc="http://schemas.openxmlformats.org/markup-compatibility/2006">
              <mc:Choice xmlns:v="urn:schemas-microsoft-com:vml" Requires="v">
                <p:oleObj spid="_x0000_s23615" name="Equation" r:id="rId6" imgW="2438280" imgH="444240" progId="Equation.DSMT4">
                  <p:embed/>
                </p:oleObj>
              </mc:Choice>
              <mc:Fallback>
                <p:oleObj name="Equation" r:id="rId6" imgW="2438280" imgH="444240" progId="Equation.DSMT4">
                  <p:embed/>
                  <p:pic>
                    <p:nvPicPr>
                      <p:cNvPr id="0" name=""/>
                      <p:cNvPicPr/>
                      <p:nvPr/>
                    </p:nvPicPr>
                    <p:blipFill>
                      <a:blip r:embed="rId7"/>
                      <a:stretch>
                        <a:fillRect/>
                      </a:stretch>
                    </p:blipFill>
                    <p:spPr>
                      <a:xfrm>
                        <a:off x="6254985" y="3243242"/>
                        <a:ext cx="4383088" cy="819150"/>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6672122" y="4134066"/>
          <a:ext cx="1267179" cy="701356"/>
        </p:xfrm>
        <a:graphic>
          <a:graphicData uri="http://schemas.openxmlformats.org/presentationml/2006/ole">
            <mc:AlternateContent xmlns:mc="http://schemas.openxmlformats.org/markup-compatibility/2006">
              <mc:Choice xmlns:v="urn:schemas-microsoft-com:vml" Requires="v">
                <p:oleObj spid="_x0000_s23616" name="Equation" r:id="rId8" imgW="850680" imgH="457200" progId="Equation.DSMT4">
                  <p:embed/>
                </p:oleObj>
              </mc:Choice>
              <mc:Fallback>
                <p:oleObj name="Equation" r:id="rId8" imgW="850680" imgH="457200" progId="Equation.DSMT4">
                  <p:embed/>
                  <p:pic>
                    <p:nvPicPr>
                      <p:cNvPr id="0" name=""/>
                      <p:cNvPicPr/>
                      <p:nvPr/>
                    </p:nvPicPr>
                    <p:blipFill>
                      <a:blip r:embed="rId9"/>
                      <a:stretch>
                        <a:fillRect/>
                      </a:stretch>
                    </p:blipFill>
                    <p:spPr>
                      <a:xfrm>
                        <a:off x="6672122" y="4134066"/>
                        <a:ext cx="1267179" cy="701356"/>
                      </a:xfrm>
                      <a:prstGeom prst="rect">
                        <a:avLst/>
                      </a:prstGeom>
                    </p:spPr>
                  </p:pic>
                </p:oleObj>
              </mc:Fallback>
            </mc:AlternateContent>
          </a:graphicData>
        </a:graphic>
      </p:graphicFrame>
      <p:graphicFrame>
        <p:nvGraphicFramePr>
          <p:cNvPr id="8" name="Object 7"/>
          <p:cNvGraphicFramePr>
            <a:graphicFrameLocks noChangeAspect="1"/>
          </p:cNvGraphicFramePr>
          <p:nvPr>
            <p:extLst/>
          </p:nvPr>
        </p:nvGraphicFramePr>
        <p:xfrm>
          <a:off x="6670896" y="4833311"/>
          <a:ext cx="1749124" cy="734065"/>
        </p:xfrm>
        <a:graphic>
          <a:graphicData uri="http://schemas.openxmlformats.org/presentationml/2006/ole">
            <mc:AlternateContent xmlns:mc="http://schemas.openxmlformats.org/markup-compatibility/2006">
              <mc:Choice xmlns:v="urn:schemas-microsoft-com:vml" Requires="v">
                <p:oleObj spid="_x0000_s23617" name="Equation" r:id="rId10" imgW="1091880" imgH="444240" progId="Equation.DSMT4">
                  <p:embed/>
                </p:oleObj>
              </mc:Choice>
              <mc:Fallback>
                <p:oleObj name="Equation" r:id="rId10" imgW="1091880" imgH="444240" progId="Equation.DSMT4">
                  <p:embed/>
                  <p:pic>
                    <p:nvPicPr>
                      <p:cNvPr id="0" name=""/>
                      <p:cNvPicPr/>
                      <p:nvPr/>
                    </p:nvPicPr>
                    <p:blipFill>
                      <a:blip r:embed="rId11"/>
                      <a:stretch>
                        <a:fillRect/>
                      </a:stretch>
                    </p:blipFill>
                    <p:spPr>
                      <a:xfrm>
                        <a:off x="6670896" y="4833311"/>
                        <a:ext cx="1749124" cy="734065"/>
                      </a:xfrm>
                      <a:prstGeom prst="rect">
                        <a:avLst/>
                      </a:prstGeom>
                    </p:spPr>
                  </p:pic>
                </p:oleObj>
              </mc:Fallback>
            </mc:AlternateContent>
          </a:graphicData>
        </a:graphic>
      </p:graphicFrame>
      <p:graphicFrame>
        <p:nvGraphicFramePr>
          <p:cNvPr id="9" name="Object 8"/>
          <p:cNvGraphicFramePr>
            <a:graphicFrameLocks noChangeAspect="1"/>
          </p:cNvGraphicFramePr>
          <p:nvPr>
            <p:extLst/>
          </p:nvPr>
        </p:nvGraphicFramePr>
        <p:xfrm>
          <a:off x="3356452" y="5241846"/>
          <a:ext cx="2114550" cy="711200"/>
        </p:xfrm>
        <a:graphic>
          <a:graphicData uri="http://schemas.openxmlformats.org/presentationml/2006/ole">
            <mc:AlternateContent xmlns:mc="http://schemas.openxmlformats.org/markup-compatibility/2006">
              <mc:Choice xmlns:v="urn:schemas-microsoft-com:vml" Requires="v">
                <p:oleObj spid="_x0000_s23618" name="Equation" r:id="rId12" imgW="1320480" imgH="431640" progId="Equation.DSMT4">
                  <p:embed/>
                </p:oleObj>
              </mc:Choice>
              <mc:Fallback>
                <p:oleObj name="Equation" r:id="rId12" imgW="1320480" imgH="431640" progId="Equation.DSMT4">
                  <p:embed/>
                  <p:pic>
                    <p:nvPicPr>
                      <p:cNvPr id="0" name=""/>
                      <p:cNvPicPr/>
                      <p:nvPr/>
                    </p:nvPicPr>
                    <p:blipFill>
                      <a:blip r:embed="rId13"/>
                      <a:stretch>
                        <a:fillRect/>
                      </a:stretch>
                    </p:blipFill>
                    <p:spPr>
                      <a:xfrm>
                        <a:off x="3356452" y="5241846"/>
                        <a:ext cx="2114550" cy="711200"/>
                      </a:xfrm>
                      <a:prstGeom prst="rect">
                        <a:avLst/>
                      </a:prstGeom>
                    </p:spPr>
                  </p:pic>
                </p:oleObj>
              </mc:Fallback>
            </mc:AlternateContent>
          </a:graphicData>
        </a:graphic>
      </p:graphicFrame>
      <p:grpSp>
        <p:nvGrpSpPr>
          <p:cNvPr id="3" name="Group 2"/>
          <p:cNvGrpSpPr/>
          <p:nvPr/>
        </p:nvGrpSpPr>
        <p:grpSpPr>
          <a:xfrm>
            <a:off x="9237558" y="4163104"/>
            <a:ext cx="2057399" cy="1225993"/>
            <a:chOff x="10001278" y="3867115"/>
            <a:chExt cx="2057399" cy="1225993"/>
          </a:xfrm>
        </p:grpSpPr>
        <p:grpSp>
          <p:nvGrpSpPr>
            <p:cNvPr id="11" name="Group 47"/>
            <p:cNvGrpSpPr>
              <a:grpSpLocks/>
            </p:cNvGrpSpPr>
            <p:nvPr/>
          </p:nvGrpSpPr>
          <p:grpSpPr bwMode="auto">
            <a:xfrm>
              <a:off x="10001278" y="3867115"/>
              <a:ext cx="2057399" cy="1225993"/>
              <a:chOff x="6781800" y="1295400"/>
              <a:chExt cx="2042907" cy="1181100"/>
            </a:xfrm>
          </p:grpSpPr>
          <p:sp>
            <p:nvSpPr>
              <p:cNvPr id="22" name="Oval 8"/>
              <p:cNvSpPr>
                <a:spLocks noChangeArrowheads="1"/>
              </p:cNvSpPr>
              <p:nvPr/>
            </p:nvSpPr>
            <p:spPr bwMode="auto">
              <a:xfrm>
                <a:off x="7162800" y="17049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3" name="Oval 9"/>
              <p:cNvSpPr>
                <a:spLocks noChangeArrowheads="1"/>
              </p:cNvSpPr>
              <p:nvPr/>
            </p:nvSpPr>
            <p:spPr bwMode="auto">
              <a:xfrm>
                <a:off x="7391400" y="16287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4" name="Oval 10"/>
              <p:cNvSpPr>
                <a:spLocks noChangeArrowheads="1"/>
              </p:cNvSpPr>
              <p:nvPr/>
            </p:nvSpPr>
            <p:spPr bwMode="auto">
              <a:xfrm>
                <a:off x="7467600" y="20955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5" name="Oval 11"/>
              <p:cNvSpPr>
                <a:spLocks noChangeArrowheads="1"/>
              </p:cNvSpPr>
              <p:nvPr/>
            </p:nvSpPr>
            <p:spPr bwMode="auto">
              <a:xfrm>
                <a:off x="7696200" y="1933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6" name="Oval 12"/>
              <p:cNvSpPr>
                <a:spLocks noChangeArrowheads="1"/>
              </p:cNvSpPr>
              <p:nvPr/>
            </p:nvSpPr>
            <p:spPr bwMode="auto">
              <a:xfrm>
                <a:off x="7010400" y="20193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7" name="Oval 13"/>
              <p:cNvSpPr>
                <a:spLocks noChangeArrowheads="1"/>
              </p:cNvSpPr>
              <p:nvPr/>
            </p:nvSpPr>
            <p:spPr bwMode="auto">
              <a:xfrm>
                <a:off x="7010400" y="1552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8" name="Oval 14"/>
              <p:cNvSpPr>
                <a:spLocks noChangeArrowheads="1"/>
              </p:cNvSpPr>
              <p:nvPr/>
            </p:nvSpPr>
            <p:spPr bwMode="auto">
              <a:xfrm>
                <a:off x="72771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9" name="Oval 28"/>
              <p:cNvSpPr>
                <a:spLocks noChangeArrowheads="1"/>
              </p:cNvSpPr>
              <p:nvPr/>
            </p:nvSpPr>
            <p:spPr bwMode="auto">
              <a:xfrm>
                <a:off x="7620000" y="1714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1" name="Oval 30"/>
              <p:cNvSpPr>
                <a:spLocks noChangeArrowheads="1"/>
              </p:cNvSpPr>
              <p:nvPr/>
            </p:nvSpPr>
            <p:spPr bwMode="auto">
              <a:xfrm>
                <a:off x="74676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2" name="Oval 33"/>
              <p:cNvSpPr>
                <a:spLocks noChangeArrowheads="1"/>
              </p:cNvSpPr>
              <p:nvPr/>
            </p:nvSpPr>
            <p:spPr bwMode="auto">
              <a:xfrm>
                <a:off x="7226077" y="2280758"/>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3" name="Oval 34"/>
              <p:cNvSpPr>
                <a:spLocks noChangeArrowheads="1"/>
              </p:cNvSpPr>
              <p:nvPr/>
            </p:nvSpPr>
            <p:spPr bwMode="auto">
              <a:xfrm>
                <a:off x="7315200" y="1485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4" name="Oval 35"/>
              <p:cNvSpPr>
                <a:spLocks noChangeArrowheads="1"/>
              </p:cNvSpPr>
              <p:nvPr/>
            </p:nvSpPr>
            <p:spPr bwMode="auto">
              <a:xfrm>
                <a:off x="7048500" y="22479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6" name="Oval 15"/>
              <p:cNvSpPr>
                <a:spLocks noChangeArrowheads="1"/>
              </p:cNvSpPr>
              <p:nvPr/>
            </p:nvSpPr>
            <p:spPr bwMode="auto">
              <a:xfrm>
                <a:off x="80962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7" name="Oval 19"/>
              <p:cNvSpPr>
                <a:spLocks noChangeArrowheads="1"/>
              </p:cNvSpPr>
              <p:nvPr/>
            </p:nvSpPr>
            <p:spPr bwMode="auto">
              <a:xfrm>
                <a:off x="82486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8" name="Oval 20"/>
              <p:cNvSpPr>
                <a:spLocks noChangeArrowheads="1"/>
              </p:cNvSpPr>
              <p:nvPr/>
            </p:nvSpPr>
            <p:spPr bwMode="auto">
              <a:xfrm>
                <a:off x="84010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9" name="Oval 21"/>
              <p:cNvSpPr>
                <a:spLocks noChangeArrowheads="1"/>
              </p:cNvSpPr>
              <p:nvPr/>
            </p:nvSpPr>
            <p:spPr bwMode="auto">
              <a:xfrm>
                <a:off x="8248650" y="1857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0" name="Oval 22"/>
              <p:cNvSpPr>
                <a:spLocks noChangeArrowheads="1"/>
              </p:cNvSpPr>
              <p:nvPr/>
            </p:nvSpPr>
            <p:spPr bwMode="auto">
              <a:xfrm>
                <a:off x="84010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1" name="Oval 23"/>
              <p:cNvSpPr>
                <a:spLocks noChangeArrowheads="1"/>
              </p:cNvSpPr>
              <p:nvPr/>
            </p:nvSpPr>
            <p:spPr bwMode="auto">
              <a:xfrm>
                <a:off x="79438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2" name="Oval 24"/>
              <p:cNvSpPr>
                <a:spLocks noChangeArrowheads="1"/>
              </p:cNvSpPr>
              <p:nvPr/>
            </p:nvSpPr>
            <p:spPr bwMode="auto">
              <a:xfrm>
                <a:off x="80962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3" name="Oval 25"/>
              <p:cNvSpPr>
                <a:spLocks noChangeArrowheads="1"/>
              </p:cNvSpPr>
              <p:nvPr/>
            </p:nvSpPr>
            <p:spPr bwMode="auto">
              <a:xfrm>
                <a:off x="7905750" y="15906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4" name="Oval 26"/>
              <p:cNvSpPr>
                <a:spLocks noChangeArrowheads="1"/>
              </p:cNvSpPr>
              <p:nvPr/>
            </p:nvSpPr>
            <p:spPr bwMode="auto">
              <a:xfrm>
                <a:off x="82486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b="1">
                  <a:solidFill>
                    <a:srgbClr val="0000FF"/>
                  </a:solidFill>
                </a:endParaRPr>
              </a:p>
            </p:txBody>
          </p:sp>
          <p:sp>
            <p:nvSpPr>
              <p:cNvPr id="45" name="Oval 27"/>
              <p:cNvSpPr>
                <a:spLocks noChangeArrowheads="1"/>
              </p:cNvSpPr>
              <p:nvPr/>
            </p:nvSpPr>
            <p:spPr bwMode="auto">
              <a:xfrm>
                <a:off x="79438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6" name="Oval 28"/>
              <p:cNvSpPr>
                <a:spLocks noChangeArrowheads="1"/>
              </p:cNvSpPr>
              <p:nvPr/>
            </p:nvSpPr>
            <p:spPr bwMode="auto">
              <a:xfrm>
                <a:off x="80962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7" name="Oval 29"/>
              <p:cNvSpPr>
                <a:spLocks noChangeArrowheads="1"/>
              </p:cNvSpPr>
              <p:nvPr/>
            </p:nvSpPr>
            <p:spPr bwMode="auto">
              <a:xfrm>
                <a:off x="84010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8" name="Oval 30"/>
              <p:cNvSpPr>
                <a:spLocks noChangeArrowheads="1"/>
              </p:cNvSpPr>
              <p:nvPr/>
            </p:nvSpPr>
            <p:spPr bwMode="auto">
              <a:xfrm>
                <a:off x="85534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9" name="Oval 31"/>
              <p:cNvSpPr>
                <a:spLocks noChangeArrowheads="1"/>
              </p:cNvSpPr>
              <p:nvPr/>
            </p:nvSpPr>
            <p:spPr bwMode="auto">
              <a:xfrm>
                <a:off x="86296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50" name="Oval 32"/>
              <p:cNvSpPr>
                <a:spLocks noChangeArrowheads="1"/>
              </p:cNvSpPr>
              <p:nvPr/>
            </p:nvSpPr>
            <p:spPr bwMode="auto">
              <a:xfrm>
                <a:off x="84772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51" name="Oval 37"/>
              <p:cNvSpPr>
                <a:spLocks noChangeArrowheads="1"/>
              </p:cNvSpPr>
              <p:nvPr/>
            </p:nvSpPr>
            <p:spPr bwMode="auto">
              <a:xfrm>
                <a:off x="8020050" y="2085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52" name="Rectangle 1"/>
              <p:cNvSpPr>
                <a:spLocks noChangeArrowheads="1"/>
              </p:cNvSpPr>
              <p:nvPr/>
            </p:nvSpPr>
            <p:spPr bwMode="auto">
              <a:xfrm>
                <a:off x="6781800" y="1295400"/>
                <a:ext cx="2042907" cy="1181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53" name="Oval 2"/>
              <p:cNvSpPr>
                <a:spLocks noChangeArrowheads="1"/>
              </p:cNvSpPr>
              <p:nvPr/>
            </p:nvSpPr>
            <p:spPr bwMode="auto">
              <a:xfrm rot="20962536">
                <a:off x="7845935" y="1424254"/>
                <a:ext cx="897260" cy="790039"/>
              </a:xfrm>
              <a:prstGeom prst="ellipse">
                <a:avLst/>
              </a:prstGeom>
              <a:noFill/>
              <a:ln w="28575" algn="ctr">
                <a:solidFill>
                  <a:srgbClr val="0070C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54" name="Oval 44"/>
              <p:cNvSpPr>
                <a:spLocks noChangeArrowheads="1"/>
              </p:cNvSpPr>
              <p:nvPr/>
            </p:nvSpPr>
            <p:spPr bwMode="auto">
              <a:xfrm rot="2595734">
                <a:off x="6892421" y="1472681"/>
                <a:ext cx="995748" cy="491656"/>
              </a:xfrm>
              <a:prstGeom prst="ellipse">
                <a:avLst/>
              </a:prstGeom>
              <a:noFill/>
              <a:ln w="28575" algn="ctr">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grpSp>
        <p:sp>
          <p:nvSpPr>
            <p:cNvPr id="16" name="Oval 35"/>
            <p:cNvSpPr>
              <a:spLocks noChangeArrowheads="1"/>
            </p:cNvSpPr>
            <p:nvPr/>
          </p:nvSpPr>
          <p:spPr bwMode="auto">
            <a:xfrm>
              <a:off x="10156683" y="4717509"/>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7" name="Oval 33"/>
            <p:cNvSpPr>
              <a:spLocks noChangeArrowheads="1"/>
            </p:cNvSpPr>
            <p:nvPr/>
          </p:nvSpPr>
          <p:spPr bwMode="auto">
            <a:xfrm>
              <a:off x="10487078" y="475195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8" name="Oval 2"/>
            <p:cNvSpPr>
              <a:spLocks noChangeArrowheads="1"/>
            </p:cNvSpPr>
            <p:nvPr/>
          </p:nvSpPr>
          <p:spPr bwMode="auto">
            <a:xfrm rot="426211">
              <a:off x="10077189" y="4589185"/>
              <a:ext cx="786225" cy="422615"/>
            </a:xfrm>
            <a:prstGeom prst="ellipse">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19" name="Oval 33"/>
            <p:cNvSpPr>
              <a:spLocks noChangeArrowheads="1"/>
            </p:cNvSpPr>
            <p:nvPr/>
          </p:nvSpPr>
          <p:spPr bwMode="auto">
            <a:xfrm>
              <a:off x="10639478" y="490435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grpSp>
    </p:spTree>
    <p:extLst>
      <p:ext uri="{BB962C8B-B14F-4D97-AF65-F5344CB8AC3E}">
        <p14:creationId xmlns:p14="http://schemas.microsoft.com/office/powerpoint/2010/main" val="524427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lstStyle/>
          <a:p>
            <a:r>
              <a:rPr lang="en-US" altLang="zh-CN" dirty="0">
                <a:ea typeface="SimSun" panose="02010600030101010101" pitchFamily="2" charset="-122"/>
              </a:rPr>
              <a:t>Requirements and Challenges</a:t>
            </a:r>
            <a:endParaRPr lang="en-US" altLang="en-US" dirty="0" smtClean="0"/>
          </a:p>
        </p:txBody>
      </p:sp>
      <p:sp>
        <p:nvSpPr>
          <p:cNvPr id="4100" name="Rectangle 3"/>
          <p:cNvSpPr>
            <a:spLocks noGrp="1" noChangeArrowheads="1"/>
          </p:cNvSpPr>
          <p:nvPr>
            <p:ph type="body" idx="1"/>
          </p:nvPr>
        </p:nvSpPr>
        <p:spPr>
          <a:xfrm>
            <a:off x="578417" y="1151928"/>
            <a:ext cx="9959817" cy="5450312"/>
          </a:xfrm>
        </p:spPr>
        <p:txBody>
          <a:bodyPr/>
          <a:lstStyle/>
          <a:p>
            <a:r>
              <a:rPr lang="en-US" altLang="zh-CN" sz="2400" b="1" dirty="0" smtClean="0">
                <a:ea typeface="SimSun" panose="02010600030101010101" pitchFamily="2" charset="-122"/>
              </a:rPr>
              <a:t>Quality</a:t>
            </a:r>
          </a:p>
          <a:p>
            <a:pPr lvl="1"/>
            <a:r>
              <a:rPr lang="en-US" altLang="zh-CN" sz="2400" dirty="0">
                <a:ea typeface="SimSun" panose="02010600030101010101" pitchFamily="2" charset="-122"/>
              </a:rPr>
              <a:t>Ability to deal with different types of </a:t>
            </a:r>
            <a:r>
              <a:rPr lang="en-US" altLang="zh-CN" sz="2400" dirty="0" smtClean="0">
                <a:ea typeface="SimSun" panose="02010600030101010101" pitchFamily="2" charset="-122"/>
              </a:rPr>
              <a:t>attributes: Numerical</a:t>
            </a:r>
            <a:r>
              <a:rPr lang="en-US" altLang="zh-CN" sz="2400" dirty="0">
                <a:ea typeface="SimSun" panose="02010600030101010101" pitchFamily="2" charset="-122"/>
              </a:rPr>
              <a:t>, </a:t>
            </a:r>
            <a:r>
              <a:rPr lang="en-US" altLang="zh-CN" sz="2400" dirty="0" smtClean="0">
                <a:ea typeface="SimSun" panose="02010600030101010101" pitchFamily="2" charset="-122"/>
              </a:rPr>
              <a:t>categorical</a:t>
            </a:r>
            <a:r>
              <a:rPr lang="en-US" altLang="zh-CN" sz="2400" dirty="0">
                <a:ea typeface="SimSun" panose="02010600030101010101" pitchFamily="2" charset="-122"/>
              </a:rPr>
              <a:t>, </a:t>
            </a:r>
            <a:r>
              <a:rPr lang="en-US" altLang="zh-CN" sz="2400" dirty="0" smtClean="0">
                <a:ea typeface="SimSun" panose="02010600030101010101" pitchFamily="2" charset="-122"/>
              </a:rPr>
              <a:t>text, multimedia, networks, </a:t>
            </a:r>
            <a:r>
              <a:rPr lang="en-US" altLang="zh-CN" sz="2400" dirty="0">
                <a:ea typeface="SimSun" panose="02010600030101010101" pitchFamily="2" charset="-122"/>
              </a:rPr>
              <a:t>and mixture of </a:t>
            </a:r>
            <a:r>
              <a:rPr lang="en-US" altLang="zh-CN" sz="2400" dirty="0" smtClean="0">
                <a:ea typeface="SimSun" panose="02010600030101010101" pitchFamily="2" charset="-122"/>
              </a:rPr>
              <a:t>multiple types</a:t>
            </a:r>
          </a:p>
          <a:p>
            <a:pPr lvl="1"/>
            <a:r>
              <a:rPr lang="en-US" altLang="zh-CN" sz="2400" dirty="0">
                <a:ea typeface="SimSun" panose="02010600030101010101" pitchFamily="2" charset="-122"/>
              </a:rPr>
              <a:t>Discovery of clusters with arbitrary shape</a:t>
            </a:r>
          </a:p>
          <a:p>
            <a:pPr lvl="1"/>
            <a:r>
              <a:rPr lang="en-US" altLang="zh-CN" sz="2400" dirty="0">
                <a:ea typeface="SimSun" panose="02010600030101010101" pitchFamily="2" charset="-122"/>
              </a:rPr>
              <a:t>Ability to deal with noisy </a:t>
            </a:r>
            <a:r>
              <a:rPr lang="en-US" altLang="zh-CN" sz="2400" dirty="0" smtClean="0">
                <a:ea typeface="SimSun" panose="02010600030101010101" pitchFamily="2" charset="-122"/>
              </a:rPr>
              <a:t>data</a:t>
            </a:r>
          </a:p>
          <a:p>
            <a:r>
              <a:rPr lang="en-US" altLang="zh-CN" sz="2400" b="1" dirty="0" smtClean="0">
                <a:ea typeface="SimSun" panose="02010600030101010101" pitchFamily="2" charset="-122"/>
              </a:rPr>
              <a:t>Scalability</a:t>
            </a:r>
            <a:endParaRPr lang="en-US" altLang="zh-CN" sz="2400" b="1" dirty="0">
              <a:ea typeface="SimSun" panose="02010600030101010101" pitchFamily="2" charset="-122"/>
            </a:endParaRPr>
          </a:p>
          <a:p>
            <a:pPr lvl="1"/>
            <a:r>
              <a:rPr lang="en-US" altLang="zh-CN" sz="2400" dirty="0">
                <a:ea typeface="SimSun" panose="02010600030101010101" pitchFamily="2" charset="-122"/>
              </a:rPr>
              <a:t>Clustering all the data instead of only on </a:t>
            </a:r>
            <a:r>
              <a:rPr lang="en-US" altLang="zh-CN" sz="2400" dirty="0" smtClean="0">
                <a:ea typeface="SimSun" panose="02010600030101010101" pitchFamily="2" charset="-122"/>
              </a:rPr>
              <a:t>samples</a:t>
            </a:r>
          </a:p>
          <a:p>
            <a:pPr lvl="1"/>
            <a:r>
              <a:rPr lang="en-US" altLang="zh-CN" sz="2400" dirty="0">
                <a:ea typeface="SimSun" panose="02010600030101010101" pitchFamily="2" charset="-122"/>
              </a:rPr>
              <a:t>High </a:t>
            </a:r>
            <a:r>
              <a:rPr lang="en-US" altLang="zh-CN" sz="2400" dirty="0" smtClean="0">
                <a:ea typeface="SimSun" panose="02010600030101010101" pitchFamily="2" charset="-122"/>
              </a:rPr>
              <a:t>dimensionality</a:t>
            </a:r>
          </a:p>
          <a:p>
            <a:pPr lvl="1"/>
            <a:r>
              <a:rPr lang="en-US" altLang="zh-CN" sz="2400" dirty="0" smtClean="0">
                <a:ea typeface="SimSun" panose="02010600030101010101" pitchFamily="2" charset="-122"/>
              </a:rPr>
              <a:t>Incremental or stream </a:t>
            </a:r>
            <a:r>
              <a:rPr lang="en-US" altLang="zh-CN" sz="2400" dirty="0">
                <a:ea typeface="SimSun" panose="02010600030101010101" pitchFamily="2" charset="-122"/>
              </a:rPr>
              <a:t>clustering and insensitivity to input </a:t>
            </a:r>
            <a:r>
              <a:rPr lang="en-US" altLang="zh-CN" sz="2400" dirty="0" smtClean="0">
                <a:ea typeface="SimSun" panose="02010600030101010101" pitchFamily="2" charset="-122"/>
              </a:rPr>
              <a:t>order</a:t>
            </a:r>
            <a:endParaRPr lang="en-US" altLang="zh-CN" sz="2400" dirty="0">
              <a:ea typeface="SimSun" panose="02010600030101010101" pitchFamily="2" charset="-122"/>
            </a:endParaRPr>
          </a:p>
          <a:p>
            <a:r>
              <a:rPr lang="en-US" altLang="zh-CN" sz="2400" b="1" dirty="0">
                <a:ea typeface="SimSun" panose="02010600030101010101" pitchFamily="2" charset="-122"/>
              </a:rPr>
              <a:t>Constraint-based </a:t>
            </a:r>
            <a:r>
              <a:rPr lang="en-US" altLang="zh-CN" sz="2400" b="1" dirty="0" smtClean="0">
                <a:ea typeface="SimSun" panose="02010600030101010101" pitchFamily="2" charset="-122"/>
              </a:rPr>
              <a:t>clustering</a:t>
            </a:r>
          </a:p>
          <a:p>
            <a:pPr lvl="1"/>
            <a:r>
              <a:rPr lang="en-US" altLang="zh-CN" sz="2400" dirty="0" smtClean="0">
                <a:ea typeface="SimSun" panose="02010600030101010101" pitchFamily="2" charset="-122"/>
              </a:rPr>
              <a:t>User-given preferences or constraints; domain knowledge; user queries  </a:t>
            </a:r>
            <a:endParaRPr lang="en-US" altLang="zh-CN" sz="2400" dirty="0">
              <a:ea typeface="SimSun" panose="02010600030101010101" pitchFamily="2" charset="-122"/>
            </a:endParaRPr>
          </a:p>
          <a:p>
            <a:r>
              <a:rPr lang="en-US" altLang="zh-CN" sz="2400" b="1" dirty="0">
                <a:ea typeface="SimSun" panose="02010600030101010101" pitchFamily="2" charset="-122"/>
              </a:rPr>
              <a:t>Interpretability and </a:t>
            </a:r>
            <a:r>
              <a:rPr lang="en-US" altLang="zh-CN" sz="2400" b="1" dirty="0" smtClean="0">
                <a:ea typeface="SimSun" panose="02010600030101010101" pitchFamily="2" charset="-122"/>
              </a:rPr>
              <a:t>usability</a:t>
            </a:r>
            <a:endParaRPr lang="en-US" altLang="zh-CN" sz="2400" b="1" dirty="0">
              <a:ea typeface="SimSun" panose="02010600030101010101" pitchFamily="2" charset="-122"/>
            </a:endParaRPr>
          </a:p>
        </p:txBody>
      </p:sp>
    </p:spTree>
    <p:extLst>
      <p:ext uri="{BB962C8B-B14F-4D97-AF65-F5344CB8AC3E}">
        <p14:creationId xmlns:p14="http://schemas.microsoft.com/office/powerpoint/2010/main" val="1224512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0" y="285893"/>
            <a:ext cx="12191999" cy="609600"/>
          </a:xfrm>
        </p:spPr>
        <p:txBody>
          <a:bodyPr vert="horz" lIns="92075" tIns="46038" rIns="92075" bIns="46038" rtlCol="0" anchor="ctr">
            <a:noAutofit/>
          </a:bodyPr>
          <a:lstStyle/>
          <a:p>
            <a:pPr defTabSz="1219110"/>
            <a:r>
              <a:rPr lang="en-US" altLang="zh-CN" sz="4000" dirty="0">
                <a:solidFill>
                  <a:prstClr val="black"/>
                </a:solidFill>
              </a:rPr>
              <a:t>Internal </a:t>
            </a:r>
            <a:r>
              <a:rPr lang="en-US" altLang="zh-CN" sz="4000" dirty="0" smtClean="0">
                <a:solidFill>
                  <a:prstClr val="black"/>
                </a:solidFill>
              </a:rPr>
              <a:t>Measures (II): Normalized Cut and Modularity</a:t>
            </a:r>
            <a:endParaRPr lang="en-US" sz="4000" dirty="0">
              <a:solidFill>
                <a:prstClr val="black"/>
              </a:solidFill>
            </a:endParaRPr>
          </a:p>
        </p:txBody>
      </p:sp>
      <p:sp>
        <p:nvSpPr>
          <p:cNvPr id="24579" name="Rectangle 3"/>
          <p:cNvSpPr>
            <a:spLocks noGrp="1" noChangeArrowheads="1"/>
          </p:cNvSpPr>
          <p:nvPr>
            <p:ph type="body" sz="half" idx="1"/>
          </p:nvPr>
        </p:nvSpPr>
        <p:spPr>
          <a:xfrm>
            <a:off x="556548" y="1169919"/>
            <a:ext cx="10950406" cy="5611124"/>
          </a:xfrm>
        </p:spPr>
        <p:txBody>
          <a:bodyPr vert="horz" lIns="92075" tIns="46038" rIns="92075" bIns="46038" rtlCol="0">
            <a:noAutofit/>
          </a:bodyPr>
          <a:lstStyle/>
          <a:p>
            <a:r>
              <a:rPr lang="en-US" altLang="zh-CN" b="1" dirty="0" smtClean="0">
                <a:ea typeface="SimSun" panose="02010600030101010101" pitchFamily="2" charset="-122"/>
                <a:cs typeface="Arial" panose="020B0604020202020204" pitchFamily="34" charset="0"/>
              </a:rPr>
              <a:t>Normalized cut</a:t>
            </a:r>
            <a:r>
              <a:rPr lang="en-US" altLang="zh-CN" dirty="0" smtClean="0">
                <a:ea typeface="SimSun" panose="02010600030101010101" pitchFamily="2" charset="-122"/>
                <a:cs typeface="Arial" panose="020B0604020202020204" pitchFamily="34" charset="0"/>
              </a:rPr>
              <a:t>:</a:t>
            </a:r>
          </a:p>
          <a:p>
            <a:endParaRPr lang="en-US" altLang="zh-CN" dirty="0" smtClean="0">
              <a:ea typeface="SimSun" panose="02010600030101010101" pitchFamily="2" charset="-122"/>
              <a:cs typeface="Arial" panose="020B0604020202020204" pitchFamily="34" charset="0"/>
            </a:endParaRPr>
          </a:p>
          <a:p>
            <a:pPr marL="612782" lvl="3" indent="0">
              <a:buNone/>
            </a:pPr>
            <a:r>
              <a:rPr lang="en-US" dirty="0" smtClean="0"/>
              <a:t>where </a:t>
            </a:r>
            <a:r>
              <a:rPr lang="en-US" i="1" dirty="0" err="1" smtClean="0"/>
              <a:t>vol</a:t>
            </a:r>
            <a:r>
              <a:rPr lang="en-US" dirty="0" smtClean="0"/>
              <a:t>(</a:t>
            </a:r>
            <a:r>
              <a:rPr lang="en-US" i="1" dirty="0" smtClean="0"/>
              <a:t>C</a:t>
            </a:r>
            <a:r>
              <a:rPr lang="en-US" i="1" baseline="-25000" dirty="0" smtClean="0"/>
              <a:t>i</a:t>
            </a:r>
            <a:r>
              <a:rPr lang="en-US" dirty="0" smtClean="0"/>
              <a:t>) = </a:t>
            </a:r>
            <a:r>
              <a:rPr lang="en-US" i="1" dirty="0" smtClean="0"/>
              <a:t>W</a:t>
            </a:r>
            <a:r>
              <a:rPr lang="en-US" dirty="0" smtClean="0"/>
              <a:t>(</a:t>
            </a:r>
            <a:r>
              <a:rPr lang="en-US" i="1" dirty="0" smtClean="0"/>
              <a:t>C</a:t>
            </a:r>
            <a:r>
              <a:rPr lang="en-US" i="1" baseline="-25000" dirty="0" smtClean="0"/>
              <a:t>i</a:t>
            </a:r>
            <a:r>
              <a:rPr lang="en-US" i="1" dirty="0" smtClean="0"/>
              <a:t>, V</a:t>
            </a:r>
            <a:r>
              <a:rPr lang="en-US" dirty="0" smtClean="0"/>
              <a:t>) is the volume of cluster </a:t>
            </a:r>
            <a:r>
              <a:rPr lang="en-US" i="1" dirty="0" smtClean="0"/>
              <a:t>C</a:t>
            </a:r>
            <a:r>
              <a:rPr lang="en-US" i="1" baseline="-25000" dirty="0" smtClean="0"/>
              <a:t>i</a:t>
            </a:r>
            <a:r>
              <a:rPr lang="en-US" dirty="0" smtClean="0"/>
              <a:t> </a:t>
            </a:r>
          </a:p>
          <a:p>
            <a:pPr lvl="1"/>
            <a:r>
              <a:rPr lang="en-US" altLang="zh-CN" dirty="0" smtClean="0">
                <a:ea typeface="SimSun" panose="02010600030101010101" pitchFamily="2" charset="-122"/>
                <a:cs typeface="Arial" panose="020B0604020202020204" pitchFamily="34" charset="0"/>
              </a:rPr>
              <a:t>The higher normalized cut value, the better the clustering</a:t>
            </a:r>
            <a:endParaRPr lang="en-US" dirty="0" smtClean="0"/>
          </a:p>
          <a:p>
            <a:endParaRPr lang="en-US" dirty="0" smtClean="0"/>
          </a:p>
          <a:p>
            <a:endParaRPr lang="en-US" dirty="0" smtClean="0"/>
          </a:p>
          <a:p>
            <a:r>
              <a:rPr lang="en-US" b="1" dirty="0" smtClean="0"/>
              <a:t>Modularity</a:t>
            </a:r>
            <a:r>
              <a:rPr lang="en-US" dirty="0" smtClean="0"/>
              <a:t> (for graph clustering)</a:t>
            </a:r>
            <a:endParaRPr lang="en-US" altLang="zh-CN" dirty="0">
              <a:ea typeface="SimSun" panose="02010600030101010101" pitchFamily="2" charset="-122"/>
              <a:cs typeface="Arial" panose="020B0604020202020204" pitchFamily="34" charset="0"/>
            </a:endParaRPr>
          </a:p>
          <a:p>
            <a:pPr lvl="1"/>
            <a:r>
              <a:rPr lang="en-US" dirty="0"/>
              <a:t>Modularity </a:t>
            </a:r>
            <a:r>
              <a:rPr lang="en-US" altLang="zh-CN" i="1" dirty="0" smtClean="0">
                <a:ea typeface="SimSun" panose="02010600030101010101" pitchFamily="2" charset="-122"/>
                <a:cs typeface="Arial" panose="020B0604020202020204" pitchFamily="34" charset="0"/>
              </a:rPr>
              <a:t>Q</a:t>
            </a:r>
            <a:r>
              <a:rPr lang="en-US" altLang="zh-CN" dirty="0" smtClean="0">
                <a:ea typeface="SimSun" panose="02010600030101010101" pitchFamily="2" charset="-122"/>
                <a:cs typeface="Arial" panose="020B0604020202020204" pitchFamily="34" charset="0"/>
              </a:rPr>
              <a:t> is defined as</a:t>
            </a:r>
          </a:p>
          <a:p>
            <a:pPr marL="612782" lvl="3" indent="0">
              <a:buNone/>
            </a:pPr>
            <a:r>
              <a:rPr lang="en-US" altLang="zh-CN" dirty="0" smtClean="0">
                <a:ea typeface="SimSun" panose="02010600030101010101" pitchFamily="2" charset="-122"/>
                <a:cs typeface="Arial" panose="020B0604020202020204" pitchFamily="34" charset="0"/>
              </a:rPr>
              <a:t>where</a:t>
            </a:r>
            <a:endParaRPr lang="en-US" altLang="zh-CN" dirty="0">
              <a:ea typeface="SimSun" panose="02010600030101010101" pitchFamily="2" charset="-122"/>
              <a:cs typeface="Arial" panose="020B0604020202020204" pitchFamily="34" charset="0"/>
            </a:endParaRPr>
          </a:p>
          <a:p>
            <a:pPr lvl="1"/>
            <a:r>
              <a:rPr lang="en-US" dirty="0"/>
              <a:t>Modularity measures the </a:t>
            </a:r>
            <a:r>
              <a:rPr lang="en-US" dirty="0" smtClean="0"/>
              <a:t>difference between </a:t>
            </a:r>
            <a:r>
              <a:rPr lang="en-US" dirty="0"/>
              <a:t>the observed and expected fraction of weights on edges within the clusters.</a:t>
            </a:r>
          </a:p>
          <a:p>
            <a:pPr lvl="1"/>
            <a:r>
              <a:rPr lang="en-US" dirty="0" smtClean="0"/>
              <a:t>The smaller the value, </a:t>
            </a:r>
            <a:r>
              <a:rPr lang="en-US" dirty="0"/>
              <a:t>the </a:t>
            </a:r>
            <a:r>
              <a:rPr lang="en-US" dirty="0" smtClean="0"/>
              <a:t>better </a:t>
            </a:r>
            <a:r>
              <a:rPr lang="en-US" dirty="0"/>
              <a:t>the </a:t>
            </a:r>
            <a:r>
              <a:rPr lang="en-US" dirty="0" smtClean="0"/>
              <a:t>clustering—the </a:t>
            </a:r>
            <a:r>
              <a:rPr lang="en-US" dirty="0"/>
              <a:t>intra-cluster distances are lower </a:t>
            </a:r>
            <a:r>
              <a:rPr lang="en-US" dirty="0" smtClean="0"/>
              <a:t>than expected</a:t>
            </a:r>
            <a:endParaRPr lang="en-US" dirty="0"/>
          </a:p>
        </p:txBody>
      </p:sp>
      <p:sp>
        <p:nvSpPr>
          <p:cNvPr id="2" name="TextBox 1"/>
          <p:cNvSpPr txBox="1"/>
          <p:nvPr/>
        </p:nvSpPr>
        <p:spPr>
          <a:xfrm>
            <a:off x="5622202" y="3032911"/>
            <a:ext cx="65" cy="292388"/>
          </a:xfrm>
          <a:prstGeom prst="rect">
            <a:avLst/>
          </a:prstGeom>
          <a:noFill/>
        </p:spPr>
        <p:txBody>
          <a:bodyPr wrap="none" lIns="0" tIns="0" rIns="0" bIns="0" rtlCol="0">
            <a:spAutoFit/>
          </a:bodyPr>
          <a:lstStyle/>
          <a:p>
            <a:endParaRPr lang="en-US" dirty="0">
              <a:solidFill>
                <a:srgbClr val="000000"/>
              </a:solidFill>
            </a:endParaRPr>
          </a:p>
        </p:txBody>
      </p:sp>
      <p:graphicFrame>
        <p:nvGraphicFramePr>
          <p:cNvPr id="6" name="Object 5"/>
          <p:cNvGraphicFramePr>
            <a:graphicFrameLocks noChangeAspect="1"/>
          </p:cNvGraphicFramePr>
          <p:nvPr>
            <p:extLst/>
          </p:nvPr>
        </p:nvGraphicFramePr>
        <p:xfrm>
          <a:off x="3099276" y="1208997"/>
          <a:ext cx="7592868" cy="1061876"/>
        </p:xfrm>
        <a:graphic>
          <a:graphicData uri="http://schemas.openxmlformats.org/presentationml/2006/ole">
            <mc:AlternateContent xmlns:mc="http://schemas.openxmlformats.org/markup-compatibility/2006">
              <mc:Choice xmlns:v="urn:schemas-microsoft-com:vml" Requires="v">
                <p:oleObj spid="_x0000_s24614" name="Equation" r:id="rId4" imgW="4927320" imgH="672840" progId="Equation.DSMT4">
                  <p:embed/>
                </p:oleObj>
              </mc:Choice>
              <mc:Fallback>
                <p:oleObj name="Equation" r:id="rId4" imgW="4927320" imgH="672840" progId="Equation.DSMT4">
                  <p:embed/>
                  <p:pic>
                    <p:nvPicPr>
                      <p:cNvPr id="0" name=""/>
                      <p:cNvPicPr/>
                      <p:nvPr/>
                    </p:nvPicPr>
                    <p:blipFill>
                      <a:blip r:embed="rId5"/>
                      <a:stretch>
                        <a:fillRect/>
                      </a:stretch>
                    </p:blipFill>
                    <p:spPr>
                      <a:xfrm>
                        <a:off x="3099276" y="1208997"/>
                        <a:ext cx="7592868" cy="1061876"/>
                      </a:xfrm>
                      <a:prstGeom prst="rect">
                        <a:avLst/>
                      </a:prstGeom>
                    </p:spPr>
                  </p:pic>
                </p:oleObj>
              </mc:Fallback>
            </mc:AlternateContent>
          </a:graphicData>
        </a:graphic>
      </p:graphicFrame>
      <p:graphicFrame>
        <p:nvGraphicFramePr>
          <p:cNvPr id="10" name="Object 9"/>
          <p:cNvGraphicFramePr>
            <a:graphicFrameLocks noChangeAspect="1"/>
          </p:cNvGraphicFramePr>
          <p:nvPr>
            <p:extLst/>
          </p:nvPr>
        </p:nvGraphicFramePr>
        <p:xfrm>
          <a:off x="5234143" y="3719526"/>
          <a:ext cx="3306762" cy="881063"/>
        </p:xfrm>
        <a:graphic>
          <a:graphicData uri="http://schemas.openxmlformats.org/presentationml/2006/ole">
            <mc:AlternateContent xmlns:mc="http://schemas.openxmlformats.org/markup-compatibility/2006">
              <mc:Choice xmlns:v="urn:schemas-microsoft-com:vml" Requires="v">
                <p:oleObj spid="_x0000_s24615" name="Equation" r:id="rId6" imgW="2145960" imgH="558720" progId="Equation.DSMT4">
                  <p:embed/>
                </p:oleObj>
              </mc:Choice>
              <mc:Fallback>
                <p:oleObj name="Equation" r:id="rId6" imgW="2145960" imgH="558720" progId="Equation.DSMT4">
                  <p:embed/>
                  <p:pic>
                    <p:nvPicPr>
                      <p:cNvPr id="0" name=""/>
                      <p:cNvPicPr/>
                      <p:nvPr/>
                    </p:nvPicPr>
                    <p:blipFill>
                      <a:blip r:embed="rId7"/>
                      <a:stretch>
                        <a:fillRect/>
                      </a:stretch>
                    </p:blipFill>
                    <p:spPr>
                      <a:xfrm>
                        <a:off x="5234143" y="3719526"/>
                        <a:ext cx="3306762" cy="881063"/>
                      </a:xfrm>
                      <a:prstGeom prst="rect">
                        <a:avLst/>
                      </a:prstGeom>
                    </p:spPr>
                  </p:pic>
                </p:oleObj>
              </mc:Fallback>
            </mc:AlternateContent>
          </a:graphicData>
        </a:graphic>
      </p:graphicFrame>
      <p:graphicFrame>
        <p:nvGraphicFramePr>
          <p:cNvPr id="11" name="Object 10"/>
          <p:cNvGraphicFramePr>
            <a:graphicFrameLocks noChangeAspect="1"/>
          </p:cNvGraphicFramePr>
          <p:nvPr>
            <p:extLst/>
          </p:nvPr>
        </p:nvGraphicFramePr>
        <p:xfrm>
          <a:off x="2768363" y="4642104"/>
          <a:ext cx="6359525" cy="681037"/>
        </p:xfrm>
        <a:graphic>
          <a:graphicData uri="http://schemas.openxmlformats.org/presentationml/2006/ole">
            <mc:AlternateContent xmlns:mc="http://schemas.openxmlformats.org/markup-compatibility/2006">
              <mc:Choice xmlns:v="urn:schemas-microsoft-com:vml" Requires="v">
                <p:oleObj spid="_x0000_s24616" name="Equation" r:id="rId8" imgW="4127400" imgH="431640" progId="Equation.DSMT4">
                  <p:embed/>
                </p:oleObj>
              </mc:Choice>
              <mc:Fallback>
                <p:oleObj name="Equation" r:id="rId8" imgW="4127400" imgH="431640" progId="Equation.DSMT4">
                  <p:embed/>
                  <p:pic>
                    <p:nvPicPr>
                      <p:cNvPr id="0" name=""/>
                      <p:cNvPicPr/>
                      <p:nvPr/>
                    </p:nvPicPr>
                    <p:blipFill>
                      <a:blip r:embed="rId9"/>
                      <a:stretch>
                        <a:fillRect/>
                      </a:stretch>
                    </p:blipFill>
                    <p:spPr>
                      <a:xfrm>
                        <a:off x="2768363" y="4642104"/>
                        <a:ext cx="6359525" cy="681037"/>
                      </a:xfrm>
                      <a:prstGeom prst="rect">
                        <a:avLst/>
                      </a:prstGeom>
                    </p:spPr>
                  </p:pic>
                </p:oleObj>
              </mc:Fallback>
            </mc:AlternateContent>
          </a:graphicData>
        </a:graphic>
      </p:graphicFrame>
      <p:grpSp>
        <p:nvGrpSpPr>
          <p:cNvPr id="8" name="Group 7"/>
          <p:cNvGrpSpPr/>
          <p:nvPr/>
        </p:nvGrpSpPr>
        <p:grpSpPr>
          <a:xfrm>
            <a:off x="9425849" y="2534733"/>
            <a:ext cx="2057399" cy="1225993"/>
            <a:chOff x="10001278" y="3867115"/>
            <a:chExt cx="2057399" cy="1225993"/>
          </a:xfrm>
        </p:grpSpPr>
        <p:grpSp>
          <p:nvGrpSpPr>
            <p:cNvPr id="9" name="Group 47"/>
            <p:cNvGrpSpPr>
              <a:grpSpLocks/>
            </p:cNvGrpSpPr>
            <p:nvPr/>
          </p:nvGrpSpPr>
          <p:grpSpPr bwMode="auto">
            <a:xfrm>
              <a:off x="10001278" y="3867115"/>
              <a:ext cx="2057399" cy="1225993"/>
              <a:chOff x="6781800" y="1295400"/>
              <a:chExt cx="2042907" cy="1181100"/>
            </a:xfrm>
          </p:grpSpPr>
          <p:sp>
            <p:nvSpPr>
              <p:cNvPr id="16" name="Oval 8"/>
              <p:cNvSpPr>
                <a:spLocks noChangeArrowheads="1"/>
              </p:cNvSpPr>
              <p:nvPr/>
            </p:nvSpPr>
            <p:spPr bwMode="auto">
              <a:xfrm>
                <a:off x="7162800" y="17049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7" name="Oval 9"/>
              <p:cNvSpPr>
                <a:spLocks noChangeArrowheads="1"/>
              </p:cNvSpPr>
              <p:nvPr/>
            </p:nvSpPr>
            <p:spPr bwMode="auto">
              <a:xfrm>
                <a:off x="7391400" y="16287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8" name="Oval 10"/>
              <p:cNvSpPr>
                <a:spLocks noChangeArrowheads="1"/>
              </p:cNvSpPr>
              <p:nvPr/>
            </p:nvSpPr>
            <p:spPr bwMode="auto">
              <a:xfrm>
                <a:off x="7467600" y="20955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9" name="Oval 11"/>
              <p:cNvSpPr>
                <a:spLocks noChangeArrowheads="1"/>
              </p:cNvSpPr>
              <p:nvPr/>
            </p:nvSpPr>
            <p:spPr bwMode="auto">
              <a:xfrm>
                <a:off x="7696200" y="1933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0" name="Oval 12"/>
              <p:cNvSpPr>
                <a:spLocks noChangeArrowheads="1"/>
              </p:cNvSpPr>
              <p:nvPr/>
            </p:nvSpPr>
            <p:spPr bwMode="auto">
              <a:xfrm>
                <a:off x="7010400" y="20193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1" name="Oval 13"/>
              <p:cNvSpPr>
                <a:spLocks noChangeArrowheads="1"/>
              </p:cNvSpPr>
              <p:nvPr/>
            </p:nvSpPr>
            <p:spPr bwMode="auto">
              <a:xfrm>
                <a:off x="7010400" y="1552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2" name="Oval 14"/>
              <p:cNvSpPr>
                <a:spLocks noChangeArrowheads="1"/>
              </p:cNvSpPr>
              <p:nvPr/>
            </p:nvSpPr>
            <p:spPr bwMode="auto">
              <a:xfrm>
                <a:off x="72771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3" name="Oval 22"/>
              <p:cNvSpPr>
                <a:spLocks noChangeArrowheads="1"/>
              </p:cNvSpPr>
              <p:nvPr/>
            </p:nvSpPr>
            <p:spPr bwMode="auto">
              <a:xfrm>
                <a:off x="7620000" y="1714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4" name="Oval 23"/>
              <p:cNvSpPr>
                <a:spLocks noChangeArrowheads="1"/>
              </p:cNvSpPr>
              <p:nvPr/>
            </p:nvSpPr>
            <p:spPr bwMode="auto">
              <a:xfrm>
                <a:off x="74676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5" name="Oval 33"/>
              <p:cNvSpPr>
                <a:spLocks noChangeArrowheads="1"/>
              </p:cNvSpPr>
              <p:nvPr/>
            </p:nvSpPr>
            <p:spPr bwMode="auto">
              <a:xfrm>
                <a:off x="7226077" y="2280758"/>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6" name="Oval 34"/>
              <p:cNvSpPr>
                <a:spLocks noChangeArrowheads="1"/>
              </p:cNvSpPr>
              <p:nvPr/>
            </p:nvSpPr>
            <p:spPr bwMode="auto">
              <a:xfrm>
                <a:off x="7315200" y="1485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7" name="Oval 35"/>
              <p:cNvSpPr>
                <a:spLocks noChangeArrowheads="1"/>
              </p:cNvSpPr>
              <p:nvPr/>
            </p:nvSpPr>
            <p:spPr bwMode="auto">
              <a:xfrm>
                <a:off x="7048500" y="22479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8" name="Oval 15"/>
              <p:cNvSpPr>
                <a:spLocks noChangeArrowheads="1"/>
              </p:cNvSpPr>
              <p:nvPr/>
            </p:nvSpPr>
            <p:spPr bwMode="auto">
              <a:xfrm>
                <a:off x="80962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9" name="Oval 19"/>
              <p:cNvSpPr>
                <a:spLocks noChangeArrowheads="1"/>
              </p:cNvSpPr>
              <p:nvPr/>
            </p:nvSpPr>
            <p:spPr bwMode="auto">
              <a:xfrm>
                <a:off x="82486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0" name="Oval 20"/>
              <p:cNvSpPr>
                <a:spLocks noChangeArrowheads="1"/>
              </p:cNvSpPr>
              <p:nvPr/>
            </p:nvSpPr>
            <p:spPr bwMode="auto">
              <a:xfrm>
                <a:off x="84010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1" name="Oval 21"/>
              <p:cNvSpPr>
                <a:spLocks noChangeArrowheads="1"/>
              </p:cNvSpPr>
              <p:nvPr/>
            </p:nvSpPr>
            <p:spPr bwMode="auto">
              <a:xfrm>
                <a:off x="8248650" y="1857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2" name="Oval 22"/>
              <p:cNvSpPr>
                <a:spLocks noChangeArrowheads="1"/>
              </p:cNvSpPr>
              <p:nvPr/>
            </p:nvSpPr>
            <p:spPr bwMode="auto">
              <a:xfrm>
                <a:off x="84010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3" name="Oval 23"/>
              <p:cNvSpPr>
                <a:spLocks noChangeArrowheads="1"/>
              </p:cNvSpPr>
              <p:nvPr/>
            </p:nvSpPr>
            <p:spPr bwMode="auto">
              <a:xfrm>
                <a:off x="79438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4" name="Oval 24"/>
              <p:cNvSpPr>
                <a:spLocks noChangeArrowheads="1"/>
              </p:cNvSpPr>
              <p:nvPr/>
            </p:nvSpPr>
            <p:spPr bwMode="auto">
              <a:xfrm>
                <a:off x="80962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5" name="Oval 25"/>
              <p:cNvSpPr>
                <a:spLocks noChangeArrowheads="1"/>
              </p:cNvSpPr>
              <p:nvPr/>
            </p:nvSpPr>
            <p:spPr bwMode="auto">
              <a:xfrm>
                <a:off x="7905750" y="15906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6" name="Oval 26"/>
              <p:cNvSpPr>
                <a:spLocks noChangeArrowheads="1"/>
              </p:cNvSpPr>
              <p:nvPr/>
            </p:nvSpPr>
            <p:spPr bwMode="auto">
              <a:xfrm>
                <a:off x="82486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b="1">
                  <a:solidFill>
                    <a:srgbClr val="0000FF"/>
                  </a:solidFill>
                </a:endParaRPr>
              </a:p>
            </p:txBody>
          </p:sp>
          <p:sp>
            <p:nvSpPr>
              <p:cNvPr id="37" name="Oval 27"/>
              <p:cNvSpPr>
                <a:spLocks noChangeArrowheads="1"/>
              </p:cNvSpPr>
              <p:nvPr/>
            </p:nvSpPr>
            <p:spPr bwMode="auto">
              <a:xfrm>
                <a:off x="79438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8" name="Oval 28"/>
              <p:cNvSpPr>
                <a:spLocks noChangeArrowheads="1"/>
              </p:cNvSpPr>
              <p:nvPr/>
            </p:nvSpPr>
            <p:spPr bwMode="auto">
              <a:xfrm>
                <a:off x="80962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9" name="Oval 29"/>
              <p:cNvSpPr>
                <a:spLocks noChangeArrowheads="1"/>
              </p:cNvSpPr>
              <p:nvPr/>
            </p:nvSpPr>
            <p:spPr bwMode="auto">
              <a:xfrm>
                <a:off x="84010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0" name="Oval 30"/>
              <p:cNvSpPr>
                <a:spLocks noChangeArrowheads="1"/>
              </p:cNvSpPr>
              <p:nvPr/>
            </p:nvSpPr>
            <p:spPr bwMode="auto">
              <a:xfrm>
                <a:off x="85534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1" name="Oval 31"/>
              <p:cNvSpPr>
                <a:spLocks noChangeArrowheads="1"/>
              </p:cNvSpPr>
              <p:nvPr/>
            </p:nvSpPr>
            <p:spPr bwMode="auto">
              <a:xfrm>
                <a:off x="86296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2" name="Oval 32"/>
              <p:cNvSpPr>
                <a:spLocks noChangeArrowheads="1"/>
              </p:cNvSpPr>
              <p:nvPr/>
            </p:nvSpPr>
            <p:spPr bwMode="auto">
              <a:xfrm>
                <a:off x="84772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3" name="Oval 37"/>
              <p:cNvSpPr>
                <a:spLocks noChangeArrowheads="1"/>
              </p:cNvSpPr>
              <p:nvPr/>
            </p:nvSpPr>
            <p:spPr bwMode="auto">
              <a:xfrm>
                <a:off x="8020050" y="2085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4" name="Rectangle 1"/>
              <p:cNvSpPr>
                <a:spLocks noChangeArrowheads="1"/>
              </p:cNvSpPr>
              <p:nvPr/>
            </p:nvSpPr>
            <p:spPr bwMode="auto">
              <a:xfrm>
                <a:off x="6781800" y="1295400"/>
                <a:ext cx="2042907" cy="1181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45" name="Oval 2"/>
              <p:cNvSpPr>
                <a:spLocks noChangeArrowheads="1"/>
              </p:cNvSpPr>
              <p:nvPr/>
            </p:nvSpPr>
            <p:spPr bwMode="auto">
              <a:xfrm rot="20962536">
                <a:off x="7845935" y="1424254"/>
                <a:ext cx="897260" cy="790039"/>
              </a:xfrm>
              <a:prstGeom prst="ellipse">
                <a:avLst/>
              </a:prstGeom>
              <a:noFill/>
              <a:ln w="28575" algn="ctr">
                <a:solidFill>
                  <a:srgbClr val="0070C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46" name="Oval 44"/>
              <p:cNvSpPr>
                <a:spLocks noChangeArrowheads="1"/>
              </p:cNvSpPr>
              <p:nvPr/>
            </p:nvSpPr>
            <p:spPr bwMode="auto">
              <a:xfrm rot="2595734">
                <a:off x="6892421" y="1472681"/>
                <a:ext cx="995748" cy="491656"/>
              </a:xfrm>
              <a:prstGeom prst="ellipse">
                <a:avLst/>
              </a:prstGeom>
              <a:noFill/>
              <a:ln w="28575" algn="ctr">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grpSp>
        <p:sp>
          <p:nvSpPr>
            <p:cNvPr id="12" name="Oval 35"/>
            <p:cNvSpPr>
              <a:spLocks noChangeArrowheads="1"/>
            </p:cNvSpPr>
            <p:nvPr/>
          </p:nvSpPr>
          <p:spPr bwMode="auto">
            <a:xfrm>
              <a:off x="10156683" y="4717509"/>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3" name="Oval 33"/>
            <p:cNvSpPr>
              <a:spLocks noChangeArrowheads="1"/>
            </p:cNvSpPr>
            <p:nvPr/>
          </p:nvSpPr>
          <p:spPr bwMode="auto">
            <a:xfrm>
              <a:off x="10487078" y="475195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4" name="Oval 2"/>
            <p:cNvSpPr>
              <a:spLocks noChangeArrowheads="1"/>
            </p:cNvSpPr>
            <p:nvPr/>
          </p:nvSpPr>
          <p:spPr bwMode="auto">
            <a:xfrm rot="426211">
              <a:off x="10077189" y="4589185"/>
              <a:ext cx="786225" cy="422615"/>
            </a:xfrm>
            <a:prstGeom prst="ellipse">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15" name="Oval 33"/>
            <p:cNvSpPr>
              <a:spLocks noChangeArrowheads="1"/>
            </p:cNvSpPr>
            <p:nvPr/>
          </p:nvSpPr>
          <p:spPr bwMode="auto">
            <a:xfrm>
              <a:off x="10639478" y="490435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grpSp>
    </p:spTree>
    <p:extLst>
      <p:ext uri="{BB962C8B-B14F-4D97-AF65-F5344CB8AC3E}">
        <p14:creationId xmlns:p14="http://schemas.microsoft.com/office/powerpoint/2010/main" val="10934237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990165" y="381000"/>
            <a:ext cx="8269638" cy="609600"/>
          </a:xfrm>
        </p:spPr>
        <p:txBody>
          <a:bodyPr vert="horz" lIns="92075" tIns="46038" rIns="92075" bIns="46038" rtlCol="0" anchor="ctr">
            <a:noAutofit/>
          </a:bodyPr>
          <a:lstStyle/>
          <a:p>
            <a:r>
              <a:rPr lang="en-US" altLang="zh-CN" dirty="0" smtClean="0">
                <a:ea typeface="SimSun" panose="02010600030101010101" pitchFamily="2" charset="-122"/>
              </a:rPr>
              <a:t>Relative Measure</a:t>
            </a:r>
            <a:endParaRPr lang="en-US" altLang="zh-CN" sz="4000" dirty="0">
              <a:ea typeface="SimSun" panose="02010600030101010101" pitchFamily="2" charset="-122"/>
            </a:endParaRPr>
          </a:p>
        </p:txBody>
      </p:sp>
      <p:sp>
        <p:nvSpPr>
          <p:cNvPr id="24579" name="Rectangle 3"/>
          <p:cNvSpPr>
            <a:spLocks noGrp="1" noChangeArrowheads="1"/>
          </p:cNvSpPr>
          <p:nvPr>
            <p:ph type="body" sz="half" idx="1"/>
          </p:nvPr>
        </p:nvSpPr>
        <p:spPr>
          <a:xfrm>
            <a:off x="498787" y="1220879"/>
            <a:ext cx="11375476" cy="5411948"/>
          </a:xfrm>
        </p:spPr>
        <p:txBody>
          <a:bodyPr vert="horz" lIns="92075" tIns="46038" rIns="92075" bIns="46038" rtlCol="0">
            <a:noAutofit/>
          </a:bodyPr>
          <a:lstStyle/>
          <a:p>
            <a:pPr>
              <a:lnSpc>
                <a:spcPct val="120000"/>
              </a:lnSpc>
            </a:pPr>
            <a:r>
              <a:rPr lang="en-US" altLang="zh-CN" dirty="0" smtClean="0">
                <a:ea typeface="SimSun" panose="02010600030101010101" pitchFamily="2" charset="-122"/>
              </a:rPr>
              <a:t>Relative measure: Directly </a:t>
            </a:r>
            <a:r>
              <a:rPr lang="en-US" altLang="zh-CN" dirty="0">
                <a:ea typeface="SimSun" panose="02010600030101010101" pitchFamily="2" charset="-122"/>
              </a:rPr>
              <a:t>compare different </a:t>
            </a:r>
            <a:r>
              <a:rPr lang="en-US" altLang="zh-CN" dirty="0" err="1">
                <a:ea typeface="SimSun" panose="02010600030101010101" pitchFamily="2" charset="-122"/>
              </a:rPr>
              <a:t>clusterings</a:t>
            </a:r>
            <a:r>
              <a:rPr lang="en-US" altLang="zh-CN" dirty="0">
                <a:ea typeface="SimSun" panose="02010600030101010101" pitchFamily="2" charset="-122"/>
              </a:rPr>
              <a:t>, usually those obtained via different parameter settings for the same algorithm</a:t>
            </a:r>
          </a:p>
          <a:p>
            <a:r>
              <a:rPr lang="en-US" altLang="zh-CN" b="1" dirty="0" smtClean="0">
                <a:ea typeface="SimSun" panose="02010600030101010101" pitchFamily="2" charset="-122"/>
                <a:cs typeface="Arial" panose="020B0604020202020204" pitchFamily="34" charset="0"/>
              </a:rPr>
              <a:t>Silhouette coefficient </a:t>
            </a:r>
            <a:r>
              <a:rPr lang="en-US" altLang="zh-CN" dirty="0" smtClean="0">
                <a:ea typeface="SimSun" panose="02010600030101010101" pitchFamily="2" charset="-122"/>
                <a:cs typeface="Arial" panose="020B0604020202020204" pitchFamily="34" charset="0"/>
              </a:rPr>
              <a:t>as</a:t>
            </a:r>
            <a:r>
              <a:rPr lang="en-US" altLang="zh-CN" b="1" dirty="0" smtClean="0">
                <a:ea typeface="SimSun" panose="02010600030101010101" pitchFamily="2" charset="-122"/>
                <a:cs typeface="Arial" panose="020B0604020202020204" pitchFamily="34" charset="0"/>
              </a:rPr>
              <a:t> </a:t>
            </a:r>
            <a:r>
              <a:rPr lang="en-US" altLang="zh-CN" dirty="0" smtClean="0">
                <a:ea typeface="SimSun" panose="02010600030101010101" pitchFamily="2" charset="-122"/>
                <a:cs typeface="Arial" panose="020B0604020202020204" pitchFamily="34" charset="0"/>
              </a:rPr>
              <a:t>an </a:t>
            </a:r>
            <a:r>
              <a:rPr lang="en-US" altLang="zh-CN" b="1" dirty="0" smtClean="0">
                <a:ea typeface="SimSun" panose="02010600030101010101" pitchFamily="2" charset="-122"/>
                <a:cs typeface="Arial" panose="020B0604020202020204" pitchFamily="34" charset="0"/>
              </a:rPr>
              <a:t>internal measure</a:t>
            </a:r>
            <a:r>
              <a:rPr lang="en-US" altLang="zh-CN" dirty="0" smtClean="0">
                <a:ea typeface="SimSun" panose="02010600030101010101" pitchFamily="2" charset="-122"/>
                <a:cs typeface="Arial" panose="020B0604020202020204" pitchFamily="34" charset="0"/>
              </a:rPr>
              <a:t>: Check cluster cohesion and separation</a:t>
            </a:r>
          </a:p>
          <a:p>
            <a:pPr lvl="1"/>
            <a:r>
              <a:rPr lang="en-US" altLang="zh-CN" dirty="0" smtClean="0">
                <a:ea typeface="SimSun" panose="02010600030101010101" pitchFamily="2" charset="-122"/>
                <a:cs typeface="Arial" panose="020B0604020202020204" pitchFamily="34" charset="0"/>
              </a:rPr>
              <a:t>For each point </a:t>
            </a:r>
            <a:r>
              <a:rPr lang="en-US" altLang="zh-CN" b="1" i="1" dirty="0" smtClean="0">
                <a:ea typeface="SimSun" panose="02010600030101010101" pitchFamily="2" charset="-122"/>
                <a:cs typeface="Arial" panose="020B0604020202020204" pitchFamily="34" charset="0"/>
              </a:rPr>
              <a:t>x</a:t>
            </a:r>
            <a:r>
              <a:rPr lang="en-US" altLang="zh-CN" i="1" baseline="-25000" dirty="0" smtClean="0">
                <a:ea typeface="SimSun" panose="02010600030101010101" pitchFamily="2" charset="-122"/>
                <a:cs typeface="Arial" panose="020B0604020202020204" pitchFamily="34" charset="0"/>
              </a:rPr>
              <a:t>i</a:t>
            </a:r>
            <a:r>
              <a:rPr lang="en-US" altLang="zh-CN" dirty="0" smtClean="0">
                <a:ea typeface="SimSun" panose="02010600030101010101" pitchFamily="2" charset="-122"/>
                <a:cs typeface="Arial" panose="020B0604020202020204" pitchFamily="34" charset="0"/>
              </a:rPr>
              <a:t>, its silhouette coefficient </a:t>
            </a:r>
            <a:r>
              <a:rPr lang="en-US" altLang="zh-CN" i="1" dirty="0" err="1" smtClean="0">
                <a:ea typeface="SimSun" panose="02010600030101010101" pitchFamily="2" charset="-122"/>
                <a:cs typeface="Arial" panose="020B0604020202020204" pitchFamily="34" charset="0"/>
              </a:rPr>
              <a:t>s</a:t>
            </a:r>
            <a:r>
              <a:rPr lang="en-US" altLang="zh-CN" i="1" baseline="-25000" dirty="0" err="1" smtClean="0">
                <a:ea typeface="SimSun" panose="02010600030101010101" pitchFamily="2" charset="-122"/>
                <a:cs typeface="Arial" panose="020B0604020202020204" pitchFamily="34" charset="0"/>
              </a:rPr>
              <a:t>i</a:t>
            </a:r>
            <a:r>
              <a:rPr lang="en-US" altLang="zh-CN" dirty="0" smtClean="0">
                <a:ea typeface="SimSun" panose="02010600030101010101" pitchFamily="2" charset="-122"/>
                <a:cs typeface="Arial" panose="020B0604020202020204" pitchFamily="34" charset="0"/>
              </a:rPr>
              <a:t> is: </a:t>
            </a:r>
          </a:p>
          <a:p>
            <a:pPr marL="852487" lvl="4" indent="0">
              <a:buNone/>
            </a:pPr>
            <a:r>
              <a:rPr lang="en-US" altLang="zh-CN" dirty="0" smtClean="0">
                <a:ea typeface="SimSun" panose="02010600030101010101" pitchFamily="2" charset="-122"/>
                <a:cs typeface="Arial" panose="020B0604020202020204" pitchFamily="34" charset="0"/>
              </a:rPr>
              <a:t>where             is the mean distance from </a:t>
            </a:r>
            <a:r>
              <a:rPr lang="en-US" altLang="zh-CN" b="1" i="1" dirty="0">
                <a:ea typeface="SimSun" panose="02010600030101010101" pitchFamily="2" charset="-122"/>
                <a:cs typeface="Arial" panose="020B0604020202020204" pitchFamily="34" charset="0"/>
              </a:rPr>
              <a:t>x</a:t>
            </a:r>
            <a:r>
              <a:rPr lang="en-US" altLang="zh-CN" i="1" baseline="-25000" dirty="0">
                <a:ea typeface="SimSun" panose="02010600030101010101" pitchFamily="2" charset="-122"/>
                <a:cs typeface="Arial" panose="020B0604020202020204" pitchFamily="34" charset="0"/>
              </a:rPr>
              <a:t>i</a:t>
            </a:r>
            <a:r>
              <a:rPr lang="en-US" altLang="zh-CN" dirty="0" smtClean="0">
                <a:ea typeface="SimSun" panose="02010600030101010101" pitchFamily="2" charset="-122"/>
                <a:cs typeface="Arial" panose="020B0604020202020204" pitchFamily="34" charset="0"/>
              </a:rPr>
              <a:t> to points in its own cluster</a:t>
            </a:r>
          </a:p>
          <a:p>
            <a:pPr marL="852487" lvl="4" indent="0">
              <a:buNone/>
            </a:pPr>
            <a:r>
              <a:rPr lang="en-US" altLang="zh-CN" dirty="0" smtClean="0">
                <a:ea typeface="SimSun" panose="02010600030101010101" pitchFamily="2" charset="-122"/>
                <a:cs typeface="Arial" panose="020B0604020202020204" pitchFamily="34" charset="0"/>
              </a:rPr>
              <a:t>                           is </a:t>
            </a:r>
            <a:r>
              <a:rPr lang="en-US" altLang="zh-CN" dirty="0">
                <a:ea typeface="SimSun" panose="02010600030101010101" pitchFamily="2" charset="-122"/>
                <a:cs typeface="Arial" panose="020B0604020202020204" pitchFamily="34" charset="0"/>
              </a:rPr>
              <a:t>the mean distance from </a:t>
            </a:r>
            <a:r>
              <a:rPr lang="en-US" altLang="zh-CN" b="1" i="1" dirty="0">
                <a:ea typeface="SimSun" panose="02010600030101010101" pitchFamily="2" charset="-122"/>
                <a:cs typeface="Arial" panose="020B0604020202020204" pitchFamily="34" charset="0"/>
              </a:rPr>
              <a:t>x</a:t>
            </a:r>
            <a:r>
              <a:rPr lang="en-US" altLang="zh-CN" i="1" baseline="-25000" dirty="0">
                <a:ea typeface="SimSun" panose="02010600030101010101" pitchFamily="2" charset="-122"/>
                <a:cs typeface="Arial" panose="020B0604020202020204" pitchFamily="34" charset="0"/>
              </a:rPr>
              <a:t>i</a:t>
            </a:r>
            <a:r>
              <a:rPr lang="en-US" altLang="zh-CN" dirty="0">
                <a:ea typeface="SimSun" panose="02010600030101010101" pitchFamily="2" charset="-122"/>
                <a:cs typeface="Arial" panose="020B0604020202020204" pitchFamily="34" charset="0"/>
              </a:rPr>
              <a:t> to points in its </a:t>
            </a:r>
            <a:r>
              <a:rPr lang="en-US" altLang="zh-CN" dirty="0" smtClean="0">
                <a:ea typeface="SimSun" panose="02010600030101010101" pitchFamily="2" charset="-122"/>
                <a:cs typeface="Arial" panose="020B0604020202020204" pitchFamily="34" charset="0"/>
              </a:rPr>
              <a:t>closest cluster</a:t>
            </a:r>
          </a:p>
          <a:p>
            <a:pPr lvl="1"/>
            <a:r>
              <a:rPr lang="en-US" altLang="zh-CN" dirty="0" smtClean="0">
                <a:ea typeface="SimSun" panose="02010600030101010101" pitchFamily="2" charset="-122"/>
                <a:cs typeface="Arial" panose="020B0604020202020204" pitchFamily="34" charset="0"/>
              </a:rPr>
              <a:t>Silhouette coefficient (</a:t>
            </a:r>
            <a:r>
              <a:rPr lang="en-US" altLang="zh-CN" i="1" dirty="0" smtClean="0">
                <a:ea typeface="SimSun" panose="02010600030101010101" pitchFamily="2" charset="-122"/>
                <a:cs typeface="Arial" panose="020B0604020202020204" pitchFamily="34" charset="0"/>
              </a:rPr>
              <a:t>SC</a:t>
            </a:r>
            <a:r>
              <a:rPr lang="en-US" altLang="zh-CN" dirty="0" smtClean="0">
                <a:ea typeface="SimSun" panose="02010600030101010101" pitchFamily="2" charset="-122"/>
                <a:cs typeface="Arial" panose="020B0604020202020204" pitchFamily="34" charset="0"/>
              </a:rPr>
              <a:t>) is the mean values of </a:t>
            </a:r>
            <a:r>
              <a:rPr lang="en-US" altLang="zh-CN" i="1" dirty="0" err="1" smtClean="0">
                <a:ea typeface="SimSun" panose="02010600030101010101" pitchFamily="2" charset="-122"/>
                <a:cs typeface="Arial" panose="020B0604020202020204" pitchFamily="34" charset="0"/>
              </a:rPr>
              <a:t>s</a:t>
            </a:r>
            <a:r>
              <a:rPr lang="en-US" altLang="zh-CN" i="1" baseline="-25000" dirty="0" err="1" smtClean="0">
                <a:ea typeface="SimSun" panose="02010600030101010101" pitchFamily="2" charset="-122"/>
                <a:cs typeface="Arial" panose="020B0604020202020204" pitchFamily="34" charset="0"/>
              </a:rPr>
              <a:t>i</a:t>
            </a:r>
            <a:r>
              <a:rPr lang="en-US" altLang="zh-CN" dirty="0" smtClean="0">
                <a:ea typeface="SimSun" panose="02010600030101010101" pitchFamily="2" charset="-122"/>
                <a:cs typeface="Arial" panose="020B0604020202020204" pitchFamily="34" charset="0"/>
              </a:rPr>
              <a:t> across all the points:</a:t>
            </a:r>
          </a:p>
          <a:p>
            <a:pPr lvl="1"/>
            <a:r>
              <a:rPr lang="en-US" altLang="zh-CN" i="1" dirty="0" smtClean="0">
                <a:ea typeface="SimSun" panose="02010600030101010101" pitchFamily="2" charset="-122"/>
                <a:cs typeface="Arial" panose="020B0604020202020204" pitchFamily="34" charset="0"/>
              </a:rPr>
              <a:t>SC</a:t>
            </a:r>
            <a:r>
              <a:rPr lang="en-US" altLang="zh-CN" dirty="0" smtClean="0">
                <a:ea typeface="SimSun" panose="02010600030101010101" pitchFamily="2" charset="-122"/>
                <a:cs typeface="Arial" panose="020B0604020202020204" pitchFamily="34" charset="0"/>
              </a:rPr>
              <a:t> close to +1 implies good clustering</a:t>
            </a:r>
          </a:p>
          <a:p>
            <a:pPr lvl="3"/>
            <a:r>
              <a:rPr lang="en-US" altLang="zh-CN" dirty="0" smtClean="0">
                <a:ea typeface="SimSun" panose="02010600030101010101" pitchFamily="2" charset="-122"/>
                <a:cs typeface="Arial" panose="020B0604020202020204" pitchFamily="34" charset="0"/>
              </a:rPr>
              <a:t>Points are close to their own clusters but far from other clusters </a:t>
            </a:r>
          </a:p>
          <a:p>
            <a:r>
              <a:rPr lang="en-US" altLang="zh-CN" b="1" dirty="0">
                <a:ea typeface="SimSun" panose="02010600030101010101" pitchFamily="2" charset="-122"/>
                <a:cs typeface="Arial" panose="020B0604020202020204" pitchFamily="34" charset="0"/>
              </a:rPr>
              <a:t>Silhouette </a:t>
            </a:r>
            <a:r>
              <a:rPr lang="en-US" altLang="zh-CN" b="1" dirty="0" smtClean="0">
                <a:ea typeface="SimSun" panose="02010600030101010101" pitchFamily="2" charset="-122"/>
                <a:cs typeface="Arial" panose="020B0604020202020204" pitchFamily="34" charset="0"/>
              </a:rPr>
              <a:t>coefficient </a:t>
            </a:r>
            <a:r>
              <a:rPr lang="en-US" altLang="zh-CN" dirty="0">
                <a:ea typeface="SimSun" panose="02010600030101010101" pitchFamily="2" charset="-122"/>
                <a:cs typeface="Arial" panose="020B0604020202020204" pitchFamily="34" charset="0"/>
              </a:rPr>
              <a:t>as</a:t>
            </a:r>
            <a:r>
              <a:rPr lang="en-US" altLang="zh-CN" b="1" dirty="0">
                <a:ea typeface="SimSun" panose="02010600030101010101" pitchFamily="2" charset="-122"/>
                <a:cs typeface="Arial" panose="020B0604020202020204" pitchFamily="34" charset="0"/>
              </a:rPr>
              <a:t> </a:t>
            </a:r>
            <a:r>
              <a:rPr lang="en-US" altLang="zh-CN" dirty="0" smtClean="0">
                <a:ea typeface="SimSun" panose="02010600030101010101" pitchFamily="2" charset="-122"/>
                <a:cs typeface="Arial" panose="020B0604020202020204" pitchFamily="34" charset="0"/>
              </a:rPr>
              <a:t>a </a:t>
            </a:r>
            <a:r>
              <a:rPr lang="en-US" altLang="zh-CN" b="1" dirty="0" smtClean="0">
                <a:ea typeface="SimSun" panose="02010600030101010101" pitchFamily="2" charset="-122"/>
                <a:cs typeface="Arial" panose="020B0604020202020204" pitchFamily="34" charset="0"/>
              </a:rPr>
              <a:t>relative </a:t>
            </a:r>
            <a:r>
              <a:rPr lang="en-US" altLang="zh-CN" b="1" dirty="0">
                <a:ea typeface="SimSun" panose="02010600030101010101" pitchFamily="2" charset="-122"/>
                <a:cs typeface="Arial" panose="020B0604020202020204" pitchFamily="34" charset="0"/>
              </a:rPr>
              <a:t>measure</a:t>
            </a:r>
            <a:r>
              <a:rPr lang="en-US" altLang="zh-CN" dirty="0">
                <a:ea typeface="SimSun" panose="02010600030101010101" pitchFamily="2" charset="-122"/>
                <a:cs typeface="Arial" panose="020B0604020202020204" pitchFamily="34" charset="0"/>
              </a:rPr>
              <a:t>: </a:t>
            </a:r>
            <a:r>
              <a:rPr lang="en-US" altLang="zh-CN" dirty="0" smtClean="0">
                <a:ea typeface="SimSun" panose="02010600030101010101" pitchFamily="2" charset="-122"/>
                <a:cs typeface="Arial" panose="020B0604020202020204" pitchFamily="34" charset="0"/>
              </a:rPr>
              <a:t>Estimate </a:t>
            </a:r>
            <a:r>
              <a:rPr lang="en-US" altLang="zh-CN" dirty="0">
                <a:ea typeface="SimSun" panose="02010600030101010101" pitchFamily="2" charset="-122"/>
                <a:cs typeface="Arial" panose="020B0604020202020204" pitchFamily="34" charset="0"/>
              </a:rPr>
              <a:t>the # of clusters in the </a:t>
            </a:r>
            <a:r>
              <a:rPr lang="en-US" altLang="zh-CN" dirty="0" smtClean="0">
                <a:ea typeface="SimSun" panose="02010600030101010101" pitchFamily="2" charset="-122"/>
                <a:cs typeface="Arial" panose="020B0604020202020204" pitchFamily="34" charset="0"/>
              </a:rPr>
              <a:t>data</a:t>
            </a:r>
          </a:p>
          <a:p>
            <a:pPr marL="852487" lvl="4" indent="0">
              <a:buNone/>
            </a:pPr>
            <a:endParaRPr lang="en-US" altLang="zh-CN" dirty="0">
              <a:ea typeface="SimSun" panose="02010600030101010101" pitchFamily="2" charset="-122"/>
              <a:cs typeface="Arial" panose="020B0604020202020204" pitchFamily="34" charset="0"/>
            </a:endParaRPr>
          </a:p>
          <a:p>
            <a:pPr marL="852487" lvl="4" indent="0">
              <a:buNone/>
            </a:pPr>
            <a:endParaRPr lang="en-US" altLang="zh-CN" dirty="0">
              <a:ea typeface="SimSun" panose="02010600030101010101" pitchFamily="2" charset="-122"/>
              <a:cs typeface="Arial" panose="020B0604020202020204" pitchFamily="34" charset="0"/>
            </a:endParaRPr>
          </a:p>
        </p:txBody>
      </p:sp>
      <p:graphicFrame>
        <p:nvGraphicFramePr>
          <p:cNvPr id="4" name="Object 3"/>
          <p:cNvGraphicFramePr>
            <a:graphicFrameLocks noChangeAspect="1"/>
          </p:cNvGraphicFramePr>
          <p:nvPr>
            <p:extLst/>
          </p:nvPr>
        </p:nvGraphicFramePr>
        <p:xfrm>
          <a:off x="6975267" y="2448715"/>
          <a:ext cx="2741709" cy="765050"/>
        </p:xfrm>
        <a:graphic>
          <a:graphicData uri="http://schemas.openxmlformats.org/presentationml/2006/ole">
            <mc:AlternateContent xmlns:mc="http://schemas.openxmlformats.org/markup-compatibility/2006">
              <mc:Choice xmlns:v="urn:schemas-microsoft-com:vml" Requires="v">
                <p:oleObj spid="_x0000_s25662" name="Equation" r:id="rId4" imgW="1676160" imgH="457200" progId="Equation.DSMT4">
                  <p:embed/>
                </p:oleObj>
              </mc:Choice>
              <mc:Fallback>
                <p:oleObj name="Equation" r:id="rId4" imgW="1676160" imgH="457200" progId="Equation.DSMT4">
                  <p:embed/>
                  <p:pic>
                    <p:nvPicPr>
                      <p:cNvPr id="0" name=""/>
                      <p:cNvPicPr/>
                      <p:nvPr/>
                    </p:nvPicPr>
                    <p:blipFill>
                      <a:blip r:embed="rId5"/>
                      <a:stretch>
                        <a:fillRect/>
                      </a:stretch>
                    </p:blipFill>
                    <p:spPr>
                      <a:xfrm>
                        <a:off x="6975267" y="2448715"/>
                        <a:ext cx="2741709" cy="765050"/>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2365472" y="3113013"/>
          <a:ext cx="704850" cy="360362"/>
        </p:xfrm>
        <a:graphic>
          <a:graphicData uri="http://schemas.openxmlformats.org/presentationml/2006/ole">
            <mc:AlternateContent xmlns:mc="http://schemas.openxmlformats.org/markup-compatibility/2006">
              <mc:Choice xmlns:v="urn:schemas-microsoft-com:vml" Requires="v">
                <p:oleObj spid="_x0000_s25663" name="Equation" r:id="rId6" imgW="457200" imgH="228600" progId="Equation.DSMT4">
                  <p:embed/>
                </p:oleObj>
              </mc:Choice>
              <mc:Fallback>
                <p:oleObj name="Equation" r:id="rId6" imgW="457200" imgH="228600" progId="Equation.DSMT4">
                  <p:embed/>
                  <p:pic>
                    <p:nvPicPr>
                      <p:cNvPr id="0" name=""/>
                      <p:cNvPicPr/>
                      <p:nvPr/>
                    </p:nvPicPr>
                    <p:blipFill>
                      <a:blip r:embed="rId7"/>
                      <a:stretch>
                        <a:fillRect/>
                      </a:stretch>
                    </p:blipFill>
                    <p:spPr>
                      <a:xfrm>
                        <a:off x="2365472" y="3113013"/>
                        <a:ext cx="704850" cy="360362"/>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2302019" y="3495053"/>
          <a:ext cx="957262" cy="431800"/>
        </p:xfrm>
        <a:graphic>
          <a:graphicData uri="http://schemas.openxmlformats.org/presentationml/2006/ole">
            <mc:AlternateContent xmlns:mc="http://schemas.openxmlformats.org/markup-compatibility/2006">
              <mc:Choice xmlns:v="urn:schemas-microsoft-com:vml" Requires="v">
                <p:oleObj spid="_x0000_s25664" name="Equation" r:id="rId8" imgW="545760" imgH="241200" progId="Equation.DSMT4">
                  <p:embed/>
                </p:oleObj>
              </mc:Choice>
              <mc:Fallback>
                <p:oleObj name="Equation" r:id="rId8" imgW="545760" imgH="241200" progId="Equation.DSMT4">
                  <p:embed/>
                  <p:pic>
                    <p:nvPicPr>
                      <p:cNvPr id="0" name=""/>
                      <p:cNvPicPr/>
                      <p:nvPr/>
                    </p:nvPicPr>
                    <p:blipFill>
                      <a:blip r:embed="rId9"/>
                      <a:stretch>
                        <a:fillRect/>
                      </a:stretch>
                    </p:blipFill>
                    <p:spPr>
                      <a:xfrm>
                        <a:off x="2302019" y="3495053"/>
                        <a:ext cx="957262" cy="431800"/>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9984699" y="3841284"/>
          <a:ext cx="1403350" cy="774700"/>
        </p:xfrm>
        <a:graphic>
          <a:graphicData uri="http://schemas.openxmlformats.org/presentationml/2006/ole">
            <mc:AlternateContent xmlns:mc="http://schemas.openxmlformats.org/markup-compatibility/2006">
              <mc:Choice xmlns:v="urn:schemas-microsoft-com:vml" Requires="v">
                <p:oleObj spid="_x0000_s25665" name="Equation" r:id="rId10" imgW="799920" imgH="431640" progId="Equation.DSMT4">
                  <p:embed/>
                </p:oleObj>
              </mc:Choice>
              <mc:Fallback>
                <p:oleObj name="Equation" r:id="rId10" imgW="799920" imgH="431640" progId="Equation.DSMT4">
                  <p:embed/>
                  <p:pic>
                    <p:nvPicPr>
                      <p:cNvPr id="0" name=""/>
                      <p:cNvPicPr/>
                      <p:nvPr/>
                    </p:nvPicPr>
                    <p:blipFill>
                      <a:blip r:embed="rId11"/>
                      <a:stretch>
                        <a:fillRect/>
                      </a:stretch>
                    </p:blipFill>
                    <p:spPr>
                      <a:xfrm>
                        <a:off x="9984699" y="3841284"/>
                        <a:ext cx="1403350" cy="774700"/>
                      </a:xfrm>
                      <a:prstGeom prst="rect">
                        <a:avLst/>
                      </a:prstGeom>
                    </p:spPr>
                  </p:pic>
                </p:oleObj>
              </mc:Fallback>
            </mc:AlternateContent>
          </a:graphicData>
        </a:graphic>
      </p:graphicFrame>
      <p:grpSp>
        <p:nvGrpSpPr>
          <p:cNvPr id="2" name="Group 1"/>
          <p:cNvGrpSpPr/>
          <p:nvPr/>
        </p:nvGrpSpPr>
        <p:grpSpPr>
          <a:xfrm>
            <a:off x="10257454" y="2490"/>
            <a:ext cx="1819834" cy="1373903"/>
            <a:chOff x="10363946" y="-12486"/>
            <a:chExt cx="1819834" cy="1373903"/>
          </a:xfrm>
        </p:grpSpPr>
        <p:sp>
          <p:nvSpPr>
            <p:cNvPr id="14" name="Oval 8"/>
            <p:cNvSpPr>
              <a:spLocks noChangeArrowheads="1"/>
            </p:cNvSpPr>
            <p:nvPr/>
          </p:nvSpPr>
          <p:spPr bwMode="auto">
            <a:xfrm>
              <a:off x="10703343" y="463948"/>
              <a:ext cx="67879" cy="88639"/>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5" name="Oval 9"/>
            <p:cNvSpPr>
              <a:spLocks noChangeArrowheads="1"/>
            </p:cNvSpPr>
            <p:nvPr/>
          </p:nvSpPr>
          <p:spPr bwMode="auto">
            <a:xfrm>
              <a:off x="10906981" y="375309"/>
              <a:ext cx="67879" cy="88639"/>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6" name="Oval 10"/>
            <p:cNvSpPr>
              <a:spLocks noChangeArrowheads="1"/>
            </p:cNvSpPr>
            <p:nvPr/>
          </p:nvSpPr>
          <p:spPr bwMode="auto">
            <a:xfrm>
              <a:off x="10974861" y="918222"/>
              <a:ext cx="67879" cy="88639"/>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7" name="Oval 11"/>
            <p:cNvSpPr>
              <a:spLocks noChangeArrowheads="1"/>
            </p:cNvSpPr>
            <p:nvPr/>
          </p:nvSpPr>
          <p:spPr bwMode="auto">
            <a:xfrm>
              <a:off x="11067601" y="774810"/>
              <a:ext cx="67879" cy="88639"/>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8" name="Oval 12"/>
            <p:cNvSpPr>
              <a:spLocks noChangeArrowheads="1"/>
            </p:cNvSpPr>
            <p:nvPr/>
          </p:nvSpPr>
          <p:spPr bwMode="auto">
            <a:xfrm>
              <a:off x="10567584" y="829584"/>
              <a:ext cx="67879" cy="88639"/>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9" name="Oval 13"/>
            <p:cNvSpPr>
              <a:spLocks noChangeArrowheads="1"/>
            </p:cNvSpPr>
            <p:nvPr/>
          </p:nvSpPr>
          <p:spPr bwMode="auto">
            <a:xfrm>
              <a:off x="10567584" y="286670"/>
              <a:ext cx="67879" cy="88639"/>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0" name="Oval 14"/>
            <p:cNvSpPr>
              <a:spLocks noChangeArrowheads="1"/>
            </p:cNvSpPr>
            <p:nvPr/>
          </p:nvSpPr>
          <p:spPr bwMode="auto">
            <a:xfrm>
              <a:off x="10635464" y="1136671"/>
              <a:ext cx="67879" cy="88639"/>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2" name="Oval 21"/>
            <p:cNvSpPr>
              <a:spLocks noChangeArrowheads="1"/>
            </p:cNvSpPr>
            <p:nvPr/>
          </p:nvSpPr>
          <p:spPr bwMode="auto">
            <a:xfrm>
              <a:off x="10771223" y="829584"/>
              <a:ext cx="67879" cy="88639"/>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3" name="Oval 22"/>
            <p:cNvSpPr>
              <a:spLocks noChangeArrowheads="1"/>
            </p:cNvSpPr>
            <p:nvPr/>
          </p:nvSpPr>
          <p:spPr bwMode="auto">
            <a:xfrm>
              <a:off x="10974861" y="652306"/>
              <a:ext cx="67879" cy="88639"/>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4" name="Oval 33"/>
            <p:cNvSpPr>
              <a:spLocks noChangeArrowheads="1"/>
            </p:cNvSpPr>
            <p:nvPr/>
          </p:nvSpPr>
          <p:spPr bwMode="auto">
            <a:xfrm>
              <a:off x="10830065" y="1055766"/>
              <a:ext cx="67879" cy="88639"/>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5" name="Oval 34"/>
            <p:cNvSpPr>
              <a:spLocks noChangeArrowheads="1"/>
            </p:cNvSpPr>
            <p:nvPr/>
          </p:nvSpPr>
          <p:spPr bwMode="auto">
            <a:xfrm>
              <a:off x="10839102" y="209111"/>
              <a:ext cx="67879" cy="88639"/>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6" name="Oval 35"/>
            <p:cNvSpPr>
              <a:spLocks noChangeArrowheads="1"/>
            </p:cNvSpPr>
            <p:nvPr/>
          </p:nvSpPr>
          <p:spPr bwMode="auto">
            <a:xfrm>
              <a:off x="10652435" y="989577"/>
              <a:ext cx="67879" cy="88639"/>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7" name="Oval 36"/>
            <p:cNvSpPr>
              <a:spLocks noChangeArrowheads="1"/>
            </p:cNvSpPr>
            <p:nvPr/>
          </p:nvSpPr>
          <p:spPr bwMode="auto">
            <a:xfrm>
              <a:off x="10737282" y="690089"/>
              <a:ext cx="67879" cy="88639"/>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8" name="Oval 15"/>
            <p:cNvSpPr>
              <a:spLocks noChangeArrowheads="1"/>
            </p:cNvSpPr>
            <p:nvPr/>
          </p:nvSpPr>
          <p:spPr bwMode="auto">
            <a:xfrm>
              <a:off x="11534866" y="463948"/>
              <a:ext cx="67879" cy="88639"/>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9" name="Oval 19"/>
            <p:cNvSpPr>
              <a:spLocks noChangeArrowheads="1"/>
            </p:cNvSpPr>
            <p:nvPr/>
          </p:nvSpPr>
          <p:spPr bwMode="auto">
            <a:xfrm>
              <a:off x="11670625" y="818504"/>
              <a:ext cx="67879" cy="88639"/>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0" name="Oval 20"/>
            <p:cNvSpPr>
              <a:spLocks noChangeArrowheads="1"/>
            </p:cNvSpPr>
            <p:nvPr/>
          </p:nvSpPr>
          <p:spPr bwMode="auto">
            <a:xfrm>
              <a:off x="11806384" y="375309"/>
              <a:ext cx="67879" cy="88639"/>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1" name="Oval 21"/>
            <p:cNvSpPr>
              <a:spLocks noChangeArrowheads="1"/>
            </p:cNvSpPr>
            <p:nvPr/>
          </p:nvSpPr>
          <p:spPr bwMode="auto">
            <a:xfrm>
              <a:off x="11670625" y="641226"/>
              <a:ext cx="67879" cy="88639"/>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2" name="Oval 22"/>
            <p:cNvSpPr>
              <a:spLocks noChangeArrowheads="1"/>
            </p:cNvSpPr>
            <p:nvPr/>
          </p:nvSpPr>
          <p:spPr bwMode="auto">
            <a:xfrm>
              <a:off x="11806384" y="198031"/>
              <a:ext cx="67879" cy="88639"/>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3" name="Oval 23"/>
            <p:cNvSpPr>
              <a:spLocks noChangeArrowheads="1"/>
            </p:cNvSpPr>
            <p:nvPr/>
          </p:nvSpPr>
          <p:spPr bwMode="auto">
            <a:xfrm>
              <a:off x="11399107" y="729865"/>
              <a:ext cx="67879" cy="88639"/>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4" name="Oval 24"/>
            <p:cNvSpPr>
              <a:spLocks noChangeArrowheads="1"/>
            </p:cNvSpPr>
            <p:nvPr/>
          </p:nvSpPr>
          <p:spPr bwMode="auto">
            <a:xfrm>
              <a:off x="11534866" y="198031"/>
              <a:ext cx="67879" cy="88639"/>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5" name="Oval 25"/>
            <p:cNvSpPr>
              <a:spLocks noChangeArrowheads="1"/>
            </p:cNvSpPr>
            <p:nvPr/>
          </p:nvSpPr>
          <p:spPr bwMode="auto">
            <a:xfrm>
              <a:off x="11365168" y="330990"/>
              <a:ext cx="67879" cy="88639"/>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6" name="Oval 26"/>
            <p:cNvSpPr>
              <a:spLocks noChangeArrowheads="1"/>
            </p:cNvSpPr>
            <p:nvPr/>
          </p:nvSpPr>
          <p:spPr bwMode="auto">
            <a:xfrm>
              <a:off x="11670625" y="375309"/>
              <a:ext cx="67879" cy="88639"/>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b="1">
                <a:solidFill>
                  <a:srgbClr val="0000FF"/>
                </a:solidFill>
              </a:endParaRPr>
            </a:p>
          </p:txBody>
        </p:sp>
        <p:sp>
          <p:nvSpPr>
            <p:cNvPr id="37" name="Oval 27"/>
            <p:cNvSpPr>
              <a:spLocks noChangeArrowheads="1"/>
            </p:cNvSpPr>
            <p:nvPr/>
          </p:nvSpPr>
          <p:spPr bwMode="auto">
            <a:xfrm>
              <a:off x="11399107" y="552587"/>
              <a:ext cx="67879" cy="88639"/>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8" name="Oval 28"/>
            <p:cNvSpPr>
              <a:spLocks noChangeArrowheads="1"/>
            </p:cNvSpPr>
            <p:nvPr/>
          </p:nvSpPr>
          <p:spPr bwMode="auto">
            <a:xfrm>
              <a:off x="11534866" y="729865"/>
              <a:ext cx="67879" cy="88639"/>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9" name="Oval 29"/>
            <p:cNvSpPr>
              <a:spLocks noChangeArrowheads="1"/>
            </p:cNvSpPr>
            <p:nvPr/>
          </p:nvSpPr>
          <p:spPr bwMode="auto">
            <a:xfrm>
              <a:off x="11806384" y="818504"/>
              <a:ext cx="67879" cy="88639"/>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0" name="Oval 30"/>
            <p:cNvSpPr>
              <a:spLocks noChangeArrowheads="1"/>
            </p:cNvSpPr>
            <p:nvPr/>
          </p:nvSpPr>
          <p:spPr bwMode="auto">
            <a:xfrm>
              <a:off x="11942143" y="729865"/>
              <a:ext cx="67879" cy="88639"/>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1" name="Oval 31"/>
            <p:cNvSpPr>
              <a:spLocks noChangeArrowheads="1"/>
            </p:cNvSpPr>
            <p:nvPr/>
          </p:nvSpPr>
          <p:spPr bwMode="auto">
            <a:xfrm>
              <a:off x="12010022" y="463948"/>
              <a:ext cx="67879" cy="88639"/>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2" name="Oval 32"/>
            <p:cNvSpPr>
              <a:spLocks noChangeArrowheads="1"/>
            </p:cNvSpPr>
            <p:nvPr/>
          </p:nvSpPr>
          <p:spPr bwMode="auto">
            <a:xfrm>
              <a:off x="11874263" y="552587"/>
              <a:ext cx="67879" cy="88639"/>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3" name="Oval 37"/>
            <p:cNvSpPr>
              <a:spLocks noChangeArrowheads="1"/>
            </p:cNvSpPr>
            <p:nvPr/>
          </p:nvSpPr>
          <p:spPr bwMode="auto">
            <a:xfrm>
              <a:off x="11466987" y="907143"/>
              <a:ext cx="67879" cy="88639"/>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4" name="Rectangle 1"/>
            <p:cNvSpPr>
              <a:spLocks noChangeArrowheads="1"/>
            </p:cNvSpPr>
            <p:nvPr/>
          </p:nvSpPr>
          <p:spPr bwMode="auto">
            <a:xfrm>
              <a:off x="10363946" y="-12486"/>
              <a:ext cx="1819834" cy="1373903"/>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45" name="Oval 2"/>
            <p:cNvSpPr>
              <a:spLocks noChangeArrowheads="1"/>
            </p:cNvSpPr>
            <p:nvPr/>
          </p:nvSpPr>
          <p:spPr bwMode="auto">
            <a:xfrm>
              <a:off x="11314257" y="105893"/>
              <a:ext cx="763645" cy="941787"/>
            </a:xfrm>
            <a:prstGeom prst="ellipse">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46" name="Oval 44"/>
            <p:cNvSpPr>
              <a:spLocks noChangeArrowheads="1"/>
            </p:cNvSpPr>
            <p:nvPr/>
          </p:nvSpPr>
          <p:spPr bwMode="auto">
            <a:xfrm>
              <a:off x="10502054" y="99565"/>
              <a:ext cx="727354" cy="491243"/>
            </a:xfrm>
            <a:prstGeom prst="ellipse">
              <a:avLst/>
            </a:prstGeom>
            <a:noFill/>
            <a:ln w="28575" algn="ctr">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47" name="Oval 9"/>
            <p:cNvSpPr>
              <a:spLocks noChangeArrowheads="1"/>
            </p:cNvSpPr>
            <p:nvPr/>
          </p:nvSpPr>
          <p:spPr bwMode="auto">
            <a:xfrm>
              <a:off x="11067601" y="190153"/>
              <a:ext cx="67879" cy="88639"/>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1" name="Oval 44"/>
            <p:cNvSpPr>
              <a:spLocks noChangeArrowheads="1"/>
            </p:cNvSpPr>
            <p:nvPr/>
          </p:nvSpPr>
          <p:spPr bwMode="auto">
            <a:xfrm rot="18755672">
              <a:off x="10442675" y="651596"/>
              <a:ext cx="770069" cy="523657"/>
            </a:xfrm>
            <a:prstGeom prst="ellipse">
              <a:avLst/>
            </a:prstGeom>
            <a:noFill/>
            <a:ln w="28575" algn="ctr">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grpSp>
      <p:graphicFrame>
        <p:nvGraphicFramePr>
          <p:cNvPr id="83" name="Object 82"/>
          <p:cNvGraphicFramePr>
            <a:graphicFrameLocks noChangeAspect="1"/>
          </p:cNvGraphicFramePr>
          <p:nvPr>
            <p:extLst/>
          </p:nvPr>
        </p:nvGraphicFramePr>
        <p:xfrm>
          <a:off x="1047847" y="5747549"/>
          <a:ext cx="1670050" cy="842962"/>
        </p:xfrm>
        <a:graphic>
          <a:graphicData uri="http://schemas.openxmlformats.org/presentationml/2006/ole">
            <mc:AlternateContent xmlns:mc="http://schemas.openxmlformats.org/markup-compatibility/2006">
              <mc:Choice xmlns:v="urn:schemas-microsoft-com:vml" Requires="v">
                <p:oleObj spid="_x0000_s25666" name="Equation" r:id="rId12" imgW="952200" imgH="469800" progId="Equation.DSMT4">
                  <p:embed/>
                </p:oleObj>
              </mc:Choice>
              <mc:Fallback>
                <p:oleObj name="Equation" r:id="rId12" imgW="952200" imgH="469800" progId="Equation.DSMT4">
                  <p:embed/>
                  <p:pic>
                    <p:nvPicPr>
                      <p:cNvPr id="0" name=""/>
                      <p:cNvPicPr/>
                      <p:nvPr/>
                    </p:nvPicPr>
                    <p:blipFill>
                      <a:blip r:embed="rId13"/>
                      <a:stretch>
                        <a:fillRect/>
                      </a:stretch>
                    </p:blipFill>
                    <p:spPr>
                      <a:xfrm>
                        <a:off x="1047847" y="5747549"/>
                        <a:ext cx="1670050" cy="842962"/>
                      </a:xfrm>
                      <a:prstGeom prst="rect">
                        <a:avLst/>
                      </a:prstGeom>
                    </p:spPr>
                  </p:pic>
                </p:oleObj>
              </mc:Fallback>
            </mc:AlternateContent>
          </a:graphicData>
        </a:graphic>
      </p:graphicFrame>
      <p:sp>
        <p:nvSpPr>
          <p:cNvPr id="3" name="TextBox 2"/>
          <p:cNvSpPr txBox="1"/>
          <p:nvPr/>
        </p:nvSpPr>
        <p:spPr>
          <a:xfrm>
            <a:off x="2511477" y="5716261"/>
            <a:ext cx="8927580" cy="830997"/>
          </a:xfrm>
          <a:prstGeom prst="rect">
            <a:avLst/>
          </a:prstGeom>
          <a:noFill/>
        </p:spPr>
        <p:txBody>
          <a:bodyPr wrap="square" rtlCol="0">
            <a:spAutoFit/>
          </a:bodyPr>
          <a:lstStyle/>
          <a:p>
            <a:pPr lvl="1"/>
            <a:r>
              <a:rPr lang="en-US" altLang="zh-CN" sz="2400" dirty="0">
                <a:ea typeface="SimSun" panose="02010600030101010101" pitchFamily="2" charset="-122"/>
                <a:cs typeface="Arial" panose="020B0604020202020204" pitchFamily="34" charset="0"/>
              </a:rPr>
              <a:t>Pick the </a:t>
            </a:r>
            <a:r>
              <a:rPr lang="en-US" altLang="zh-CN" sz="2400" i="1" dirty="0">
                <a:ea typeface="SimSun" panose="02010600030101010101" pitchFamily="2" charset="-122"/>
                <a:cs typeface="Arial" panose="020B0604020202020204" pitchFamily="34" charset="0"/>
              </a:rPr>
              <a:t>k</a:t>
            </a:r>
            <a:r>
              <a:rPr lang="en-US" altLang="zh-CN" sz="2400" dirty="0">
                <a:ea typeface="SimSun" panose="02010600030101010101" pitchFamily="2" charset="-122"/>
                <a:cs typeface="Arial" panose="020B0604020202020204" pitchFamily="34" charset="0"/>
              </a:rPr>
              <a:t> value that yields the best </a:t>
            </a:r>
            <a:r>
              <a:rPr lang="en-US" altLang="zh-CN" sz="2400" dirty="0" smtClean="0">
                <a:ea typeface="SimSun" panose="02010600030101010101" pitchFamily="2" charset="-122"/>
                <a:cs typeface="Arial" panose="020B0604020202020204" pitchFamily="34" charset="0"/>
              </a:rPr>
              <a:t>clustering, i.e., yielding high </a:t>
            </a:r>
            <a:r>
              <a:rPr lang="en-US" altLang="zh-CN" sz="2400" dirty="0">
                <a:ea typeface="SimSun" panose="02010600030101010101" pitchFamily="2" charset="-122"/>
                <a:cs typeface="Arial" panose="020B0604020202020204" pitchFamily="34" charset="0"/>
              </a:rPr>
              <a:t>values for </a:t>
            </a:r>
            <a:r>
              <a:rPr lang="en-US" altLang="zh-CN" sz="2400" i="1" dirty="0">
                <a:ea typeface="SimSun" panose="02010600030101010101" pitchFamily="2" charset="-122"/>
                <a:cs typeface="Arial" panose="020B0604020202020204" pitchFamily="34" charset="0"/>
              </a:rPr>
              <a:t>SC</a:t>
            </a:r>
            <a:r>
              <a:rPr lang="en-US" altLang="zh-CN" sz="2400" dirty="0">
                <a:ea typeface="SimSun" panose="02010600030101010101" pitchFamily="2" charset="-122"/>
                <a:cs typeface="Arial" panose="020B0604020202020204" pitchFamily="34" charset="0"/>
              </a:rPr>
              <a:t> and </a:t>
            </a:r>
            <a:r>
              <a:rPr lang="en-US" altLang="zh-CN" sz="2400" i="1" dirty="0" err="1">
                <a:ea typeface="SimSun" panose="02010600030101010101" pitchFamily="2" charset="-122"/>
                <a:cs typeface="Arial" panose="020B0604020202020204" pitchFamily="34" charset="0"/>
              </a:rPr>
              <a:t>SC</a:t>
            </a:r>
            <a:r>
              <a:rPr lang="en-US" altLang="zh-CN" sz="2400" i="1" baseline="-25000" dirty="0" err="1">
                <a:ea typeface="SimSun" panose="02010600030101010101" pitchFamily="2" charset="-122"/>
                <a:cs typeface="Arial" panose="020B0604020202020204" pitchFamily="34" charset="0"/>
              </a:rPr>
              <a:t>i</a:t>
            </a:r>
            <a:r>
              <a:rPr lang="en-US" altLang="zh-CN" sz="2400" dirty="0">
                <a:ea typeface="SimSun" panose="02010600030101010101" pitchFamily="2" charset="-122"/>
                <a:cs typeface="Arial" panose="020B0604020202020204" pitchFamily="34" charset="0"/>
              </a:rPr>
              <a:t> (</a:t>
            </a:r>
            <a:r>
              <a:rPr lang="en-US" altLang="zh-CN" sz="2400" dirty="0" smtClean="0">
                <a:ea typeface="SimSun" panose="02010600030101010101" pitchFamily="2" charset="-122"/>
                <a:cs typeface="Arial" panose="020B0604020202020204" pitchFamily="34" charset="0"/>
              </a:rPr>
              <a:t>1 ≤ </a:t>
            </a:r>
            <a:r>
              <a:rPr lang="en-US" altLang="zh-CN" sz="2400" i="1" dirty="0" err="1" smtClean="0">
                <a:ea typeface="SimSun" panose="02010600030101010101" pitchFamily="2" charset="-122"/>
                <a:cs typeface="Arial" panose="020B0604020202020204" pitchFamily="34" charset="0"/>
              </a:rPr>
              <a:t>i</a:t>
            </a:r>
            <a:r>
              <a:rPr lang="en-US" altLang="zh-CN" sz="2400" dirty="0" smtClean="0">
                <a:ea typeface="SimSun" panose="02010600030101010101" pitchFamily="2" charset="-122"/>
                <a:cs typeface="Arial" panose="020B0604020202020204" pitchFamily="34" charset="0"/>
              </a:rPr>
              <a:t> </a:t>
            </a:r>
            <a:r>
              <a:rPr lang="en-US" altLang="zh-CN" sz="2400" dirty="0">
                <a:ea typeface="SimSun" panose="02010600030101010101" pitchFamily="2" charset="-122"/>
                <a:cs typeface="Arial" panose="020B0604020202020204" pitchFamily="34" charset="0"/>
              </a:rPr>
              <a:t>≤</a:t>
            </a:r>
            <a:r>
              <a:rPr lang="en-US" altLang="zh-CN" sz="2400" dirty="0" smtClean="0">
                <a:ea typeface="SimSun" panose="02010600030101010101" pitchFamily="2" charset="-122"/>
                <a:cs typeface="Arial" panose="020B0604020202020204" pitchFamily="34" charset="0"/>
              </a:rPr>
              <a:t> </a:t>
            </a:r>
            <a:r>
              <a:rPr lang="en-US" altLang="zh-CN" sz="2400" i="1" dirty="0">
                <a:ea typeface="SimSun" panose="02010600030101010101" pitchFamily="2" charset="-122"/>
                <a:cs typeface="Arial" panose="020B0604020202020204" pitchFamily="34" charset="0"/>
              </a:rPr>
              <a:t>k</a:t>
            </a:r>
            <a:r>
              <a:rPr lang="en-US" altLang="zh-CN" sz="2400" dirty="0">
                <a:ea typeface="SimSun" panose="02010600030101010101" pitchFamily="2" charset="-122"/>
                <a:cs typeface="Arial" panose="020B0604020202020204" pitchFamily="34" charset="0"/>
              </a:rPr>
              <a:t>)</a:t>
            </a:r>
          </a:p>
        </p:txBody>
      </p:sp>
    </p:spTree>
    <p:extLst>
      <p:ext uri="{BB962C8B-B14F-4D97-AF65-F5344CB8AC3E}">
        <p14:creationId xmlns:p14="http://schemas.microsoft.com/office/powerpoint/2010/main" val="3301484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r>
              <a:rPr lang="en-US" altLang="zh-CN" dirty="0" smtClean="0">
                <a:ea typeface="SimSun" panose="02010600030101010101" pitchFamily="2" charset="-122"/>
              </a:rPr>
              <a:t>Cluster Stability</a:t>
            </a:r>
            <a:endParaRPr lang="en-US" altLang="zh-CN" sz="4000" dirty="0">
              <a:ea typeface="SimSun" panose="02010600030101010101" pitchFamily="2" charset="-122"/>
            </a:endParaRPr>
          </a:p>
        </p:txBody>
      </p:sp>
      <p:sp>
        <p:nvSpPr>
          <p:cNvPr id="24579" name="Rectangle 3"/>
          <p:cNvSpPr>
            <a:spLocks noGrp="1" noChangeArrowheads="1"/>
          </p:cNvSpPr>
          <p:nvPr>
            <p:ph type="body" sz="half" idx="1"/>
          </p:nvPr>
        </p:nvSpPr>
        <p:spPr>
          <a:xfrm>
            <a:off x="556548" y="1160868"/>
            <a:ext cx="11249372" cy="5504092"/>
          </a:xfrm>
        </p:spPr>
        <p:txBody>
          <a:bodyPr vert="horz" lIns="92075" tIns="46038" rIns="92075" bIns="46038" rtlCol="0">
            <a:noAutofit/>
          </a:bodyPr>
          <a:lstStyle/>
          <a:p>
            <a:r>
              <a:rPr lang="en-US" altLang="zh-CN" dirty="0" err="1" smtClean="0">
                <a:ea typeface="SimSun" panose="02010600030101010101" pitchFamily="2" charset="-122"/>
              </a:rPr>
              <a:t>Clusterings</a:t>
            </a:r>
            <a:r>
              <a:rPr lang="en-US" altLang="zh-CN" dirty="0" smtClean="0">
                <a:ea typeface="SimSun" panose="02010600030101010101" pitchFamily="2" charset="-122"/>
              </a:rPr>
              <a:t> obtained from several datasets sampled from </a:t>
            </a:r>
          </a:p>
          <a:p>
            <a:pPr marL="384165" lvl="2" indent="0">
              <a:buNone/>
            </a:pPr>
            <a:r>
              <a:rPr lang="en-US" altLang="zh-CN" dirty="0" smtClean="0">
                <a:ea typeface="SimSun" panose="02010600030101010101" pitchFamily="2" charset="-122"/>
              </a:rPr>
              <a:t>the same underlying distribution as </a:t>
            </a:r>
            <a:r>
              <a:rPr lang="en-US" altLang="zh-CN" b="1" i="1" dirty="0" smtClean="0">
                <a:ea typeface="SimSun" panose="02010600030101010101" pitchFamily="2" charset="-122"/>
              </a:rPr>
              <a:t>D</a:t>
            </a:r>
            <a:r>
              <a:rPr lang="en-US" altLang="zh-CN" dirty="0" smtClean="0">
                <a:ea typeface="SimSun" panose="02010600030101010101" pitchFamily="2" charset="-122"/>
              </a:rPr>
              <a:t> should be similar or “stable”</a:t>
            </a:r>
            <a:endParaRPr lang="en-US" altLang="zh-CN" dirty="0">
              <a:ea typeface="SimSun" panose="02010600030101010101" pitchFamily="2" charset="-122"/>
            </a:endParaRPr>
          </a:p>
          <a:p>
            <a:r>
              <a:rPr lang="en-US" altLang="zh-CN" dirty="0" smtClean="0">
                <a:ea typeface="SimSun" panose="02010600030101010101" pitchFamily="2" charset="-122"/>
              </a:rPr>
              <a:t>Typical approach: </a:t>
            </a:r>
          </a:p>
          <a:p>
            <a:pPr lvl="1"/>
            <a:r>
              <a:rPr lang="en-US" altLang="zh-CN" dirty="0" smtClean="0">
                <a:ea typeface="SimSun" panose="02010600030101010101" pitchFamily="2" charset="-122"/>
              </a:rPr>
              <a:t>Find good parameter values for a given clustering algorithm</a:t>
            </a:r>
          </a:p>
          <a:p>
            <a:r>
              <a:rPr lang="en-US" altLang="zh-CN" dirty="0" smtClean="0">
                <a:ea typeface="SimSun" panose="02010600030101010101" pitchFamily="2" charset="-122"/>
                <a:cs typeface="Arial" panose="020B0604020202020204" pitchFamily="34" charset="0"/>
              </a:rPr>
              <a:t>Example: Find a good value of </a:t>
            </a:r>
            <a:r>
              <a:rPr lang="en-US" altLang="zh-CN" i="1" dirty="0" smtClean="0">
                <a:ea typeface="SimSun" panose="02010600030101010101" pitchFamily="2" charset="-122"/>
                <a:cs typeface="Arial" panose="020B0604020202020204" pitchFamily="34" charset="0"/>
              </a:rPr>
              <a:t>k</a:t>
            </a:r>
            <a:r>
              <a:rPr lang="en-US" altLang="zh-CN" dirty="0" smtClean="0">
                <a:ea typeface="SimSun" panose="02010600030101010101" pitchFamily="2" charset="-122"/>
                <a:cs typeface="Arial" panose="020B0604020202020204" pitchFamily="34" charset="0"/>
              </a:rPr>
              <a:t>, the correct number of clusters</a:t>
            </a:r>
            <a:endParaRPr lang="en-US" altLang="zh-CN" dirty="0">
              <a:ea typeface="SimSun" panose="02010600030101010101" pitchFamily="2" charset="-122"/>
              <a:cs typeface="Arial" panose="020B0604020202020204" pitchFamily="34" charset="0"/>
            </a:endParaRPr>
          </a:p>
          <a:p>
            <a:r>
              <a:rPr lang="en-US" altLang="zh-CN" dirty="0" smtClean="0">
                <a:ea typeface="SimSun" panose="02010600030101010101" pitchFamily="2" charset="-122"/>
                <a:cs typeface="Arial" panose="020B0604020202020204" pitchFamily="34" charset="0"/>
              </a:rPr>
              <a:t>A </a:t>
            </a:r>
            <a:r>
              <a:rPr lang="en-US" altLang="zh-CN" b="1" dirty="0" smtClean="0">
                <a:ea typeface="SimSun" panose="02010600030101010101" pitchFamily="2" charset="-122"/>
                <a:cs typeface="Arial" panose="020B0604020202020204" pitchFamily="34" charset="0"/>
              </a:rPr>
              <a:t>bootstrapping approach </a:t>
            </a:r>
            <a:r>
              <a:rPr lang="en-US" altLang="zh-CN" dirty="0" smtClean="0">
                <a:ea typeface="SimSun" panose="02010600030101010101" pitchFamily="2" charset="-122"/>
                <a:cs typeface="Arial" panose="020B0604020202020204" pitchFamily="34" charset="0"/>
              </a:rPr>
              <a:t>to find the best value of </a:t>
            </a:r>
            <a:r>
              <a:rPr lang="en-US" altLang="zh-CN" i="1" dirty="0" smtClean="0">
                <a:ea typeface="SimSun" panose="02010600030101010101" pitchFamily="2" charset="-122"/>
                <a:cs typeface="Arial" panose="020B0604020202020204" pitchFamily="34" charset="0"/>
              </a:rPr>
              <a:t>k</a:t>
            </a:r>
            <a:r>
              <a:rPr lang="en-US" altLang="zh-CN" dirty="0" smtClean="0">
                <a:ea typeface="SimSun" panose="02010600030101010101" pitchFamily="2" charset="-122"/>
                <a:cs typeface="Arial" panose="020B0604020202020204" pitchFamily="34" charset="0"/>
              </a:rPr>
              <a:t> (judged on stability)</a:t>
            </a:r>
          </a:p>
          <a:p>
            <a:pPr lvl="1"/>
            <a:r>
              <a:rPr lang="en-US" altLang="zh-CN" dirty="0" smtClean="0">
                <a:ea typeface="SimSun" panose="02010600030101010101" pitchFamily="2" charset="-122"/>
                <a:cs typeface="Arial" panose="020B0604020202020204" pitchFamily="34" charset="0"/>
              </a:rPr>
              <a:t>Generate </a:t>
            </a:r>
            <a:r>
              <a:rPr lang="en-US" altLang="zh-CN" i="1" dirty="0" smtClean="0">
                <a:ea typeface="SimSun" panose="02010600030101010101" pitchFamily="2" charset="-122"/>
                <a:cs typeface="Arial" panose="020B0604020202020204" pitchFamily="34" charset="0"/>
              </a:rPr>
              <a:t>t</a:t>
            </a:r>
            <a:r>
              <a:rPr lang="en-US" altLang="zh-CN" dirty="0" smtClean="0">
                <a:ea typeface="SimSun" panose="02010600030101010101" pitchFamily="2" charset="-122"/>
                <a:cs typeface="Arial" panose="020B0604020202020204" pitchFamily="34" charset="0"/>
              </a:rPr>
              <a:t> samples of size </a:t>
            </a:r>
            <a:r>
              <a:rPr lang="en-US" altLang="zh-CN" i="1" dirty="0" smtClean="0">
                <a:ea typeface="SimSun" panose="02010600030101010101" pitchFamily="2" charset="-122"/>
                <a:cs typeface="Arial" panose="020B0604020202020204" pitchFamily="34" charset="0"/>
              </a:rPr>
              <a:t>n</a:t>
            </a:r>
            <a:r>
              <a:rPr lang="en-US" altLang="zh-CN" dirty="0" smtClean="0">
                <a:ea typeface="SimSun" panose="02010600030101010101" pitchFamily="2" charset="-122"/>
                <a:cs typeface="Arial" panose="020B0604020202020204" pitchFamily="34" charset="0"/>
              </a:rPr>
              <a:t> by sampling from </a:t>
            </a:r>
            <a:r>
              <a:rPr lang="en-US" altLang="zh-CN" b="1" i="1" dirty="0" smtClean="0">
                <a:ea typeface="SimSun" panose="02010600030101010101" pitchFamily="2" charset="-122"/>
                <a:cs typeface="Arial" panose="020B0604020202020204" pitchFamily="34" charset="0"/>
              </a:rPr>
              <a:t>D</a:t>
            </a:r>
            <a:r>
              <a:rPr lang="en-US" altLang="zh-CN" dirty="0" smtClean="0">
                <a:ea typeface="SimSun" panose="02010600030101010101" pitchFamily="2" charset="-122"/>
                <a:cs typeface="Arial" panose="020B0604020202020204" pitchFamily="34" charset="0"/>
              </a:rPr>
              <a:t> with replacement </a:t>
            </a:r>
          </a:p>
          <a:p>
            <a:pPr lvl="1"/>
            <a:r>
              <a:rPr lang="en-US" altLang="zh-CN" dirty="0" smtClean="0">
                <a:ea typeface="SimSun" panose="02010600030101010101" pitchFamily="2" charset="-122"/>
                <a:cs typeface="Arial" panose="020B0604020202020204" pitchFamily="34" charset="0"/>
              </a:rPr>
              <a:t>For each sample </a:t>
            </a:r>
            <a:r>
              <a:rPr lang="en-US" altLang="zh-CN" b="1" i="1" dirty="0" smtClean="0">
                <a:ea typeface="SimSun" panose="02010600030101010101" pitchFamily="2" charset="-122"/>
                <a:cs typeface="Arial" panose="020B0604020202020204" pitchFamily="34" charset="0"/>
              </a:rPr>
              <a:t>D</a:t>
            </a:r>
            <a:r>
              <a:rPr lang="en-US" altLang="zh-CN" i="1" baseline="-25000" dirty="0" smtClean="0">
                <a:ea typeface="SimSun" panose="02010600030101010101" pitchFamily="2" charset="-122"/>
                <a:cs typeface="Arial" panose="020B0604020202020204" pitchFamily="34" charset="0"/>
              </a:rPr>
              <a:t>i</a:t>
            </a:r>
            <a:r>
              <a:rPr lang="en-US" altLang="zh-CN" dirty="0" smtClean="0">
                <a:ea typeface="SimSun" panose="02010600030101010101" pitchFamily="2" charset="-122"/>
                <a:cs typeface="Arial" panose="020B0604020202020204" pitchFamily="34" charset="0"/>
              </a:rPr>
              <a:t>, run the same clustering algorithm with </a:t>
            </a:r>
            <a:r>
              <a:rPr lang="en-US" altLang="zh-CN" i="1" dirty="0" smtClean="0">
                <a:ea typeface="SimSun" panose="02010600030101010101" pitchFamily="2" charset="-122"/>
                <a:cs typeface="Arial" panose="020B0604020202020204" pitchFamily="34" charset="0"/>
              </a:rPr>
              <a:t>k</a:t>
            </a:r>
            <a:r>
              <a:rPr lang="en-US" altLang="zh-CN" dirty="0" smtClean="0">
                <a:ea typeface="SimSun" panose="02010600030101010101" pitchFamily="2" charset="-122"/>
                <a:cs typeface="Arial" panose="020B0604020202020204" pitchFamily="34" charset="0"/>
              </a:rPr>
              <a:t> values from 2 </a:t>
            </a:r>
            <a:r>
              <a:rPr lang="en-US" altLang="zh-CN" dirty="0">
                <a:ea typeface="SimSun" panose="02010600030101010101" pitchFamily="2" charset="-122"/>
                <a:cs typeface="Arial" panose="020B0604020202020204" pitchFamily="34" charset="0"/>
              </a:rPr>
              <a:t>to </a:t>
            </a:r>
            <a:r>
              <a:rPr lang="en-US" altLang="zh-CN" i="1" dirty="0" err="1" smtClean="0">
                <a:ea typeface="SimSun" panose="02010600030101010101" pitchFamily="2" charset="-122"/>
                <a:cs typeface="Arial" panose="020B0604020202020204" pitchFamily="34" charset="0"/>
              </a:rPr>
              <a:t>k</a:t>
            </a:r>
            <a:r>
              <a:rPr lang="en-US" altLang="zh-CN" i="1" baseline="-25000" dirty="0" err="1" smtClean="0">
                <a:ea typeface="SimSun" panose="02010600030101010101" pitchFamily="2" charset="-122"/>
                <a:cs typeface="Arial" panose="020B0604020202020204" pitchFamily="34" charset="0"/>
              </a:rPr>
              <a:t>max</a:t>
            </a:r>
            <a:endParaRPr lang="en-US" altLang="zh-CN" i="1" baseline="-25000" dirty="0" smtClean="0">
              <a:ea typeface="SimSun" panose="02010600030101010101" pitchFamily="2" charset="-122"/>
              <a:cs typeface="Arial" panose="020B0604020202020204" pitchFamily="34" charset="0"/>
            </a:endParaRPr>
          </a:p>
          <a:p>
            <a:pPr lvl="1"/>
            <a:r>
              <a:rPr lang="en-US" altLang="zh-CN" dirty="0" smtClean="0">
                <a:ea typeface="SimSun" panose="02010600030101010101" pitchFamily="2" charset="-122"/>
                <a:cs typeface="Arial" panose="020B0604020202020204" pitchFamily="34" charset="0"/>
              </a:rPr>
              <a:t>Compare the distance between all pairs of </a:t>
            </a:r>
            <a:r>
              <a:rPr lang="en-US" altLang="zh-CN" dirty="0" err="1" smtClean="0">
                <a:ea typeface="SimSun" panose="02010600030101010101" pitchFamily="2" charset="-122"/>
                <a:cs typeface="Arial" panose="020B0604020202020204" pitchFamily="34" charset="0"/>
              </a:rPr>
              <a:t>clusterings</a:t>
            </a:r>
            <a:r>
              <a:rPr lang="en-US" altLang="zh-CN" dirty="0" smtClean="0">
                <a:ea typeface="SimSun" panose="02010600030101010101" pitchFamily="2" charset="-122"/>
                <a:cs typeface="Arial" panose="020B0604020202020204" pitchFamily="34" charset="0"/>
              </a:rPr>
              <a:t> </a:t>
            </a:r>
            <a:r>
              <a:rPr lang="en-US" altLang="zh-CN" i="1" dirty="0" err="1" smtClean="0">
                <a:ea typeface="SimSun" panose="02010600030101010101" pitchFamily="2" charset="-122"/>
                <a:cs typeface="Arial" panose="020B0604020202020204" pitchFamily="34" charset="0"/>
              </a:rPr>
              <a:t>C</a:t>
            </a:r>
            <a:r>
              <a:rPr lang="en-US" altLang="zh-CN" i="1" baseline="-25000" dirty="0" err="1" smtClean="0">
                <a:ea typeface="SimSun" panose="02010600030101010101" pitchFamily="2" charset="-122"/>
                <a:cs typeface="Arial" panose="020B0604020202020204" pitchFamily="34" charset="0"/>
              </a:rPr>
              <a:t>k</a:t>
            </a:r>
            <a:r>
              <a:rPr lang="en-US" altLang="zh-CN" dirty="0" smtClean="0">
                <a:ea typeface="SimSun" panose="02010600030101010101" pitchFamily="2" charset="-122"/>
                <a:cs typeface="Arial" panose="020B0604020202020204" pitchFamily="34" charset="0"/>
              </a:rPr>
              <a:t>(</a:t>
            </a:r>
            <a:r>
              <a:rPr lang="en-US" altLang="zh-CN" b="1" i="1" dirty="0" smtClean="0">
                <a:ea typeface="SimSun" panose="02010600030101010101" pitchFamily="2" charset="-122"/>
                <a:cs typeface="Arial" panose="020B0604020202020204" pitchFamily="34" charset="0"/>
              </a:rPr>
              <a:t>D</a:t>
            </a:r>
            <a:r>
              <a:rPr lang="en-US" altLang="zh-CN" i="1" baseline="-25000" dirty="0" smtClean="0">
                <a:ea typeface="SimSun" panose="02010600030101010101" pitchFamily="2" charset="-122"/>
                <a:cs typeface="Arial" panose="020B0604020202020204" pitchFamily="34" charset="0"/>
              </a:rPr>
              <a:t>i</a:t>
            </a:r>
            <a:r>
              <a:rPr lang="en-US" altLang="zh-CN" dirty="0" smtClean="0">
                <a:ea typeface="SimSun" panose="02010600030101010101" pitchFamily="2" charset="-122"/>
                <a:cs typeface="Arial" panose="020B0604020202020204" pitchFamily="34" charset="0"/>
              </a:rPr>
              <a:t>) and </a:t>
            </a:r>
            <a:r>
              <a:rPr lang="en-US" altLang="zh-CN" i="1" dirty="0" err="1" smtClean="0">
                <a:ea typeface="SimSun" panose="02010600030101010101" pitchFamily="2" charset="-122"/>
                <a:cs typeface="Arial" panose="020B0604020202020204" pitchFamily="34" charset="0"/>
              </a:rPr>
              <a:t>C</a:t>
            </a:r>
            <a:r>
              <a:rPr lang="en-US" altLang="zh-CN" i="1" baseline="-25000" dirty="0" err="1" smtClean="0">
                <a:ea typeface="SimSun" panose="02010600030101010101" pitchFamily="2" charset="-122"/>
                <a:cs typeface="Arial" panose="020B0604020202020204" pitchFamily="34" charset="0"/>
              </a:rPr>
              <a:t>k</a:t>
            </a:r>
            <a:r>
              <a:rPr lang="en-US" altLang="zh-CN" dirty="0" smtClean="0">
                <a:ea typeface="SimSun" panose="02010600030101010101" pitchFamily="2" charset="-122"/>
                <a:cs typeface="Arial" panose="020B0604020202020204" pitchFamily="34" charset="0"/>
              </a:rPr>
              <a:t>(</a:t>
            </a:r>
            <a:r>
              <a:rPr lang="en-US" altLang="zh-CN" b="1" i="1" dirty="0" err="1" smtClean="0">
                <a:ea typeface="SimSun" panose="02010600030101010101" pitchFamily="2" charset="-122"/>
                <a:cs typeface="Arial" panose="020B0604020202020204" pitchFamily="34" charset="0"/>
              </a:rPr>
              <a:t>D</a:t>
            </a:r>
            <a:r>
              <a:rPr lang="en-US" altLang="zh-CN" i="1" baseline="-25000" dirty="0" err="1" smtClean="0">
                <a:ea typeface="SimSun" panose="02010600030101010101" pitchFamily="2" charset="-122"/>
                <a:cs typeface="Arial" panose="020B0604020202020204" pitchFamily="34" charset="0"/>
              </a:rPr>
              <a:t>j</a:t>
            </a:r>
            <a:r>
              <a:rPr lang="en-US" altLang="zh-CN" dirty="0" smtClean="0">
                <a:ea typeface="SimSun" panose="02010600030101010101" pitchFamily="2" charset="-122"/>
                <a:cs typeface="Arial" panose="020B0604020202020204" pitchFamily="34" charset="0"/>
              </a:rPr>
              <a:t>) via some distance function</a:t>
            </a:r>
          </a:p>
          <a:p>
            <a:pPr lvl="3"/>
            <a:r>
              <a:rPr lang="en-US" altLang="zh-CN" dirty="0" smtClean="0">
                <a:ea typeface="SimSun" panose="02010600030101010101" pitchFamily="2" charset="-122"/>
                <a:cs typeface="Arial" panose="020B0604020202020204" pitchFamily="34" charset="0"/>
              </a:rPr>
              <a:t>Compute the expected pairwise distance for each value of </a:t>
            </a:r>
            <a:r>
              <a:rPr lang="en-US" altLang="zh-CN" i="1" dirty="0" smtClean="0">
                <a:ea typeface="SimSun" panose="02010600030101010101" pitchFamily="2" charset="-122"/>
                <a:cs typeface="Arial" panose="020B0604020202020204" pitchFamily="34" charset="0"/>
              </a:rPr>
              <a:t>k</a:t>
            </a:r>
          </a:p>
          <a:p>
            <a:pPr lvl="1"/>
            <a:r>
              <a:rPr lang="en-US" altLang="zh-CN" dirty="0" smtClean="0">
                <a:ea typeface="SimSun" panose="02010600030101010101" pitchFamily="2" charset="-122"/>
                <a:cs typeface="Arial" panose="020B0604020202020204" pitchFamily="34" charset="0"/>
              </a:rPr>
              <a:t>The value </a:t>
            </a:r>
            <a:r>
              <a:rPr lang="en-US" altLang="zh-CN" i="1" dirty="0" smtClean="0">
                <a:ea typeface="SimSun" panose="02010600030101010101" pitchFamily="2" charset="-122"/>
                <a:cs typeface="Arial" panose="020B0604020202020204" pitchFamily="34" charset="0"/>
              </a:rPr>
              <a:t>k</a:t>
            </a:r>
            <a:r>
              <a:rPr lang="en-US" altLang="zh-CN" dirty="0" smtClean="0">
                <a:ea typeface="SimSun" panose="02010600030101010101" pitchFamily="2" charset="-122"/>
                <a:cs typeface="Arial" panose="020B0604020202020204" pitchFamily="34" charset="0"/>
              </a:rPr>
              <a:t>* that exhibits the least deviation between the </a:t>
            </a:r>
            <a:r>
              <a:rPr lang="en-US" altLang="zh-CN" dirty="0" err="1" smtClean="0">
                <a:ea typeface="SimSun" panose="02010600030101010101" pitchFamily="2" charset="-122"/>
                <a:cs typeface="Arial" panose="020B0604020202020204" pitchFamily="34" charset="0"/>
              </a:rPr>
              <a:t>clusterings</a:t>
            </a:r>
            <a:r>
              <a:rPr lang="en-US" altLang="zh-CN" dirty="0" smtClean="0">
                <a:ea typeface="SimSun" panose="02010600030101010101" pitchFamily="2" charset="-122"/>
                <a:cs typeface="Arial" panose="020B0604020202020204" pitchFamily="34" charset="0"/>
              </a:rPr>
              <a:t> obtained from the resampled datasets is the best choice for </a:t>
            </a:r>
            <a:r>
              <a:rPr lang="en-US" altLang="zh-CN" i="1" dirty="0" smtClean="0">
                <a:ea typeface="SimSun" panose="02010600030101010101" pitchFamily="2" charset="-122"/>
                <a:cs typeface="Arial" panose="020B0604020202020204" pitchFamily="34" charset="0"/>
              </a:rPr>
              <a:t>k</a:t>
            </a:r>
            <a:r>
              <a:rPr lang="en-US" altLang="zh-CN" dirty="0" smtClean="0">
                <a:ea typeface="SimSun" panose="02010600030101010101" pitchFamily="2" charset="-122"/>
                <a:cs typeface="Arial" panose="020B0604020202020204" pitchFamily="34" charset="0"/>
              </a:rPr>
              <a:t> since it exhibits the most stability</a:t>
            </a:r>
            <a:endParaRPr lang="en-US" altLang="zh-CN" dirty="0">
              <a:ea typeface="SimSun" panose="02010600030101010101" pitchFamily="2" charset="-122"/>
              <a:cs typeface="Arial" panose="020B0604020202020204" pitchFamily="34" charset="0"/>
            </a:endParaRPr>
          </a:p>
        </p:txBody>
      </p:sp>
      <p:grpSp>
        <p:nvGrpSpPr>
          <p:cNvPr id="4" name="Group 3"/>
          <p:cNvGrpSpPr/>
          <p:nvPr/>
        </p:nvGrpSpPr>
        <p:grpSpPr>
          <a:xfrm>
            <a:off x="9552518" y="1369104"/>
            <a:ext cx="2057399" cy="1225993"/>
            <a:chOff x="10001278" y="3867115"/>
            <a:chExt cx="2057399" cy="1225993"/>
          </a:xfrm>
        </p:grpSpPr>
        <p:grpSp>
          <p:nvGrpSpPr>
            <p:cNvPr id="5" name="Group 47"/>
            <p:cNvGrpSpPr>
              <a:grpSpLocks/>
            </p:cNvGrpSpPr>
            <p:nvPr/>
          </p:nvGrpSpPr>
          <p:grpSpPr bwMode="auto">
            <a:xfrm>
              <a:off x="10001278" y="3867115"/>
              <a:ext cx="2057399" cy="1225993"/>
              <a:chOff x="6781800" y="1295400"/>
              <a:chExt cx="2042907" cy="1181100"/>
            </a:xfrm>
          </p:grpSpPr>
          <p:sp>
            <p:nvSpPr>
              <p:cNvPr id="10" name="Oval 8"/>
              <p:cNvSpPr>
                <a:spLocks noChangeArrowheads="1"/>
              </p:cNvSpPr>
              <p:nvPr/>
            </p:nvSpPr>
            <p:spPr bwMode="auto">
              <a:xfrm>
                <a:off x="7162800" y="17049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1" name="Oval 9"/>
              <p:cNvSpPr>
                <a:spLocks noChangeArrowheads="1"/>
              </p:cNvSpPr>
              <p:nvPr/>
            </p:nvSpPr>
            <p:spPr bwMode="auto">
              <a:xfrm>
                <a:off x="7391400" y="16287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2" name="Oval 10"/>
              <p:cNvSpPr>
                <a:spLocks noChangeArrowheads="1"/>
              </p:cNvSpPr>
              <p:nvPr/>
            </p:nvSpPr>
            <p:spPr bwMode="auto">
              <a:xfrm>
                <a:off x="7467600" y="20955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3" name="Oval 11"/>
              <p:cNvSpPr>
                <a:spLocks noChangeArrowheads="1"/>
              </p:cNvSpPr>
              <p:nvPr/>
            </p:nvSpPr>
            <p:spPr bwMode="auto">
              <a:xfrm>
                <a:off x="7696200" y="1933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4" name="Oval 12"/>
              <p:cNvSpPr>
                <a:spLocks noChangeArrowheads="1"/>
              </p:cNvSpPr>
              <p:nvPr/>
            </p:nvSpPr>
            <p:spPr bwMode="auto">
              <a:xfrm>
                <a:off x="7010400" y="20193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5" name="Oval 13"/>
              <p:cNvSpPr>
                <a:spLocks noChangeArrowheads="1"/>
              </p:cNvSpPr>
              <p:nvPr/>
            </p:nvSpPr>
            <p:spPr bwMode="auto">
              <a:xfrm>
                <a:off x="7010400" y="1552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6" name="Oval 14"/>
              <p:cNvSpPr>
                <a:spLocks noChangeArrowheads="1"/>
              </p:cNvSpPr>
              <p:nvPr/>
            </p:nvSpPr>
            <p:spPr bwMode="auto">
              <a:xfrm>
                <a:off x="72771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7" name="Oval 16"/>
              <p:cNvSpPr>
                <a:spLocks noChangeArrowheads="1"/>
              </p:cNvSpPr>
              <p:nvPr/>
            </p:nvSpPr>
            <p:spPr bwMode="auto">
              <a:xfrm>
                <a:off x="7620000" y="1714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8" name="Oval 17"/>
              <p:cNvSpPr>
                <a:spLocks noChangeArrowheads="1"/>
              </p:cNvSpPr>
              <p:nvPr/>
            </p:nvSpPr>
            <p:spPr bwMode="auto">
              <a:xfrm>
                <a:off x="74676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9" name="Oval 33"/>
              <p:cNvSpPr>
                <a:spLocks noChangeArrowheads="1"/>
              </p:cNvSpPr>
              <p:nvPr/>
            </p:nvSpPr>
            <p:spPr bwMode="auto">
              <a:xfrm>
                <a:off x="7226077" y="2280758"/>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0" name="Oval 34"/>
              <p:cNvSpPr>
                <a:spLocks noChangeArrowheads="1"/>
              </p:cNvSpPr>
              <p:nvPr/>
            </p:nvSpPr>
            <p:spPr bwMode="auto">
              <a:xfrm>
                <a:off x="7315200" y="1485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1" name="Oval 35"/>
              <p:cNvSpPr>
                <a:spLocks noChangeArrowheads="1"/>
              </p:cNvSpPr>
              <p:nvPr/>
            </p:nvSpPr>
            <p:spPr bwMode="auto">
              <a:xfrm>
                <a:off x="7048500" y="22479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2" name="Oval 15"/>
              <p:cNvSpPr>
                <a:spLocks noChangeArrowheads="1"/>
              </p:cNvSpPr>
              <p:nvPr/>
            </p:nvSpPr>
            <p:spPr bwMode="auto">
              <a:xfrm>
                <a:off x="80962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3" name="Oval 19"/>
              <p:cNvSpPr>
                <a:spLocks noChangeArrowheads="1"/>
              </p:cNvSpPr>
              <p:nvPr/>
            </p:nvSpPr>
            <p:spPr bwMode="auto">
              <a:xfrm>
                <a:off x="82486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4" name="Oval 20"/>
              <p:cNvSpPr>
                <a:spLocks noChangeArrowheads="1"/>
              </p:cNvSpPr>
              <p:nvPr/>
            </p:nvSpPr>
            <p:spPr bwMode="auto">
              <a:xfrm>
                <a:off x="84010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5" name="Oval 21"/>
              <p:cNvSpPr>
                <a:spLocks noChangeArrowheads="1"/>
              </p:cNvSpPr>
              <p:nvPr/>
            </p:nvSpPr>
            <p:spPr bwMode="auto">
              <a:xfrm>
                <a:off x="8248650" y="1857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6" name="Oval 22"/>
              <p:cNvSpPr>
                <a:spLocks noChangeArrowheads="1"/>
              </p:cNvSpPr>
              <p:nvPr/>
            </p:nvSpPr>
            <p:spPr bwMode="auto">
              <a:xfrm>
                <a:off x="84010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7" name="Oval 23"/>
              <p:cNvSpPr>
                <a:spLocks noChangeArrowheads="1"/>
              </p:cNvSpPr>
              <p:nvPr/>
            </p:nvSpPr>
            <p:spPr bwMode="auto">
              <a:xfrm>
                <a:off x="79438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8" name="Oval 24"/>
              <p:cNvSpPr>
                <a:spLocks noChangeArrowheads="1"/>
              </p:cNvSpPr>
              <p:nvPr/>
            </p:nvSpPr>
            <p:spPr bwMode="auto">
              <a:xfrm>
                <a:off x="80962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9" name="Oval 25"/>
              <p:cNvSpPr>
                <a:spLocks noChangeArrowheads="1"/>
              </p:cNvSpPr>
              <p:nvPr/>
            </p:nvSpPr>
            <p:spPr bwMode="auto">
              <a:xfrm>
                <a:off x="7905750" y="15906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0" name="Oval 26"/>
              <p:cNvSpPr>
                <a:spLocks noChangeArrowheads="1"/>
              </p:cNvSpPr>
              <p:nvPr/>
            </p:nvSpPr>
            <p:spPr bwMode="auto">
              <a:xfrm>
                <a:off x="82486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b="1">
                  <a:solidFill>
                    <a:srgbClr val="0000FF"/>
                  </a:solidFill>
                </a:endParaRPr>
              </a:p>
            </p:txBody>
          </p:sp>
          <p:sp>
            <p:nvSpPr>
              <p:cNvPr id="31" name="Oval 27"/>
              <p:cNvSpPr>
                <a:spLocks noChangeArrowheads="1"/>
              </p:cNvSpPr>
              <p:nvPr/>
            </p:nvSpPr>
            <p:spPr bwMode="auto">
              <a:xfrm>
                <a:off x="79438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2" name="Oval 28"/>
              <p:cNvSpPr>
                <a:spLocks noChangeArrowheads="1"/>
              </p:cNvSpPr>
              <p:nvPr/>
            </p:nvSpPr>
            <p:spPr bwMode="auto">
              <a:xfrm>
                <a:off x="80962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3" name="Oval 29"/>
              <p:cNvSpPr>
                <a:spLocks noChangeArrowheads="1"/>
              </p:cNvSpPr>
              <p:nvPr/>
            </p:nvSpPr>
            <p:spPr bwMode="auto">
              <a:xfrm>
                <a:off x="84010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4" name="Oval 30"/>
              <p:cNvSpPr>
                <a:spLocks noChangeArrowheads="1"/>
              </p:cNvSpPr>
              <p:nvPr/>
            </p:nvSpPr>
            <p:spPr bwMode="auto">
              <a:xfrm>
                <a:off x="85534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5" name="Oval 31"/>
              <p:cNvSpPr>
                <a:spLocks noChangeArrowheads="1"/>
              </p:cNvSpPr>
              <p:nvPr/>
            </p:nvSpPr>
            <p:spPr bwMode="auto">
              <a:xfrm>
                <a:off x="86296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6" name="Oval 32"/>
              <p:cNvSpPr>
                <a:spLocks noChangeArrowheads="1"/>
              </p:cNvSpPr>
              <p:nvPr/>
            </p:nvSpPr>
            <p:spPr bwMode="auto">
              <a:xfrm>
                <a:off x="84772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7" name="Oval 37"/>
              <p:cNvSpPr>
                <a:spLocks noChangeArrowheads="1"/>
              </p:cNvSpPr>
              <p:nvPr/>
            </p:nvSpPr>
            <p:spPr bwMode="auto">
              <a:xfrm>
                <a:off x="8020050" y="2085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8" name="Rectangle 1"/>
              <p:cNvSpPr>
                <a:spLocks noChangeArrowheads="1"/>
              </p:cNvSpPr>
              <p:nvPr/>
            </p:nvSpPr>
            <p:spPr bwMode="auto">
              <a:xfrm>
                <a:off x="6781800" y="1295400"/>
                <a:ext cx="2042907" cy="1181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39" name="Oval 2"/>
              <p:cNvSpPr>
                <a:spLocks noChangeArrowheads="1"/>
              </p:cNvSpPr>
              <p:nvPr/>
            </p:nvSpPr>
            <p:spPr bwMode="auto">
              <a:xfrm rot="20962536">
                <a:off x="7845935" y="1424254"/>
                <a:ext cx="897260" cy="790039"/>
              </a:xfrm>
              <a:prstGeom prst="ellipse">
                <a:avLst/>
              </a:prstGeom>
              <a:noFill/>
              <a:ln w="28575" algn="ctr">
                <a:solidFill>
                  <a:srgbClr val="0070C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40" name="Oval 44"/>
              <p:cNvSpPr>
                <a:spLocks noChangeArrowheads="1"/>
              </p:cNvSpPr>
              <p:nvPr/>
            </p:nvSpPr>
            <p:spPr bwMode="auto">
              <a:xfrm rot="2595734">
                <a:off x="6892421" y="1472681"/>
                <a:ext cx="995748" cy="491656"/>
              </a:xfrm>
              <a:prstGeom prst="ellipse">
                <a:avLst/>
              </a:prstGeom>
              <a:noFill/>
              <a:ln w="28575" algn="ctr">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grpSp>
        <p:sp>
          <p:nvSpPr>
            <p:cNvPr id="6" name="Oval 35"/>
            <p:cNvSpPr>
              <a:spLocks noChangeArrowheads="1"/>
            </p:cNvSpPr>
            <p:nvPr/>
          </p:nvSpPr>
          <p:spPr bwMode="auto">
            <a:xfrm>
              <a:off x="10156683" y="4717509"/>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 name="Oval 33"/>
            <p:cNvSpPr>
              <a:spLocks noChangeArrowheads="1"/>
            </p:cNvSpPr>
            <p:nvPr/>
          </p:nvSpPr>
          <p:spPr bwMode="auto">
            <a:xfrm>
              <a:off x="10487078" y="475195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 name="Oval 2"/>
            <p:cNvSpPr>
              <a:spLocks noChangeArrowheads="1"/>
            </p:cNvSpPr>
            <p:nvPr/>
          </p:nvSpPr>
          <p:spPr bwMode="auto">
            <a:xfrm rot="426211">
              <a:off x="10077189" y="4589185"/>
              <a:ext cx="786225" cy="422615"/>
            </a:xfrm>
            <a:prstGeom prst="ellipse">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9" name="Oval 33"/>
            <p:cNvSpPr>
              <a:spLocks noChangeArrowheads="1"/>
            </p:cNvSpPr>
            <p:nvPr/>
          </p:nvSpPr>
          <p:spPr bwMode="auto">
            <a:xfrm>
              <a:off x="10639478" y="490435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grpSp>
    </p:spTree>
    <p:extLst>
      <p:ext uri="{BB962C8B-B14F-4D97-AF65-F5344CB8AC3E}">
        <p14:creationId xmlns:p14="http://schemas.microsoft.com/office/powerpoint/2010/main" val="13175578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0" y="8354"/>
            <a:ext cx="12192000" cy="1067971"/>
          </a:xfrm>
        </p:spPr>
        <p:txBody>
          <a:bodyPr vert="horz" lIns="92075" tIns="46038" rIns="92075" bIns="46038" rtlCol="0" anchor="ctr">
            <a:noAutofit/>
          </a:bodyPr>
          <a:lstStyle/>
          <a:p>
            <a:r>
              <a:rPr lang="en-US" altLang="zh-CN" sz="4000" dirty="0" smtClean="0">
                <a:ea typeface="SimSun" panose="02010600030101010101" pitchFamily="2" charset="-122"/>
              </a:rPr>
              <a:t>Other Methods for Finding K, </a:t>
            </a:r>
            <a:r>
              <a:rPr lang="en-US" altLang="zh-CN" sz="4000" dirty="0">
                <a:ea typeface="SimSun" panose="02010600030101010101" pitchFamily="2" charset="-122"/>
              </a:rPr>
              <a:t>the Number of Clusters</a:t>
            </a:r>
            <a:endParaRPr lang="en-US" altLang="zh-CN" sz="3600" dirty="0">
              <a:ea typeface="SimSun" panose="02010600030101010101" pitchFamily="2" charset="-122"/>
            </a:endParaRPr>
          </a:p>
        </p:txBody>
      </p:sp>
      <p:sp>
        <p:nvSpPr>
          <p:cNvPr id="24579" name="Rectangle 3"/>
          <p:cNvSpPr>
            <a:spLocks noGrp="1" noChangeArrowheads="1"/>
          </p:cNvSpPr>
          <p:nvPr>
            <p:ph type="body" sz="half" idx="1"/>
          </p:nvPr>
        </p:nvSpPr>
        <p:spPr>
          <a:xfrm>
            <a:off x="500886" y="1146953"/>
            <a:ext cx="11260897" cy="5540717"/>
          </a:xfrm>
        </p:spPr>
        <p:txBody>
          <a:bodyPr vert="horz" lIns="92075" tIns="46038" rIns="92075" bIns="46038" rtlCol="0">
            <a:noAutofit/>
          </a:bodyPr>
          <a:lstStyle/>
          <a:p>
            <a:r>
              <a:rPr lang="en-US" altLang="zh-CN" b="1" dirty="0">
                <a:ea typeface="SimSun" panose="02010600030101010101" pitchFamily="2" charset="-122"/>
              </a:rPr>
              <a:t>Empirical method</a:t>
            </a:r>
          </a:p>
          <a:p>
            <a:pPr lvl="1"/>
            <a:r>
              <a:rPr lang="en-US" altLang="zh-CN" dirty="0">
                <a:ea typeface="SimSun" panose="02010600030101010101" pitchFamily="2" charset="-122"/>
              </a:rPr>
              <a:t># of clusters:  </a:t>
            </a:r>
            <a:r>
              <a:rPr lang="en-US" altLang="zh-CN" dirty="0" smtClean="0">
                <a:ea typeface="SimSun" panose="02010600030101010101" pitchFamily="2" charset="-122"/>
              </a:rPr>
              <a:t>                   </a:t>
            </a:r>
            <a:r>
              <a:rPr lang="en-US" altLang="zh-CN" dirty="0" smtClean="0">
                <a:ea typeface="SimSun" panose="02010600030101010101" pitchFamily="2" charset="-122"/>
                <a:cs typeface="Arial" panose="020B0604020202020204" pitchFamily="34" charset="0"/>
              </a:rPr>
              <a:t>for </a:t>
            </a:r>
            <a:r>
              <a:rPr lang="en-US" altLang="zh-CN" dirty="0">
                <a:ea typeface="SimSun" panose="02010600030101010101" pitchFamily="2" charset="-122"/>
                <a:cs typeface="Arial" panose="020B0604020202020204" pitchFamily="34" charset="0"/>
              </a:rPr>
              <a:t>a dataset of n </a:t>
            </a:r>
            <a:r>
              <a:rPr lang="en-US" altLang="zh-CN" dirty="0" smtClean="0">
                <a:ea typeface="SimSun" panose="02010600030101010101" pitchFamily="2" charset="-122"/>
                <a:cs typeface="Arial" panose="020B0604020202020204" pitchFamily="34" charset="0"/>
              </a:rPr>
              <a:t>points (e.g</a:t>
            </a:r>
            <a:r>
              <a:rPr lang="en-US" altLang="zh-CN" dirty="0">
                <a:ea typeface="SimSun" panose="02010600030101010101" pitchFamily="2" charset="-122"/>
                <a:cs typeface="Arial" panose="020B0604020202020204" pitchFamily="34" charset="0"/>
              </a:rPr>
              <a:t>., </a:t>
            </a:r>
            <a:r>
              <a:rPr lang="en-US" altLang="zh-CN" i="1" dirty="0">
                <a:ea typeface="SimSun" panose="02010600030101010101" pitchFamily="2" charset="-122"/>
                <a:cs typeface="Arial" panose="020B0604020202020204" pitchFamily="34" charset="0"/>
              </a:rPr>
              <a:t>n</a:t>
            </a:r>
            <a:r>
              <a:rPr lang="en-US" altLang="zh-CN" dirty="0">
                <a:ea typeface="SimSun" panose="02010600030101010101" pitchFamily="2" charset="-122"/>
                <a:cs typeface="Arial" panose="020B0604020202020204" pitchFamily="34" charset="0"/>
              </a:rPr>
              <a:t> = 200, </a:t>
            </a:r>
            <a:r>
              <a:rPr lang="en-US" altLang="zh-CN" i="1" dirty="0">
                <a:ea typeface="SimSun" panose="02010600030101010101" pitchFamily="2" charset="-122"/>
                <a:cs typeface="Arial" panose="020B0604020202020204" pitchFamily="34" charset="0"/>
              </a:rPr>
              <a:t>k</a:t>
            </a:r>
            <a:r>
              <a:rPr lang="en-US" altLang="zh-CN" dirty="0">
                <a:ea typeface="SimSun" panose="02010600030101010101" pitchFamily="2" charset="-122"/>
                <a:cs typeface="Arial" panose="020B0604020202020204" pitchFamily="34" charset="0"/>
              </a:rPr>
              <a:t> = </a:t>
            </a:r>
            <a:r>
              <a:rPr lang="en-US" altLang="zh-CN" dirty="0" smtClean="0">
                <a:ea typeface="SimSun" panose="02010600030101010101" pitchFamily="2" charset="-122"/>
                <a:cs typeface="Arial" panose="020B0604020202020204" pitchFamily="34" charset="0"/>
              </a:rPr>
              <a:t>10)</a:t>
            </a:r>
            <a:endParaRPr lang="en-US" altLang="zh-CN" dirty="0">
              <a:ea typeface="SimSun" panose="02010600030101010101" pitchFamily="2" charset="-122"/>
              <a:cs typeface="Arial" panose="020B0604020202020204" pitchFamily="34" charset="0"/>
            </a:endParaRPr>
          </a:p>
          <a:p>
            <a:r>
              <a:rPr lang="en-US" altLang="zh-CN" b="1" dirty="0">
                <a:ea typeface="SimSun" panose="02010600030101010101" pitchFamily="2" charset="-122"/>
                <a:cs typeface="Arial" panose="020B0604020202020204" pitchFamily="34" charset="0"/>
              </a:rPr>
              <a:t>Elbow </a:t>
            </a:r>
            <a:r>
              <a:rPr lang="en-US" altLang="zh-CN" b="1" dirty="0" smtClean="0">
                <a:ea typeface="SimSun" panose="02010600030101010101" pitchFamily="2" charset="-122"/>
                <a:cs typeface="Arial" panose="020B0604020202020204" pitchFamily="34" charset="0"/>
              </a:rPr>
              <a:t>method</a:t>
            </a:r>
            <a:r>
              <a:rPr lang="en-US" altLang="zh-CN" dirty="0" smtClean="0">
                <a:ea typeface="SimSun" panose="02010600030101010101" pitchFamily="2" charset="-122"/>
                <a:cs typeface="Arial" panose="020B0604020202020204" pitchFamily="34" charset="0"/>
              </a:rPr>
              <a:t>: Use </a:t>
            </a:r>
            <a:r>
              <a:rPr lang="en-US" altLang="zh-CN" dirty="0">
                <a:ea typeface="SimSun" panose="02010600030101010101" pitchFamily="2" charset="-122"/>
                <a:cs typeface="Arial" panose="020B0604020202020204" pitchFamily="34" charset="0"/>
              </a:rPr>
              <a:t>the turning point in the curve of </a:t>
            </a:r>
            <a:r>
              <a:rPr lang="en-US" altLang="zh-CN" dirty="0" smtClean="0">
                <a:ea typeface="SimSun" panose="02010600030101010101" pitchFamily="2" charset="-122"/>
                <a:cs typeface="Arial" panose="020B0604020202020204" pitchFamily="34" charset="0"/>
              </a:rPr>
              <a:t>the sum </a:t>
            </a:r>
          </a:p>
          <a:p>
            <a:pPr marL="384165" lvl="2" indent="0">
              <a:buNone/>
            </a:pPr>
            <a:r>
              <a:rPr lang="en-US" altLang="zh-CN" dirty="0" smtClean="0">
                <a:ea typeface="SimSun" panose="02010600030101010101" pitchFamily="2" charset="-122"/>
                <a:cs typeface="Arial" panose="020B0604020202020204" pitchFamily="34" charset="0"/>
              </a:rPr>
              <a:t>of </a:t>
            </a:r>
            <a:r>
              <a:rPr lang="en-US" altLang="zh-CN" dirty="0">
                <a:ea typeface="SimSun" panose="02010600030101010101" pitchFamily="2" charset="-122"/>
                <a:cs typeface="Arial" panose="020B0604020202020204" pitchFamily="34" charset="0"/>
              </a:rPr>
              <a:t>within cluster variance </a:t>
            </a:r>
            <a:r>
              <a:rPr lang="en-US" altLang="zh-CN" dirty="0" smtClean="0">
                <a:ea typeface="SimSun" panose="02010600030101010101" pitchFamily="2" charset="-122"/>
                <a:cs typeface="Arial" panose="020B0604020202020204" pitchFamily="34" charset="0"/>
              </a:rPr>
              <a:t>with respect to the </a:t>
            </a:r>
            <a:r>
              <a:rPr lang="en-US" altLang="zh-CN" dirty="0">
                <a:ea typeface="SimSun" panose="02010600030101010101" pitchFamily="2" charset="-122"/>
                <a:cs typeface="Arial" panose="020B0604020202020204" pitchFamily="34" charset="0"/>
              </a:rPr>
              <a:t># of clusters</a:t>
            </a:r>
          </a:p>
          <a:p>
            <a:r>
              <a:rPr lang="en-US" altLang="zh-CN" b="1" dirty="0">
                <a:ea typeface="SimSun" panose="02010600030101010101" pitchFamily="2" charset="-122"/>
                <a:cs typeface="Arial" panose="020B0604020202020204" pitchFamily="34" charset="0"/>
              </a:rPr>
              <a:t>Cross validation method</a:t>
            </a:r>
          </a:p>
          <a:p>
            <a:pPr lvl="1"/>
            <a:r>
              <a:rPr lang="en-US" altLang="zh-CN" dirty="0">
                <a:ea typeface="SimSun" panose="02010600030101010101" pitchFamily="2" charset="-122"/>
                <a:cs typeface="Arial" panose="020B0604020202020204" pitchFamily="34" charset="0"/>
              </a:rPr>
              <a:t>Divide a given data set into </a:t>
            </a:r>
            <a:r>
              <a:rPr lang="en-US" altLang="zh-CN" i="1" dirty="0">
                <a:ea typeface="SimSun" panose="02010600030101010101" pitchFamily="2" charset="-122"/>
                <a:cs typeface="Arial" panose="020B0604020202020204" pitchFamily="34" charset="0"/>
              </a:rPr>
              <a:t>m</a:t>
            </a:r>
            <a:r>
              <a:rPr lang="en-US" altLang="zh-CN" dirty="0">
                <a:ea typeface="SimSun" panose="02010600030101010101" pitchFamily="2" charset="-122"/>
                <a:cs typeface="Arial" panose="020B0604020202020204" pitchFamily="34" charset="0"/>
              </a:rPr>
              <a:t> parts</a:t>
            </a:r>
          </a:p>
          <a:p>
            <a:pPr lvl="1"/>
            <a:r>
              <a:rPr lang="en-US" altLang="zh-CN" dirty="0">
                <a:ea typeface="SimSun" panose="02010600030101010101" pitchFamily="2" charset="-122"/>
                <a:cs typeface="Arial" panose="020B0604020202020204" pitchFamily="34" charset="0"/>
              </a:rPr>
              <a:t>Use </a:t>
            </a:r>
            <a:r>
              <a:rPr lang="en-US" altLang="zh-CN" i="1" dirty="0">
                <a:ea typeface="SimSun" panose="02010600030101010101" pitchFamily="2" charset="-122"/>
                <a:cs typeface="Arial" panose="020B0604020202020204" pitchFamily="34" charset="0"/>
              </a:rPr>
              <a:t>m</a:t>
            </a:r>
            <a:r>
              <a:rPr lang="en-US" altLang="zh-CN" dirty="0">
                <a:ea typeface="SimSun" panose="02010600030101010101" pitchFamily="2" charset="-122"/>
                <a:cs typeface="Arial" panose="020B0604020202020204" pitchFamily="34" charset="0"/>
              </a:rPr>
              <a:t> </a:t>
            </a:r>
            <a:r>
              <a:rPr lang="en-US" altLang="zh-CN" dirty="0">
                <a:ea typeface="SimSun" panose="02010600030101010101" pitchFamily="2" charset="-122"/>
                <a:cs typeface="Times New Roman" panose="02020603050405020304" pitchFamily="18" charset="0"/>
              </a:rPr>
              <a:t>–</a:t>
            </a:r>
            <a:r>
              <a:rPr lang="en-US" altLang="zh-CN" dirty="0">
                <a:ea typeface="SimSun" panose="02010600030101010101" pitchFamily="2" charset="-122"/>
                <a:cs typeface="Arial" panose="020B0604020202020204" pitchFamily="34" charset="0"/>
              </a:rPr>
              <a:t> 1 parts to obtain a clustering model</a:t>
            </a:r>
          </a:p>
          <a:p>
            <a:pPr lvl="1"/>
            <a:r>
              <a:rPr lang="en-US" altLang="zh-CN" dirty="0">
                <a:ea typeface="SimSun" panose="02010600030101010101" pitchFamily="2" charset="-122"/>
                <a:cs typeface="Arial" panose="020B0604020202020204" pitchFamily="34" charset="0"/>
              </a:rPr>
              <a:t>Use the remaining part to test the quality of the clustering</a:t>
            </a:r>
          </a:p>
          <a:p>
            <a:pPr lvl="2"/>
            <a:r>
              <a:rPr lang="en-US" altLang="zh-CN" dirty="0" smtClean="0">
                <a:ea typeface="SimSun" panose="02010600030101010101" pitchFamily="2" charset="-122"/>
                <a:cs typeface="Arial" panose="020B0604020202020204" pitchFamily="34" charset="0"/>
              </a:rPr>
              <a:t>For example, for </a:t>
            </a:r>
            <a:r>
              <a:rPr lang="en-US" altLang="zh-CN" dirty="0">
                <a:ea typeface="SimSun" panose="02010600030101010101" pitchFamily="2" charset="-122"/>
                <a:cs typeface="Arial" panose="020B0604020202020204" pitchFamily="34" charset="0"/>
              </a:rPr>
              <a:t>each point in the test set, find the closest centroid, and use the sum of squared distance between all points in the test set and the closest centroids to measure how well the model fits the test set</a:t>
            </a:r>
          </a:p>
          <a:p>
            <a:pPr lvl="1"/>
            <a:r>
              <a:rPr lang="en-US" altLang="zh-CN" dirty="0">
                <a:ea typeface="SimSun" panose="02010600030101010101" pitchFamily="2" charset="-122"/>
                <a:cs typeface="Arial" panose="020B0604020202020204" pitchFamily="34" charset="0"/>
              </a:rPr>
              <a:t>For any </a:t>
            </a:r>
            <a:r>
              <a:rPr lang="en-US" altLang="zh-CN" i="1" dirty="0">
                <a:ea typeface="SimSun" panose="02010600030101010101" pitchFamily="2" charset="-122"/>
                <a:cs typeface="Arial" panose="020B0604020202020204" pitchFamily="34" charset="0"/>
              </a:rPr>
              <a:t>k</a:t>
            </a:r>
            <a:r>
              <a:rPr lang="en-US" altLang="zh-CN" dirty="0">
                <a:ea typeface="SimSun" panose="02010600030101010101" pitchFamily="2" charset="-122"/>
                <a:cs typeface="Arial" panose="020B0604020202020204" pitchFamily="34" charset="0"/>
              </a:rPr>
              <a:t> &gt; 0, repeat it </a:t>
            </a:r>
            <a:r>
              <a:rPr lang="en-US" altLang="zh-CN" i="1" dirty="0">
                <a:ea typeface="SimSun" panose="02010600030101010101" pitchFamily="2" charset="-122"/>
                <a:cs typeface="Arial" panose="020B0604020202020204" pitchFamily="34" charset="0"/>
              </a:rPr>
              <a:t>m</a:t>
            </a:r>
            <a:r>
              <a:rPr lang="en-US" altLang="zh-CN" dirty="0">
                <a:ea typeface="SimSun" panose="02010600030101010101" pitchFamily="2" charset="-122"/>
                <a:cs typeface="Arial" panose="020B0604020202020204" pitchFamily="34" charset="0"/>
              </a:rPr>
              <a:t> times, compare the overall quality measure w.r.t. different </a:t>
            </a:r>
            <a:r>
              <a:rPr lang="en-US" altLang="zh-CN" i="1" dirty="0">
                <a:ea typeface="SimSun" panose="02010600030101010101" pitchFamily="2" charset="-122"/>
                <a:cs typeface="Arial" panose="020B0604020202020204" pitchFamily="34" charset="0"/>
              </a:rPr>
              <a:t>k’s</a:t>
            </a:r>
            <a:r>
              <a:rPr lang="en-US" altLang="zh-CN" dirty="0">
                <a:ea typeface="SimSun" panose="02010600030101010101" pitchFamily="2" charset="-122"/>
                <a:cs typeface="Arial" panose="020B0604020202020204" pitchFamily="34" charset="0"/>
              </a:rPr>
              <a:t>, and find # of clusters that fits the data the best</a:t>
            </a:r>
          </a:p>
        </p:txBody>
      </p:sp>
      <p:graphicFrame>
        <p:nvGraphicFramePr>
          <p:cNvPr id="4" name="Object 3"/>
          <p:cNvGraphicFramePr>
            <a:graphicFrameLocks noChangeAspect="1"/>
          </p:cNvGraphicFramePr>
          <p:nvPr>
            <p:extLst/>
          </p:nvPr>
        </p:nvGraphicFramePr>
        <p:xfrm>
          <a:off x="2904009" y="1563892"/>
          <a:ext cx="1273175" cy="461963"/>
        </p:xfrm>
        <a:graphic>
          <a:graphicData uri="http://schemas.openxmlformats.org/presentationml/2006/ole">
            <mc:AlternateContent xmlns:mc="http://schemas.openxmlformats.org/markup-compatibility/2006">
              <mc:Choice xmlns:v="urn:schemas-microsoft-com:vml" Requires="v">
                <p:oleObj spid="_x0000_s26638" name="Equation" r:id="rId4" imgW="647640" imgH="228600" progId="Equation.DSMT4">
                  <p:embed/>
                </p:oleObj>
              </mc:Choice>
              <mc:Fallback>
                <p:oleObj name="Equation" r:id="rId4" imgW="647640" imgH="228600" progId="Equation.DSMT4">
                  <p:embed/>
                  <p:pic>
                    <p:nvPicPr>
                      <p:cNvPr id="0" name=""/>
                      <p:cNvPicPr/>
                      <p:nvPr/>
                    </p:nvPicPr>
                    <p:blipFill>
                      <a:blip r:embed="rId5"/>
                      <a:stretch>
                        <a:fillRect/>
                      </a:stretch>
                    </p:blipFill>
                    <p:spPr>
                      <a:xfrm>
                        <a:off x="2904009" y="1563892"/>
                        <a:ext cx="1273175" cy="461963"/>
                      </a:xfrm>
                      <a:prstGeom prst="rect">
                        <a:avLst/>
                      </a:prstGeom>
                    </p:spPr>
                  </p:pic>
                </p:oleObj>
              </mc:Fallback>
            </mc:AlternateContent>
          </a:graphicData>
        </a:graphic>
      </p:graphicFrame>
      <p:pic>
        <p:nvPicPr>
          <p:cNvPr id="2" name="Picture 1"/>
          <p:cNvPicPr>
            <a:picLocks noChangeAspect="1"/>
          </p:cNvPicPr>
          <p:nvPr/>
        </p:nvPicPr>
        <p:blipFill>
          <a:blip r:embed="rId6"/>
          <a:stretch>
            <a:fillRect/>
          </a:stretch>
        </p:blipFill>
        <p:spPr>
          <a:xfrm>
            <a:off x="8543453" y="1990926"/>
            <a:ext cx="3352800" cy="2714172"/>
          </a:xfrm>
          <a:prstGeom prst="rect">
            <a:avLst/>
          </a:prstGeom>
        </p:spPr>
      </p:pic>
    </p:spTree>
    <p:extLst>
      <p:ext uri="{BB962C8B-B14F-4D97-AF65-F5344CB8AC3E}">
        <p14:creationId xmlns:p14="http://schemas.microsoft.com/office/powerpoint/2010/main" val="3393225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0" y="0"/>
            <a:ext cx="12192000" cy="1095468"/>
          </a:xfrm>
        </p:spPr>
        <p:txBody>
          <a:bodyPr vert="horz" lIns="92075" tIns="46038" rIns="92075" bIns="46038" rtlCol="0" anchor="ctr">
            <a:noAutofit/>
          </a:bodyPr>
          <a:lstStyle/>
          <a:p>
            <a:pPr lvl="3" algn="ctr" defTabSz="914377" rtl="0">
              <a:lnSpc>
                <a:spcPct val="85000"/>
              </a:lnSpc>
              <a:spcBef>
                <a:spcPct val="0"/>
              </a:spcBef>
            </a:pPr>
            <a:r>
              <a:rPr lang="en-US" altLang="zh-CN" sz="4400" dirty="0" smtClean="0">
                <a:latin typeface="Berlin Sans FB Demi" panose="020E0802020502020306" pitchFamily="34" charset="0"/>
                <a:ea typeface="SimSun" panose="02010600030101010101" pitchFamily="2" charset="-122"/>
              </a:rPr>
              <a:t>Clustering Tendency: Whether the Data Contains Inherent Grouping Structure</a:t>
            </a:r>
            <a:endParaRPr lang="en-US" altLang="zh-CN" sz="4400" dirty="0">
              <a:latin typeface="Berlin Sans FB Demi" panose="020E0802020502020306" pitchFamily="34" charset="0"/>
              <a:ea typeface="SimSun" panose="02010600030101010101" pitchFamily="2" charset="-122"/>
            </a:endParaRPr>
          </a:p>
        </p:txBody>
      </p:sp>
      <p:sp>
        <p:nvSpPr>
          <p:cNvPr id="24579" name="Rectangle 3"/>
          <p:cNvSpPr>
            <a:spLocks noGrp="1" noChangeArrowheads="1"/>
          </p:cNvSpPr>
          <p:nvPr>
            <p:ph type="body" sz="half" idx="1"/>
          </p:nvPr>
        </p:nvSpPr>
        <p:spPr>
          <a:xfrm>
            <a:off x="556548" y="1160867"/>
            <a:ext cx="11053369" cy="5493429"/>
          </a:xfrm>
        </p:spPr>
        <p:txBody>
          <a:bodyPr vert="horz" lIns="92075" tIns="46038" rIns="92075" bIns="46038" rtlCol="0">
            <a:noAutofit/>
          </a:bodyPr>
          <a:lstStyle/>
          <a:p>
            <a:pPr marL="341313" lvl="3" indent="-341313">
              <a:buClr>
                <a:srgbClr val="0000CC"/>
              </a:buClr>
            </a:pPr>
            <a:r>
              <a:rPr lang="en-US" altLang="zh-CN" dirty="0" smtClean="0">
                <a:ea typeface="SimSun" panose="02010600030101010101" pitchFamily="2" charset="-122"/>
              </a:rPr>
              <a:t>Assessing </a:t>
            </a:r>
            <a:r>
              <a:rPr lang="en-US" altLang="zh-CN" dirty="0">
                <a:ea typeface="SimSun" panose="02010600030101010101" pitchFamily="2" charset="-122"/>
              </a:rPr>
              <a:t>the </a:t>
            </a:r>
            <a:r>
              <a:rPr lang="en-US" altLang="zh-CN" b="1" dirty="0">
                <a:ea typeface="SimSun" panose="02010600030101010101" pitchFamily="2" charset="-122"/>
              </a:rPr>
              <a:t>suitability of </a:t>
            </a:r>
            <a:r>
              <a:rPr lang="en-US" altLang="zh-CN" b="1" dirty="0" smtClean="0">
                <a:ea typeface="SimSun" panose="02010600030101010101" pitchFamily="2" charset="-122"/>
              </a:rPr>
              <a:t>clustering</a:t>
            </a:r>
            <a:r>
              <a:rPr lang="en-US" altLang="zh-CN" dirty="0" smtClean="0">
                <a:ea typeface="SimSun" panose="02010600030101010101" pitchFamily="2" charset="-122"/>
              </a:rPr>
              <a:t> </a:t>
            </a:r>
          </a:p>
          <a:p>
            <a:pPr marL="571500" lvl="4" indent="-341313">
              <a:buClr>
                <a:srgbClr val="0000CC"/>
              </a:buClr>
            </a:pPr>
            <a:r>
              <a:rPr lang="en-US" altLang="zh-CN" dirty="0" smtClean="0">
                <a:ea typeface="SimSun" panose="02010600030101010101" pitchFamily="2" charset="-122"/>
              </a:rPr>
              <a:t>(i.e., whether the data </a:t>
            </a:r>
            <a:r>
              <a:rPr lang="en-US" altLang="zh-CN" dirty="0">
                <a:ea typeface="SimSun" panose="02010600030101010101" pitchFamily="2" charset="-122"/>
              </a:rPr>
              <a:t>has any inherent grouping </a:t>
            </a:r>
            <a:r>
              <a:rPr lang="en-US" altLang="zh-CN" dirty="0" smtClean="0">
                <a:ea typeface="SimSun" panose="02010600030101010101" pitchFamily="2" charset="-122"/>
              </a:rPr>
              <a:t>structure)</a:t>
            </a:r>
            <a:endParaRPr lang="en-US" altLang="zh-CN" dirty="0">
              <a:ea typeface="SimSun" panose="02010600030101010101" pitchFamily="2" charset="-122"/>
            </a:endParaRPr>
          </a:p>
          <a:p>
            <a:r>
              <a:rPr lang="en-US" altLang="zh-CN" dirty="0" smtClean="0">
                <a:ea typeface="SimSun" panose="02010600030101010101" pitchFamily="2" charset="-122"/>
              </a:rPr>
              <a:t>Determining </a:t>
            </a:r>
            <a:r>
              <a:rPr lang="en-US" altLang="zh-CN" b="1" i="1" dirty="0" smtClean="0">
                <a:ea typeface="SimSun" panose="02010600030101010101" pitchFamily="2" charset="-122"/>
              </a:rPr>
              <a:t>clustering tendency </a:t>
            </a:r>
            <a:r>
              <a:rPr lang="en-US" altLang="zh-CN" dirty="0" smtClean="0">
                <a:ea typeface="SimSun" panose="02010600030101010101" pitchFamily="2" charset="-122"/>
              </a:rPr>
              <a:t>or </a:t>
            </a:r>
            <a:r>
              <a:rPr lang="en-US" altLang="zh-CN" b="1" i="1" dirty="0" err="1" smtClean="0">
                <a:ea typeface="SimSun" panose="02010600030101010101" pitchFamily="2" charset="-122"/>
              </a:rPr>
              <a:t>clusterability</a:t>
            </a:r>
            <a:r>
              <a:rPr lang="en-US" altLang="zh-CN" dirty="0">
                <a:ea typeface="SimSun" panose="02010600030101010101" pitchFamily="2" charset="-122"/>
              </a:rPr>
              <a:t> </a:t>
            </a:r>
            <a:endParaRPr lang="en-US" altLang="zh-CN" dirty="0" smtClean="0">
              <a:ea typeface="SimSun" panose="02010600030101010101" pitchFamily="2" charset="-122"/>
            </a:endParaRPr>
          </a:p>
          <a:p>
            <a:pPr lvl="1"/>
            <a:r>
              <a:rPr lang="en-US" altLang="zh-CN" b="1" dirty="0" smtClean="0">
                <a:ea typeface="SimSun" panose="02010600030101010101" pitchFamily="2" charset="-122"/>
              </a:rPr>
              <a:t>A hard task </a:t>
            </a:r>
            <a:r>
              <a:rPr lang="en-US" altLang="zh-CN" dirty="0" smtClean="0">
                <a:ea typeface="SimSun" panose="02010600030101010101" pitchFamily="2" charset="-122"/>
              </a:rPr>
              <a:t>because there are so many different definitions of clusters</a:t>
            </a:r>
          </a:p>
          <a:p>
            <a:pPr lvl="2"/>
            <a:r>
              <a:rPr lang="en-US" altLang="zh-CN" dirty="0" smtClean="0">
                <a:ea typeface="SimSun" panose="02010600030101010101" pitchFamily="2" charset="-122"/>
              </a:rPr>
              <a:t>E.g., partitioning, hierarchical, density-based, graph-based, etc.</a:t>
            </a:r>
          </a:p>
          <a:p>
            <a:pPr lvl="1"/>
            <a:r>
              <a:rPr lang="en-US" altLang="zh-CN" dirty="0" smtClean="0">
                <a:ea typeface="SimSun" panose="02010600030101010101" pitchFamily="2" charset="-122"/>
              </a:rPr>
              <a:t>Even fixing cluster type, still hard to define an appropriate null model for a data set</a:t>
            </a:r>
            <a:endParaRPr lang="en-US" altLang="zh-CN" dirty="0">
              <a:ea typeface="SimSun" panose="02010600030101010101" pitchFamily="2" charset="-122"/>
            </a:endParaRPr>
          </a:p>
          <a:p>
            <a:r>
              <a:rPr lang="en-US" altLang="zh-CN" dirty="0" smtClean="0">
                <a:ea typeface="SimSun" panose="02010600030101010101" pitchFamily="2" charset="-122"/>
                <a:cs typeface="Arial" panose="020B0604020202020204" pitchFamily="34" charset="0"/>
              </a:rPr>
              <a:t>Still, there are some </a:t>
            </a:r>
            <a:r>
              <a:rPr lang="en-US" altLang="zh-CN" b="1" dirty="0" err="1" smtClean="0">
                <a:ea typeface="SimSun" panose="02010600030101010101" pitchFamily="2" charset="-122"/>
                <a:cs typeface="Arial" panose="020B0604020202020204" pitchFamily="34" charset="0"/>
              </a:rPr>
              <a:t>clusterability</a:t>
            </a:r>
            <a:r>
              <a:rPr lang="en-US" altLang="zh-CN" b="1" dirty="0" smtClean="0">
                <a:ea typeface="SimSun" panose="02010600030101010101" pitchFamily="2" charset="-122"/>
                <a:cs typeface="Arial" panose="020B0604020202020204" pitchFamily="34" charset="0"/>
              </a:rPr>
              <a:t> assessment methods</a:t>
            </a:r>
            <a:r>
              <a:rPr lang="en-US" altLang="zh-CN" dirty="0" smtClean="0">
                <a:ea typeface="SimSun" panose="02010600030101010101" pitchFamily="2" charset="-122"/>
                <a:cs typeface="Arial" panose="020B0604020202020204" pitchFamily="34" charset="0"/>
              </a:rPr>
              <a:t>, such as</a:t>
            </a:r>
          </a:p>
          <a:p>
            <a:pPr lvl="1"/>
            <a:r>
              <a:rPr lang="en-US" altLang="zh-CN" b="1" dirty="0">
                <a:ea typeface="SimSun" panose="02010600030101010101" pitchFamily="2" charset="-122"/>
                <a:cs typeface="Arial" panose="020B0604020202020204" pitchFamily="34" charset="0"/>
              </a:rPr>
              <a:t>Spatial histogram</a:t>
            </a:r>
            <a:r>
              <a:rPr lang="en-US" altLang="zh-CN" dirty="0">
                <a:ea typeface="SimSun" panose="02010600030101010101" pitchFamily="2" charset="-122"/>
                <a:cs typeface="Arial" panose="020B0604020202020204" pitchFamily="34" charset="0"/>
              </a:rPr>
              <a:t>: </a:t>
            </a:r>
            <a:r>
              <a:rPr lang="en-US" altLang="zh-CN" dirty="0" smtClean="0">
                <a:ea typeface="SimSun" panose="02010600030101010101" pitchFamily="2" charset="-122"/>
                <a:cs typeface="Arial" panose="020B0604020202020204" pitchFamily="34" charset="0"/>
              </a:rPr>
              <a:t>Contrast the histogram of the data with that </a:t>
            </a:r>
            <a:r>
              <a:rPr lang="en-US" altLang="zh-CN" dirty="0">
                <a:ea typeface="SimSun" panose="02010600030101010101" pitchFamily="2" charset="-122"/>
                <a:cs typeface="Arial" panose="020B0604020202020204" pitchFamily="34" charset="0"/>
              </a:rPr>
              <a:t>generated from </a:t>
            </a:r>
            <a:r>
              <a:rPr lang="en-US" altLang="zh-CN" dirty="0" smtClean="0">
                <a:ea typeface="SimSun" panose="02010600030101010101" pitchFamily="2" charset="-122"/>
                <a:cs typeface="Arial" panose="020B0604020202020204" pitchFamily="34" charset="0"/>
              </a:rPr>
              <a:t>random samples  </a:t>
            </a:r>
            <a:endParaRPr lang="en-US" altLang="zh-CN" dirty="0">
              <a:ea typeface="SimSun" panose="02010600030101010101" pitchFamily="2" charset="-122"/>
              <a:cs typeface="Arial" panose="020B0604020202020204" pitchFamily="34" charset="0"/>
            </a:endParaRPr>
          </a:p>
          <a:p>
            <a:pPr lvl="1"/>
            <a:r>
              <a:rPr lang="en-US" altLang="zh-CN" b="1" dirty="0">
                <a:ea typeface="SimSun" panose="02010600030101010101" pitchFamily="2" charset="-122"/>
                <a:cs typeface="Arial" panose="020B0604020202020204" pitchFamily="34" charset="0"/>
              </a:rPr>
              <a:t>Distance distribution</a:t>
            </a:r>
            <a:r>
              <a:rPr lang="en-US" altLang="zh-CN" dirty="0">
                <a:ea typeface="SimSun" panose="02010600030101010101" pitchFamily="2" charset="-122"/>
                <a:cs typeface="Arial" panose="020B0604020202020204" pitchFamily="34" charset="0"/>
              </a:rPr>
              <a:t>: Compare the pairwise point distance </a:t>
            </a:r>
            <a:r>
              <a:rPr lang="en-US" altLang="zh-CN" dirty="0" smtClean="0">
                <a:ea typeface="SimSun" panose="02010600030101010101" pitchFamily="2" charset="-122"/>
                <a:cs typeface="Arial" panose="020B0604020202020204" pitchFamily="34" charset="0"/>
              </a:rPr>
              <a:t>from the data </a:t>
            </a:r>
            <a:r>
              <a:rPr lang="en-US" altLang="zh-CN" dirty="0">
                <a:ea typeface="SimSun" panose="02010600030101010101" pitchFamily="2" charset="-122"/>
                <a:cs typeface="Arial" panose="020B0604020202020204" pitchFamily="34" charset="0"/>
              </a:rPr>
              <a:t>with those from the randomly generated samples </a:t>
            </a:r>
            <a:r>
              <a:rPr lang="en-US" altLang="zh-CN" b="1" dirty="0" smtClean="0">
                <a:ea typeface="SimSun" panose="02010600030101010101" pitchFamily="2" charset="-122"/>
                <a:cs typeface="Arial" panose="020B0604020202020204" pitchFamily="34" charset="0"/>
              </a:rPr>
              <a:t> </a:t>
            </a:r>
            <a:endParaRPr lang="en-US" altLang="zh-CN" dirty="0">
              <a:ea typeface="SimSun" panose="02010600030101010101" pitchFamily="2" charset="-122"/>
              <a:cs typeface="Arial" panose="020B0604020202020204" pitchFamily="34" charset="0"/>
            </a:endParaRPr>
          </a:p>
          <a:p>
            <a:pPr lvl="1"/>
            <a:r>
              <a:rPr lang="en-US" altLang="zh-CN" b="1" dirty="0">
                <a:ea typeface="SimSun" panose="02010600030101010101" pitchFamily="2" charset="-122"/>
                <a:cs typeface="Arial" panose="020B0604020202020204" pitchFamily="34" charset="0"/>
              </a:rPr>
              <a:t>Hopkins Statistic</a:t>
            </a:r>
            <a:r>
              <a:rPr lang="en-US" altLang="zh-CN" dirty="0">
                <a:ea typeface="SimSun" panose="02010600030101010101" pitchFamily="2" charset="-122"/>
                <a:cs typeface="Arial" panose="020B0604020202020204" pitchFamily="34" charset="0"/>
              </a:rPr>
              <a:t>: A sparse sampling test for spatial </a:t>
            </a:r>
            <a:r>
              <a:rPr lang="en-US" altLang="zh-CN" dirty="0" smtClean="0">
                <a:ea typeface="SimSun" panose="02010600030101010101" pitchFamily="2" charset="-122"/>
                <a:cs typeface="Arial" panose="020B0604020202020204" pitchFamily="34" charset="0"/>
              </a:rPr>
              <a:t>randomness</a:t>
            </a:r>
            <a:endParaRPr lang="en-US" altLang="zh-CN" dirty="0">
              <a:ea typeface="SimSun" panose="02010600030101010101" pitchFamily="2" charset="-122"/>
              <a:cs typeface="Arial" panose="020B0604020202020204" pitchFamily="34" charset="0"/>
            </a:endParaRPr>
          </a:p>
        </p:txBody>
      </p:sp>
      <p:grpSp>
        <p:nvGrpSpPr>
          <p:cNvPr id="4" name="Group 3"/>
          <p:cNvGrpSpPr/>
          <p:nvPr/>
        </p:nvGrpSpPr>
        <p:grpSpPr>
          <a:xfrm>
            <a:off x="9454822" y="1244288"/>
            <a:ext cx="2057399" cy="1225993"/>
            <a:chOff x="10001278" y="3867115"/>
            <a:chExt cx="2057399" cy="1225993"/>
          </a:xfrm>
        </p:grpSpPr>
        <p:grpSp>
          <p:nvGrpSpPr>
            <p:cNvPr id="5" name="Group 47"/>
            <p:cNvGrpSpPr>
              <a:grpSpLocks/>
            </p:cNvGrpSpPr>
            <p:nvPr/>
          </p:nvGrpSpPr>
          <p:grpSpPr bwMode="auto">
            <a:xfrm>
              <a:off x="10001278" y="3867115"/>
              <a:ext cx="2057399" cy="1225993"/>
              <a:chOff x="6781800" y="1295400"/>
              <a:chExt cx="2042907" cy="1181100"/>
            </a:xfrm>
          </p:grpSpPr>
          <p:sp>
            <p:nvSpPr>
              <p:cNvPr id="10" name="Oval 8"/>
              <p:cNvSpPr>
                <a:spLocks noChangeArrowheads="1"/>
              </p:cNvSpPr>
              <p:nvPr/>
            </p:nvSpPr>
            <p:spPr bwMode="auto">
              <a:xfrm>
                <a:off x="7162800" y="17049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1" name="Oval 9"/>
              <p:cNvSpPr>
                <a:spLocks noChangeArrowheads="1"/>
              </p:cNvSpPr>
              <p:nvPr/>
            </p:nvSpPr>
            <p:spPr bwMode="auto">
              <a:xfrm>
                <a:off x="7391400" y="16287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2" name="Oval 10"/>
              <p:cNvSpPr>
                <a:spLocks noChangeArrowheads="1"/>
              </p:cNvSpPr>
              <p:nvPr/>
            </p:nvSpPr>
            <p:spPr bwMode="auto">
              <a:xfrm>
                <a:off x="7467600" y="20955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3" name="Oval 11"/>
              <p:cNvSpPr>
                <a:spLocks noChangeArrowheads="1"/>
              </p:cNvSpPr>
              <p:nvPr/>
            </p:nvSpPr>
            <p:spPr bwMode="auto">
              <a:xfrm>
                <a:off x="7696200" y="1933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4" name="Oval 12"/>
              <p:cNvSpPr>
                <a:spLocks noChangeArrowheads="1"/>
              </p:cNvSpPr>
              <p:nvPr/>
            </p:nvSpPr>
            <p:spPr bwMode="auto">
              <a:xfrm>
                <a:off x="7010400" y="1902082"/>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5" name="Oval 13"/>
              <p:cNvSpPr>
                <a:spLocks noChangeArrowheads="1"/>
              </p:cNvSpPr>
              <p:nvPr/>
            </p:nvSpPr>
            <p:spPr bwMode="auto">
              <a:xfrm>
                <a:off x="7010400" y="1552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6" name="Oval 14"/>
              <p:cNvSpPr>
                <a:spLocks noChangeArrowheads="1"/>
              </p:cNvSpPr>
              <p:nvPr/>
            </p:nvSpPr>
            <p:spPr bwMode="auto">
              <a:xfrm>
                <a:off x="72771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7" name="Oval 16"/>
              <p:cNvSpPr>
                <a:spLocks noChangeArrowheads="1"/>
              </p:cNvSpPr>
              <p:nvPr/>
            </p:nvSpPr>
            <p:spPr bwMode="auto">
              <a:xfrm>
                <a:off x="7620000" y="1714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8" name="Oval 17"/>
              <p:cNvSpPr>
                <a:spLocks noChangeArrowheads="1"/>
              </p:cNvSpPr>
              <p:nvPr/>
            </p:nvSpPr>
            <p:spPr bwMode="auto">
              <a:xfrm>
                <a:off x="74676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9" name="Oval 33"/>
              <p:cNvSpPr>
                <a:spLocks noChangeArrowheads="1"/>
              </p:cNvSpPr>
              <p:nvPr/>
            </p:nvSpPr>
            <p:spPr bwMode="auto">
              <a:xfrm>
                <a:off x="7226077" y="2280758"/>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0" name="Oval 34"/>
              <p:cNvSpPr>
                <a:spLocks noChangeArrowheads="1"/>
              </p:cNvSpPr>
              <p:nvPr/>
            </p:nvSpPr>
            <p:spPr bwMode="auto">
              <a:xfrm>
                <a:off x="7315200" y="1485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1" name="Oval 35"/>
              <p:cNvSpPr>
                <a:spLocks noChangeArrowheads="1"/>
              </p:cNvSpPr>
              <p:nvPr/>
            </p:nvSpPr>
            <p:spPr bwMode="auto">
              <a:xfrm>
                <a:off x="7048500" y="22479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2" name="Oval 15"/>
              <p:cNvSpPr>
                <a:spLocks noChangeArrowheads="1"/>
              </p:cNvSpPr>
              <p:nvPr/>
            </p:nvSpPr>
            <p:spPr bwMode="auto">
              <a:xfrm>
                <a:off x="80962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3" name="Oval 19"/>
              <p:cNvSpPr>
                <a:spLocks noChangeArrowheads="1"/>
              </p:cNvSpPr>
              <p:nvPr/>
            </p:nvSpPr>
            <p:spPr bwMode="auto">
              <a:xfrm>
                <a:off x="8170115" y="2294659"/>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4" name="Oval 20"/>
              <p:cNvSpPr>
                <a:spLocks noChangeArrowheads="1"/>
              </p:cNvSpPr>
              <p:nvPr/>
            </p:nvSpPr>
            <p:spPr bwMode="auto">
              <a:xfrm>
                <a:off x="7782354" y="217582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5" name="Oval 21"/>
              <p:cNvSpPr>
                <a:spLocks noChangeArrowheads="1"/>
              </p:cNvSpPr>
              <p:nvPr/>
            </p:nvSpPr>
            <p:spPr bwMode="auto">
              <a:xfrm>
                <a:off x="8590869" y="2269309"/>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6" name="Oval 22"/>
              <p:cNvSpPr>
                <a:spLocks noChangeArrowheads="1"/>
              </p:cNvSpPr>
              <p:nvPr/>
            </p:nvSpPr>
            <p:spPr bwMode="auto">
              <a:xfrm>
                <a:off x="84010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7" name="Oval 23"/>
              <p:cNvSpPr>
                <a:spLocks noChangeArrowheads="1"/>
              </p:cNvSpPr>
              <p:nvPr/>
            </p:nvSpPr>
            <p:spPr bwMode="auto">
              <a:xfrm>
                <a:off x="79438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8" name="Oval 24"/>
              <p:cNvSpPr>
                <a:spLocks noChangeArrowheads="1"/>
              </p:cNvSpPr>
              <p:nvPr/>
            </p:nvSpPr>
            <p:spPr bwMode="auto">
              <a:xfrm>
                <a:off x="7737102" y="1496408"/>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9" name="Oval 25"/>
              <p:cNvSpPr>
                <a:spLocks noChangeArrowheads="1"/>
              </p:cNvSpPr>
              <p:nvPr/>
            </p:nvSpPr>
            <p:spPr bwMode="auto">
              <a:xfrm>
                <a:off x="7905750" y="15906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0" name="Oval 26"/>
              <p:cNvSpPr>
                <a:spLocks noChangeArrowheads="1"/>
              </p:cNvSpPr>
              <p:nvPr/>
            </p:nvSpPr>
            <p:spPr bwMode="auto">
              <a:xfrm>
                <a:off x="82486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b="1">
                  <a:solidFill>
                    <a:srgbClr val="0000FF"/>
                  </a:solidFill>
                </a:endParaRPr>
              </a:p>
            </p:txBody>
          </p:sp>
          <p:sp>
            <p:nvSpPr>
              <p:cNvPr id="31" name="Oval 27"/>
              <p:cNvSpPr>
                <a:spLocks noChangeArrowheads="1"/>
              </p:cNvSpPr>
              <p:nvPr/>
            </p:nvSpPr>
            <p:spPr bwMode="auto">
              <a:xfrm>
                <a:off x="7793177" y="1752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2" name="Oval 28"/>
              <p:cNvSpPr>
                <a:spLocks noChangeArrowheads="1"/>
              </p:cNvSpPr>
              <p:nvPr/>
            </p:nvSpPr>
            <p:spPr bwMode="auto">
              <a:xfrm>
                <a:off x="80962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3" name="Oval 29"/>
              <p:cNvSpPr>
                <a:spLocks noChangeArrowheads="1"/>
              </p:cNvSpPr>
              <p:nvPr/>
            </p:nvSpPr>
            <p:spPr bwMode="auto">
              <a:xfrm>
                <a:off x="84010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4" name="Oval 30"/>
              <p:cNvSpPr>
                <a:spLocks noChangeArrowheads="1"/>
              </p:cNvSpPr>
              <p:nvPr/>
            </p:nvSpPr>
            <p:spPr bwMode="auto">
              <a:xfrm>
                <a:off x="85534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5" name="Oval 31"/>
              <p:cNvSpPr>
                <a:spLocks noChangeArrowheads="1"/>
              </p:cNvSpPr>
              <p:nvPr/>
            </p:nvSpPr>
            <p:spPr bwMode="auto">
              <a:xfrm>
                <a:off x="86296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6" name="Oval 32"/>
              <p:cNvSpPr>
                <a:spLocks noChangeArrowheads="1"/>
              </p:cNvSpPr>
              <p:nvPr/>
            </p:nvSpPr>
            <p:spPr bwMode="auto">
              <a:xfrm>
                <a:off x="8088144" y="1329778"/>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7" name="Oval 37"/>
              <p:cNvSpPr>
                <a:spLocks noChangeArrowheads="1"/>
              </p:cNvSpPr>
              <p:nvPr/>
            </p:nvSpPr>
            <p:spPr bwMode="auto">
              <a:xfrm>
                <a:off x="8020050" y="2085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8" name="Rectangle 1"/>
              <p:cNvSpPr>
                <a:spLocks noChangeArrowheads="1"/>
              </p:cNvSpPr>
              <p:nvPr/>
            </p:nvSpPr>
            <p:spPr bwMode="auto">
              <a:xfrm>
                <a:off x="6781800" y="1295400"/>
                <a:ext cx="2042907" cy="1181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grpSp>
        <p:sp>
          <p:nvSpPr>
            <p:cNvPr id="6" name="Oval 35"/>
            <p:cNvSpPr>
              <a:spLocks noChangeArrowheads="1"/>
            </p:cNvSpPr>
            <p:nvPr/>
          </p:nvSpPr>
          <p:spPr bwMode="auto">
            <a:xfrm>
              <a:off x="10156683" y="4717509"/>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7" name="Oval 33"/>
            <p:cNvSpPr>
              <a:spLocks noChangeArrowheads="1"/>
            </p:cNvSpPr>
            <p:nvPr/>
          </p:nvSpPr>
          <p:spPr bwMode="auto">
            <a:xfrm>
              <a:off x="10446675" y="464046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9" name="Oval 33"/>
            <p:cNvSpPr>
              <a:spLocks noChangeArrowheads="1"/>
            </p:cNvSpPr>
            <p:nvPr/>
          </p:nvSpPr>
          <p:spPr bwMode="auto">
            <a:xfrm>
              <a:off x="10639478" y="490435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grpSp>
      <p:sp>
        <p:nvSpPr>
          <p:cNvPr id="2" name="TextBox 1"/>
          <p:cNvSpPr txBox="1"/>
          <p:nvPr/>
        </p:nvSpPr>
        <p:spPr>
          <a:xfrm>
            <a:off x="4124960" y="4663440"/>
            <a:ext cx="2222011" cy="400110"/>
          </a:xfrm>
          <a:prstGeom prst="rect">
            <a:avLst/>
          </a:prstGeom>
          <a:solidFill>
            <a:srgbClr val="FFC000"/>
          </a:solidFill>
        </p:spPr>
        <p:txBody>
          <a:bodyPr wrap="square" rtlCol="0">
            <a:spAutoFit/>
          </a:bodyPr>
          <a:lstStyle/>
          <a:p>
            <a:r>
              <a:rPr lang="en-US" sz="2000" dirty="0" smtClean="0"/>
              <a:t>To be covered here</a:t>
            </a:r>
            <a:endParaRPr lang="en-US" sz="2000" dirty="0"/>
          </a:p>
        </p:txBody>
      </p:sp>
    </p:spTree>
    <p:extLst>
      <p:ext uri="{BB962C8B-B14F-4D97-AF65-F5344CB8AC3E}">
        <p14:creationId xmlns:p14="http://schemas.microsoft.com/office/powerpoint/2010/main" val="38262497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80686" y="125506"/>
            <a:ext cx="12335435" cy="969962"/>
          </a:xfrm>
        </p:spPr>
        <p:txBody>
          <a:bodyPr vert="horz" lIns="92075" tIns="46038" rIns="92075" bIns="46038" rtlCol="0" anchor="ctr">
            <a:noAutofit/>
          </a:bodyPr>
          <a:lstStyle/>
          <a:p>
            <a:pPr lvl="3" algn="ctr" defTabSz="914377" rtl="0">
              <a:lnSpc>
                <a:spcPct val="85000"/>
              </a:lnSpc>
              <a:spcBef>
                <a:spcPct val="0"/>
              </a:spcBef>
            </a:pPr>
            <a:r>
              <a:rPr lang="en-US" altLang="zh-CN" sz="3600" dirty="0" smtClean="0">
                <a:latin typeface="Berlin Sans FB Demi" panose="020E0802020502020306" pitchFamily="34" charset="0"/>
                <a:ea typeface="SimSun" panose="02010600030101010101" pitchFamily="2" charset="-122"/>
              </a:rPr>
              <a:t>Testing Clustering Tendency: </a:t>
            </a:r>
            <a:r>
              <a:rPr lang="en-US" altLang="zh-CN" sz="3600" b="1" dirty="0" smtClean="0">
                <a:latin typeface="Berlin Sans FB Demi" panose="020E0802020502020306" pitchFamily="34" charset="0"/>
                <a:ea typeface="SimSun" panose="02010600030101010101" pitchFamily="2" charset="-122"/>
                <a:cs typeface="Arial" panose="020B0604020202020204" pitchFamily="34" charset="0"/>
              </a:rPr>
              <a:t>A Spatial Histogram Approach</a:t>
            </a:r>
            <a:endParaRPr lang="en-US" altLang="zh-CN" sz="3600" dirty="0">
              <a:latin typeface="Berlin Sans FB Demi" panose="020E0802020502020306" pitchFamily="34" charset="0"/>
              <a:ea typeface="SimSun" panose="02010600030101010101" pitchFamily="2" charset="-122"/>
            </a:endParaRPr>
          </a:p>
        </p:txBody>
      </p:sp>
      <p:sp>
        <p:nvSpPr>
          <p:cNvPr id="24579" name="Rectangle 3"/>
          <p:cNvSpPr>
            <a:spLocks noGrp="1" noChangeArrowheads="1"/>
          </p:cNvSpPr>
          <p:nvPr>
            <p:ph type="body" sz="half" idx="1"/>
          </p:nvPr>
        </p:nvSpPr>
        <p:spPr>
          <a:xfrm>
            <a:off x="561827" y="1146277"/>
            <a:ext cx="10984714" cy="1213419"/>
          </a:xfrm>
        </p:spPr>
        <p:txBody>
          <a:bodyPr vert="horz" lIns="92075" tIns="46038" rIns="92075" bIns="46038" rtlCol="0">
            <a:noAutofit/>
          </a:bodyPr>
          <a:lstStyle/>
          <a:p>
            <a:r>
              <a:rPr lang="en-US" altLang="zh-CN" b="1" dirty="0">
                <a:latin typeface="Berlin Sans FB Demi" panose="020E0802020502020306" pitchFamily="34" charset="0"/>
                <a:ea typeface="SimSun" panose="02010600030101010101" pitchFamily="2" charset="-122"/>
                <a:cs typeface="Arial" panose="020B0604020202020204" pitchFamily="34" charset="0"/>
              </a:rPr>
              <a:t>Spatial Histogram </a:t>
            </a:r>
            <a:r>
              <a:rPr lang="en-US" altLang="zh-CN" b="1" dirty="0" smtClean="0">
                <a:latin typeface="Berlin Sans FB Demi" panose="020E0802020502020306" pitchFamily="34" charset="0"/>
                <a:ea typeface="SimSun" panose="02010600030101010101" pitchFamily="2" charset="-122"/>
                <a:cs typeface="Arial" panose="020B0604020202020204" pitchFamily="34" charset="0"/>
              </a:rPr>
              <a:t>Approach: </a:t>
            </a:r>
            <a:r>
              <a:rPr lang="en-US" altLang="zh-CN" dirty="0" smtClean="0">
                <a:ea typeface="SimSun" panose="02010600030101010101" pitchFamily="2" charset="-122"/>
                <a:cs typeface="Arial" panose="020B0604020202020204" pitchFamily="34" charset="0"/>
              </a:rPr>
              <a:t>Contrast the </a:t>
            </a:r>
            <a:r>
              <a:rPr lang="en-US" altLang="zh-CN" i="1" dirty="0" smtClean="0">
                <a:ea typeface="SimSun" panose="02010600030101010101" pitchFamily="2" charset="-122"/>
                <a:cs typeface="Arial" panose="020B0604020202020204" pitchFamily="34" charset="0"/>
              </a:rPr>
              <a:t>d</a:t>
            </a:r>
            <a:r>
              <a:rPr lang="en-US" altLang="zh-CN" dirty="0" smtClean="0">
                <a:ea typeface="SimSun" panose="02010600030101010101" pitchFamily="2" charset="-122"/>
                <a:cs typeface="Arial" panose="020B0604020202020204" pitchFamily="34" charset="0"/>
              </a:rPr>
              <a:t>-dimensional histogram of the input dataset </a:t>
            </a:r>
            <a:r>
              <a:rPr lang="en-US" altLang="zh-CN" b="1" i="1" dirty="0" smtClean="0">
                <a:ea typeface="SimSun" panose="02010600030101010101" pitchFamily="2" charset="-122"/>
                <a:cs typeface="Arial" panose="020B0604020202020204" pitchFamily="34" charset="0"/>
              </a:rPr>
              <a:t>D</a:t>
            </a:r>
            <a:r>
              <a:rPr lang="en-US" altLang="zh-CN" dirty="0" smtClean="0">
                <a:ea typeface="SimSun" panose="02010600030101010101" pitchFamily="2" charset="-122"/>
                <a:cs typeface="Arial" panose="020B0604020202020204" pitchFamily="34" charset="0"/>
              </a:rPr>
              <a:t> with the histogram generated from random samples</a:t>
            </a:r>
          </a:p>
          <a:p>
            <a:pPr lvl="1"/>
            <a:r>
              <a:rPr lang="en-US" altLang="zh-CN" dirty="0" smtClean="0">
                <a:ea typeface="SimSun" panose="02010600030101010101" pitchFamily="2" charset="-122"/>
                <a:cs typeface="Arial" panose="020B0604020202020204" pitchFamily="34" charset="0"/>
              </a:rPr>
              <a:t>Dataset D is </a:t>
            </a:r>
            <a:r>
              <a:rPr lang="en-US" altLang="zh-CN" dirty="0" err="1" smtClean="0">
                <a:ea typeface="SimSun" panose="02010600030101010101" pitchFamily="2" charset="-122"/>
                <a:cs typeface="Arial" panose="020B0604020202020204" pitchFamily="34" charset="0"/>
              </a:rPr>
              <a:t>clusterable</a:t>
            </a:r>
            <a:r>
              <a:rPr lang="en-US" altLang="zh-CN" dirty="0" smtClean="0">
                <a:ea typeface="SimSun" panose="02010600030101010101" pitchFamily="2" charset="-122"/>
                <a:cs typeface="Arial" panose="020B0604020202020204" pitchFamily="34" charset="0"/>
              </a:rPr>
              <a:t> if the </a:t>
            </a:r>
            <a:r>
              <a:rPr lang="en-US" altLang="zh-CN" dirty="0">
                <a:ea typeface="SimSun" panose="02010600030101010101" pitchFamily="2" charset="-122"/>
                <a:cs typeface="Arial" panose="020B0604020202020204" pitchFamily="34" charset="0"/>
              </a:rPr>
              <a:t>distributions of two </a:t>
            </a:r>
            <a:r>
              <a:rPr lang="en-US" altLang="zh-CN" dirty="0" smtClean="0">
                <a:ea typeface="SimSun" panose="02010600030101010101" pitchFamily="2" charset="-122"/>
                <a:cs typeface="Arial" panose="020B0604020202020204" pitchFamily="34" charset="0"/>
              </a:rPr>
              <a:t>histograms are rather different</a:t>
            </a:r>
          </a:p>
        </p:txBody>
      </p:sp>
      <p:sp>
        <p:nvSpPr>
          <p:cNvPr id="7" name="Rectangle 3"/>
          <p:cNvSpPr txBox="1">
            <a:spLocks noChangeArrowheads="1"/>
          </p:cNvSpPr>
          <p:nvPr/>
        </p:nvSpPr>
        <p:spPr>
          <a:xfrm>
            <a:off x="561827" y="2350732"/>
            <a:ext cx="3788676" cy="3072916"/>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zh-CN" dirty="0">
                <a:ea typeface="SimSun" panose="02010600030101010101" pitchFamily="2" charset="-122"/>
                <a:cs typeface="Arial" panose="020B0604020202020204" pitchFamily="34" charset="0"/>
              </a:rPr>
              <a:t>Method outline</a:t>
            </a:r>
          </a:p>
          <a:p>
            <a:pPr lvl="1"/>
            <a:r>
              <a:rPr lang="en-US" altLang="zh-CN" dirty="0" smtClean="0">
                <a:ea typeface="SimSun" panose="02010600030101010101" pitchFamily="2" charset="-122"/>
                <a:cs typeface="Arial" panose="020B0604020202020204" pitchFamily="34" charset="0"/>
              </a:rPr>
              <a:t>Divide each dimension into </a:t>
            </a:r>
            <a:r>
              <a:rPr lang="en-US" altLang="zh-CN" dirty="0" err="1" smtClean="0">
                <a:ea typeface="SimSun" panose="02010600030101010101" pitchFamily="2" charset="-122"/>
                <a:cs typeface="Arial" panose="020B0604020202020204" pitchFamily="34" charset="0"/>
              </a:rPr>
              <a:t>equi</a:t>
            </a:r>
            <a:r>
              <a:rPr lang="en-US" altLang="zh-CN" dirty="0" smtClean="0">
                <a:ea typeface="SimSun" panose="02010600030101010101" pitchFamily="2" charset="-122"/>
                <a:cs typeface="Arial" panose="020B0604020202020204" pitchFamily="34" charset="0"/>
              </a:rPr>
              <a:t>-width bins, count how many points lie in each cells, </a:t>
            </a:r>
            <a:r>
              <a:rPr lang="en-US" altLang="zh-CN" dirty="0">
                <a:ea typeface="SimSun" panose="02010600030101010101" pitchFamily="2" charset="-122"/>
                <a:cs typeface="Arial" panose="020B0604020202020204" pitchFamily="34" charset="0"/>
              </a:rPr>
              <a:t>and </a:t>
            </a:r>
            <a:r>
              <a:rPr lang="en-US" altLang="zh-CN" dirty="0" smtClean="0">
                <a:ea typeface="SimSun" panose="02010600030101010101" pitchFamily="2" charset="-122"/>
                <a:cs typeface="Arial" panose="020B0604020202020204" pitchFamily="34" charset="0"/>
              </a:rPr>
              <a:t>obtain </a:t>
            </a:r>
            <a:r>
              <a:rPr lang="en-US" altLang="zh-CN" dirty="0">
                <a:ea typeface="SimSun" panose="02010600030101010101" pitchFamily="2" charset="-122"/>
                <a:cs typeface="Arial" panose="020B0604020202020204" pitchFamily="34" charset="0"/>
              </a:rPr>
              <a:t>the empirical joint probability mass function (EPMF</a:t>
            </a:r>
            <a:r>
              <a:rPr lang="en-US" altLang="zh-CN" dirty="0" smtClean="0">
                <a:ea typeface="SimSun" panose="02010600030101010101" pitchFamily="2" charset="-122"/>
                <a:cs typeface="Arial" panose="020B0604020202020204" pitchFamily="34" charset="0"/>
              </a:rPr>
              <a:t>)</a:t>
            </a:r>
          </a:p>
        </p:txBody>
      </p:sp>
      <p:sp>
        <p:nvSpPr>
          <p:cNvPr id="8" name="Rectangle 3"/>
          <p:cNvSpPr txBox="1">
            <a:spLocks noChangeArrowheads="1"/>
          </p:cNvSpPr>
          <p:nvPr/>
        </p:nvSpPr>
        <p:spPr>
          <a:xfrm>
            <a:off x="490110" y="5432612"/>
            <a:ext cx="10984714" cy="551976"/>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r>
              <a:rPr lang="en-US" altLang="zh-CN" dirty="0">
                <a:ea typeface="SimSun" panose="02010600030101010101" pitchFamily="2" charset="-122"/>
                <a:cs typeface="Arial" panose="020B0604020202020204" pitchFamily="34" charset="0"/>
              </a:rPr>
              <a:t>Do the same for the randomly sampled data</a:t>
            </a:r>
          </a:p>
          <a:p>
            <a:pPr lvl="1"/>
            <a:r>
              <a:rPr lang="en-US" altLang="zh-CN" dirty="0" smtClean="0">
                <a:ea typeface="SimSun" panose="02010600030101010101" pitchFamily="2" charset="-122"/>
                <a:cs typeface="Arial" panose="020B0604020202020204" pitchFamily="34" charset="0"/>
              </a:rPr>
              <a:t>Compute how much they differ using the </a:t>
            </a:r>
            <a:r>
              <a:rPr lang="en-US" altLang="zh-CN" i="1" dirty="0" err="1">
                <a:ea typeface="SimSun" panose="02010600030101010101" pitchFamily="2" charset="-122"/>
                <a:cs typeface="Arial" panose="020B0604020202020204" pitchFamily="34" charset="0"/>
              </a:rPr>
              <a:t>Kullback-Leibler</a:t>
            </a:r>
            <a:r>
              <a:rPr lang="en-US" altLang="zh-CN" dirty="0">
                <a:ea typeface="SimSun" panose="02010600030101010101" pitchFamily="2" charset="-122"/>
                <a:cs typeface="Arial" panose="020B0604020202020204" pitchFamily="34" charset="0"/>
              </a:rPr>
              <a:t> (</a:t>
            </a:r>
            <a:r>
              <a:rPr lang="en-US" altLang="zh-CN" i="1" dirty="0">
                <a:ea typeface="SimSun" panose="02010600030101010101" pitchFamily="2" charset="-122"/>
                <a:cs typeface="Arial" panose="020B0604020202020204" pitchFamily="34" charset="0"/>
              </a:rPr>
              <a:t>KL</a:t>
            </a:r>
            <a:r>
              <a:rPr lang="en-US" altLang="zh-CN" dirty="0">
                <a:ea typeface="SimSun" panose="02010600030101010101" pitchFamily="2" charset="-122"/>
                <a:cs typeface="Arial" panose="020B0604020202020204" pitchFamily="34" charset="0"/>
              </a:rPr>
              <a:t>) </a:t>
            </a:r>
            <a:r>
              <a:rPr lang="en-US" altLang="zh-CN" i="1" dirty="0">
                <a:ea typeface="SimSun" panose="02010600030101010101" pitchFamily="2" charset="-122"/>
                <a:cs typeface="Arial" panose="020B0604020202020204" pitchFamily="34" charset="0"/>
              </a:rPr>
              <a:t>divergence</a:t>
            </a:r>
            <a:r>
              <a:rPr lang="en-US" altLang="zh-CN" dirty="0">
                <a:ea typeface="SimSun" panose="02010600030101010101" pitchFamily="2" charset="-122"/>
                <a:cs typeface="Arial" panose="020B0604020202020204" pitchFamily="34" charset="0"/>
              </a:rPr>
              <a:t> </a:t>
            </a:r>
            <a:r>
              <a:rPr lang="en-US" altLang="zh-CN" dirty="0" smtClean="0">
                <a:ea typeface="SimSun" panose="02010600030101010101" pitchFamily="2" charset="-122"/>
                <a:cs typeface="Arial" panose="020B0604020202020204" pitchFamily="34" charset="0"/>
              </a:rPr>
              <a:t>value </a:t>
            </a:r>
          </a:p>
        </p:txBody>
      </p:sp>
      <p:pic>
        <p:nvPicPr>
          <p:cNvPr id="5" name="Picture 4"/>
          <p:cNvPicPr>
            <a:picLocks noChangeAspect="1"/>
          </p:cNvPicPr>
          <p:nvPr/>
        </p:nvPicPr>
        <p:blipFill>
          <a:blip r:embed="rId3"/>
          <a:stretch>
            <a:fillRect/>
          </a:stretch>
        </p:blipFill>
        <p:spPr>
          <a:xfrm>
            <a:off x="4132879" y="2368660"/>
            <a:ext cx="3702273" cy="2909337"/>
          </a:xfrm>
          <a:prstGeom prst="rect">
            <a:avLst/>
          </a:prstGeom>
        </p:spPr>
      </p:pic>
      <p:pic>
        <p:nvPicPr>
          <p:cNvPr id="6" name="Picture 5"/>
          <p:cNvPicPr>
            <a:picLocks noChangeAspect="1"/>
          </p:cNvPicPr>
          <p:nvPr/>
        </p:nvPicPr>
        <p:blipFill>
          <a:blip r:embed="rId4"/>
          <a:stretch>
            <a:fillRect/>
          </a:stretch>
        </p:blipFill>
        <p:spPr>
          <a:xfrm>
            <a:off x="7854958" y="2368660"/>
            <a:ext cx="3691583" cy="2895248"/>
          </a:xfrm>
          <a:prstGeom prst="rect">
            <a:avLst/>
          </a:prstGeom>
        </p:spPr>
      </p:pic>
    </p:spTree>
    <p:extLst>
      <p:ext uri="{BB962C8B-B14F-4D97-AF65-F5344CB8AC3E}">
        <p14:creationId xmlns:p14="http://schemas.microsoft.com/office/powerpoint/2010/main" val="1782658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idx="4294967295"/>
          </p:nvPr>
        </p:nvSpPr>
        <p:spPr>
          <a:xfrm>
            <a:off x="-209550" y="95250"/>
            <a:ext cx="12744450" cy="990600"/>
          </a:xfrm>
        </p:spPr>
        <p:txBody>
          <a:bodyPr vert="horz" lIns="92075" tIns="46038" rIns="92075" bIns="46038" rtlCol="0" anchor="ctr">
            <a:noAutofit/>
          </a:bodyPr>
          <a:lstStyle/>
          <a:p>
            <a:pPr eaLnBrk="1" hangingPunct="1"/>
            <a:r>
              <a:rPr lang="en-US" altLang="zh-CN" sz="3800" dirty="0">
                <a:ea typeface="SimSun" panose="02010600030101010101" pitchFamily="2" charset="-122"/>
              </a:rPr>
              <a:t>Chapter 10. </a:t>
            </a:r>
            <a:r>
              <a:rPr lang="en-AU" altLang="zh-TW" sz="3800" dirty="0">
                <a:ea typeface="PMingLiU" panose="02020500000000000000" pitchFamily="18" charset="-120"/>
              </a:rPr>
              <a:t>Cluster Analysis: Basic Concepts and Methods</a:t>
            </a:r>
            <a:endParaRPr lang="en-US" altLang="zh-CN" sz="3800" dirty="0">
              <a:ea typeface="PMingLiU" panose="02020500000000000000" pitchFamily="18" charset="-120"/>
            </a:endParaRPr>
          </a:p>
        </p:txBody>
      </p:sp>
      <p:sp>
        <p:nvSpPr>
          <p:cNvPr id="12292" name="Rectangle 3"/>
          <p:cNvSpPr>
            <a:spLocks noGrp="1" noChangeArrowheads="1"/>
          </p:cNvSpPr>
          <p:nvPr>
            <p:ph type="body" idx="4294967295"/>
          </p:nvPr>
        </p:nvSpPr>
        <p:spPr>
          <a:xfrm>
            <a:off x="578827" y="1156918"/>
            <a:ext cx="10915650" cy="5595573"/>
          </a:xfrm>
        </p:spPr>
        <p:txBody>
          <a:bodyPr vert="horz" lIns="92075" tIns="46038" rIns="92075" bIns="46038" rtlCol="0">
            <a:noAutofit/>
          </a:bodyPr>
          <a:lstStyle/>
          <a:p>
            <a:pPr marL="533400" indent="-533400">
              <a:lnSpc>
                <a:spcPct val="200000"/>
              </a:lnSpc>
            </a:pPr>
            <a:r>
              <a:rPr lang="en-US" altLang="zh-CN" sz="2800" dirty="0" smtClean="0">
                <a:latin typeface="Calibri" panose="020F0502020204030204" pitchFamily="34" charset="0"/>
                <a:ea typeface="SimSun" panose="02010600030101010101" pitchFamily="2" charset="-122"/>
              </a:rPr>
              <a:t>Cluster Analysis: An Introduction</a:t>
            </a:r>
          </a:p>
          <a:p>
            <a:pPr marL="533400" indent="-533400">
              <a:lnSpc>
                <a:spcPct val="200000"/>
              </a:lnSpc>
            </a:pPr>
            <a:r>
              <a:rPr lang="en-US" altLang="zh-CN" sz="2800" dirty="0" smtClean="0">
                <a:latin typeface="Calibri" panose="020F0502020204030204" pitchFamily="34" charset="0"/>
                <a:ea typeface="SimSun" panose="02010600030101010101" pitchFamily="2" charset="-122"/>
              </a:rPr>
              <a:t>Partitioning Methods</a:t>
            </a:r>
          </a:p>
          <a:p>
            <a:pPr marL="533400" indent="-533400">
              <a:lnSpc>
                <a:spcPct val="200000"/>
              </a:lnSpc>
            </a:pPr>
            <a:r>
              <a:rPr lang="en-US" altLang="zh-CN" sz="2800" dirty="0" smtClean="0">
                <a:latin typeface="Calibri" panose="020F0502020204030204" pitchFamily="34" charset="0"/>
                <a:ea typeface="SimSun" panose="02010600030101010101" pitchFamily="2" charset="-122"/>
              </a:rPr>
              <a:t>Hierarchical Methods</a:t>
            </a:r>
          </a:p>
          <a:p>
            <a:pPr marL="533400" indent="-533400">
              <a:lnSpc>
                <a:spcPct val="200000"/>
              </a:lnSpc>
            </a:pPr>
            <a:r>
              <a:rPr lang="en-US" altLang="zh-CN" sz="2800" dirty="0" smtClean="0">
                <a:latin typeface="Calibri" panose="020F0502020204030204" pitchFamily="34" charset="0"/>
                <a:ea typeface="SimSun" panose="02010600030101010101" pitchFamily="2" charset="-122"/>
              </a:rPr>
              <a:t>Density- and Grid-Based Methods</a:t>
            </a:r>
          </a:p>
          <a:p>
            <a:pPr marL="533400" indent="-533400">
              <a:lnSpc>
                <a:spcPct val="200000"/>
              </a:lnSpc>
            </a:pPr>
            <a:r>
              <a:rPr lang="en-US" altLang="zh-CN" sz="2800" dirty="0" smtClean="0">
                <a:latin typeface="Calibri" panose="020F0502020204030204" pitchFamily="34" charset="0"/>
                <a:ea typeface="SimSun" panose="02010600030101010101" pitchFamily="2" charset="-122"/>
              </a:rPr>
              <a:t>Evaluation of Clustering</a:t>
            </a:r>
          </a:p>
          <a:p>
            <a:pPr marL="533400" indent="-533400">
              <a:lnSpc>
                <a:spcPct val="200000"/>
              </a:lnSpc>
            </a:pPr>
            <a:r>
              <a:rPr lang="en-US" altLang="zh-CN" sz="2800" dirty="0" smtClean="0">
                <a:latin typeface="Calibri" panose="020F0502020204030204" pitchFamily="34" charset="0"/>
                <a:ea typeface="SimSun" panose="02010600030101010101" pitchFamily="2" charset="-122"/>
              </a:rPr>
              <a:t>Summary</a:t>
            </a:r>
          </a:p>
        </p:txBody>
      </p:sp>
      <p:sp>
        <p:nvSpPr>
          <p:cNvPr id="12293" name="AutoShape 5"/>
          <p:cNvSpPr>
            <a:spLocks noChangeArrowheads="1"/>
          </p:cNvSpPr>
          <p:nvPr/>
        </p:nvSpPr>
        <p:spPr bwMode="auto">
          <a:xfrm rot="9867012">
            <a:off x="2962274" y="6001660"/>
            <a:ext cx="304800" cy="381000"/>
          </a:xfrm>
          <a:prstGeom prst="notchedRightArrow">
            <a:avLst>
              <a:gd name="adj1" fmla="val 50000"/>
              <a:gd name="adj2" fmla="val 25000"/>
            </a:avLst>
          </a:prstGeom>
          <a:solidFill>
            <a:srgbClr val="00CCFF"/>
          </a:solidFill>
          <a:ln w="9525">
            <a:solidFill>
              <a:schemeClr val="tx1"/>
            </a:solidFill>
            <a:miter lim="800000"/>
            <a:headEnd/>
            <a:tailEnd/>
          </a:ln>
        </p:spPr>
        <p:txBody>
          <a:bodyPr rot="10800000"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Tree>
    <p:extLst>
      <p:ext uri="{BB962C8B-B14F-4D97-AF65-F5344CB8AC3E}">
        <p14:creationId xmlns:p14="http://schemas.microsoft.com/office/powerpoint/2010/main" val="968883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idx="4294967295"/>
          </p:nvPr>
        </p:nvSpPr>
        <p:spPr>
          <a:xfrm>
            <a:off x="-209550" y="95250"/>
            <a:ext cx="12744450" cy="990600"/>
          </a:xfrm>
        </p:spPr>
        <p:txBody>
          <a:bodyPr vert="horz" lIns="92075" tIns="46038" rIns="92075" bIns="46038" rtlCol="0" anchor="ctr">
            <a:noAutofit/>
          </a:bodyPr>
          <a:lstStyle/>
          <a:p>
            <a:pPr eaLnBrk="1" hangingPunct="1"/>
            <a:r>
              <a:rPr lang="en-US" altLang="zh-CN" dirty="0" smtClean="0">
                <a:ea typeface="SimSun" panose="02010600030101010101" pitchFamily="2" charset="-122"/>
              </a:rPr>
              <a:t>Summary</a:t>
            </a:r>
            <a:endParaRPr lang="en-US" altLang="zh-CN" dirty="0">
              <a:ea typeface="PMingLiU" panose="02020500000000000000" pitchFamily="18" charset="-120"/>
            </a:endParaRPr>
          </a:p>
        </p:txBody>
      </p:sp>
      <p:sp>
        <p:nvSpPr>
          <p:cNvPr id="12292" name="Rectangle 3"/>
          <p:cNvSpPr>
            <a:spLocks noGrp="1" noChangeArrowheads="1"/>
          </p:cNvSpPr>
          <p:nvPr>
            <p:ph type="body" idx="4294967295"/>
          </p:nvPr>
        </p:nvSpPr>
        <p:spPr>
          <a:xfrm>
            <a:off x="578827" y="1156918"/>
            <a:ext cx="10915650" cy="5595573"/>
          </a:xfrm>
        </p:spPr>
        <p:txBody>
          <a:bodyPr vert="horz" lIns="92075" tIns="46038" rIns="92075" bIns="46038" rtlCol="0">
            <a:noAutofit/>
          </a:bodyPr>
          <a:lstStyle/>
          <a:p>
            <a:pPr marL="533400" indent="-533400">
              <a:lnSpc>
                <a:spcPct val="200000"/>
              </a:lnSpc>
            </a:pPr>
            <a:r>
              <a:rPr lang="en-US" altLang="zh-CN" sz="2800" dirty="0" smtClean="0">
                <a:latin typeface="Calibri" panose="020F0502020204030204" pitchFamily="34" charset="0"/>
                <a:ea typeface="SimSun" panose="02010600030101010101" pitchFamily="2" charset="-122"/>
              </a:rPr>
              <a:t>Cluster Analysis: An Introduction</a:t>
            </a:r>
          </a:p>
          <a:p>
            <a:pPr marL="533400" indent="-533400">
              <a:lnSpc>
                <a:spcPct val="200000"/>
              </a:lnSpc>
            </a:pPr>
            <a:r>
              <a:rPr lang="en-US" altLang="zh-CN" sz="2800" dirty="0" smtClean="0">
                <a:latin typeface="Calibri" panose="020F0502020204030204" pitchFamily="34" charset="0"/>
                <a:ea typeface="SimSun" panose="02010600030101010101" pitchFamily="2" charset="-122"/>
              </a:rPr>
              <a:t>Partitioning Methods</a:t>
            </a:r>
          </a:p>
          <a:p>
            <a:pPr marL="533400" indent="-533400">
              <a:lnSpc>
                <a:spcPct val="200000"/>
              </a:lnSpc>
            </a:pPr>
            <a:r>
              <a:rPr lang="en-US" altLang="zh-CN" sz="2800" dirty="0" smtClean="0">
                <a:latin typeface="Calibri" panose="020F0502020204030204" pitchFamily="34" charset="0"/>
                <a:ea typeface="SimSun" panose="02010600030101010101" pitchFamily="2" charset="-122"/>
              </a:rPr>
              <a:t>Hierarchical Methods</a:t>
            </a:r>
          </a:p>
          <a:p>
            <a:pPr marL="533400" indent="-533400">
              <a:lnSpc>
                <a:spcPct val="200000"/>
              </a:lnSpc>
            </a:pPr>
            <a:r>
              <a:rPr lang="en-US" altLang="zh-CN" sz="2800" dirty="0" smtClean="0">
                <a:latin typeface="Calibri" panose="020F0502020204030204" pitchFamily="34" charset="0"/>
                <a:ea typeface="SimSun" panose="02010600030101010101" pitchFamily="2" charset="-122"/>
              </a:rPr>
              <a:t>Density- and Grid-Based Methods</a:t>
            </a:r>
          </a:p>
          <a:p>
            <a:pPr marL="533400" indent="-533400">
              <a:lnSpc>
                <a:spcPct val="200000"/>
              </a:lnSpc>
            </a:pPr>
            <a:r>
              <a:rPr lang="en-US" altLang="zh-CN" sz="2800" dirty="0" smtClean="0">
                <a:latin typeface="Calibri" panose="020F0502020204030204" pitchFamily="34" charset="0"/>
                <a:ea typeface="SimSun" panose="02010600030101010101" pitchFamily="2" charset="-122"/>
              </a:rPr>
              <a:t>Evaluation </a:t>
            </a:r>
            <a:r>
              <a:rPr lang="en-US" altLang="zh-CN" sz="2800" smtClean="0">
                <a:latin typeface="Calibri" panose="020F0502020204030204" pitchFamily="34" charset="0"/>
                <a:ea typeface="SimSun" panose="02010600030101010101" pitchFamily="2" charset="-122"/>
              </a:rPr>
              <a:t>of Clustering</a:t>
            </a:r>
            <a:endParaRPr lang="en-US" altLang="zh-CN" sz="2800" dirty="0" smtClean="0">
              <a:latin typeface="Calibri" panose="020F0502020204030204" pitchFamily="34" charset="0"/>
              <a:ea typeface="SimSun" panose="02010600030101010101" pitchFamily="2" charset="-122"/>
            </a:endParaRPr>
          </a:p>
        </p:txBody>
      </p:sp>
    </p:spTree>
    <p:extLst>
      <p:ext uri="{BB962C8B-B14F-4D97-AF65-F5344CB8AC3E}">
        <p14:creationId xmlns:p14="http://schemas.microsoft.com/office/powerpoint/2010/main" val="1509178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0" y="381000"/>
            <a:ext cx="12192000" cy="609600"/>
          </a:xfrm>
        </p:spPr>
        <p:txBody>
          <a:bodyPr>
            <a:noAutofit/>
          </a:bodyPr>
          <a:lstStyle/>
          <a:p>
            <a:r>
              <a:rPr lang="en-US" altLang="en-US" dirty="0" smtClean="0"/>
              <a:t>References: (I) </a:t>
            </a:r>
            <a:r>
              <a:rPr lang="en-US" altLang="en-US" kern="0" dirty="0"/>
              <a:t>Cluster </a:t>
            </a:r>
            <a:r>
              <a:rPr lang="en-US" altLang="en-US" kern="0" dirty="0" smtClean="0"/>
              <a:t>Analysis: </a:t>
            </a:r>
            <a:r>
              <a:rPr lang="en-US" altLang="en-US" dirty="0" smtClean="0"/>
              <a:t>An </a:t>
            </a:r>
            <a:r>
              <a:rPr lang="en-US" altLang="en-US" dirty="0"/>
              <a:t>Introduction</a:t>
            </a:r>
            <a:endParaRPr lang="en-US" altLang="en-US" dirty="0" smtClean="0"/>
          </a:p>
        </p:txBody>
      </p:sp>
      <p:sp>
        <p:nvSpPr>
          <p:cNvPr id="13316" name="Rectangle 3"/>
          <p:cNvSpPr>
            <a:spLocks noGrp="1" noChangeArrowheads="1"/>
          </p:cNvSpPr>
          <p:nvPr>
            <p:ph type="body" idx="1"/>
          </p:nvPr>
        </p:nvSpPr>
        <p:spPr>
          <a:xfrm>
            <a:off x="508000" y="1447799"/>
            <a:ext cx="11179908" cy="5117123"/>
          </a:xfrm>
        </p:spPr>
        <p:txBody>
          <a:bodyPr/>
          <a:lstStyle/>
          <a:p>
            <a:pPr>
              <a:spcAft>
                <a:spcPts val="600"/>
              </a:spcAft>
              <a:defRPr/>
            </a:pPr>
            <a:r>
              <a:rPr lang="en-US" altLang="en-US" sz="2400" dirty="0" smtClean="0"/>
              <a:t>Jiawei </a:t>
            </a:r>
            <a:r>
              <a:rPr lang="en-US" altLang="en-US" sz="2400" dirty="0"/>
              <a:t>Han, Micheline </a:t>
            </a:r>
            <a:r>
              <a:rPr lang="en-US" altLang="en-US" sz="2400" dirty="0" err="1"/>
              <a:t>Kamber</a:t>
            </a:r>
            <a:r>
              <a:rPr lang="en-US" altLang="en-US" sz="2400" dirty="0"/>
              <a:t>, and Jian Pei. Data Mining: Concepts and Techniques. Morgan Kaufmann, 3</a:t>
            </a:r>
            <a:r>
              <a:rPr lang="en-US" altLang="en-US" sz="2400" baseline="30000" dirty="0"/>
              <a:t>rd</a:t>
            </a:r>
            <a:r>
              <a:rPr lang="en-US" altLang="en-US" sz="2400" dirty="0"/>
              <a:t> ed. , 2011 (Chapters 10 &amp; 11)</a:t>
            </a:r>
          </a:p>
          <a:p>
            <a:pPr>
              <a:spcBef>
                <a:spcPts val="1200"/>
              </a:spcBef>
              <a:spcAft>
                <a:spcPts val="600"/>
              </a:spcAft>
            </a:pPr>
            <a:r>
              <a:rPr lang="en-US" altLang="en-US" sz="2400" dirty="0" err="1"/>
              <a:t>Charu</a:t>
            </a:r>
            <a:r>
              <a:rPr lang="en-US" altLang="en-US" sz="2400" dirty="0"/>
              <a:t> Aggarwal and </a:t>
            </a:r>
            <a:r>
              <a:rPr lang="en-US" altLang="en-US" sz="2400" dirty="0" err="1"/>
              <a:t>Chandran</a:t>
            </a:r>
            <a:r>
              <a:rPr lang="en-US" altLang="en-US" sz="2400" dirty="0"/>
              <a:t> K. Reddy (eds.). Data Clustering: Algorithms and Applications. CRC Press, 2014</a:t>
            </a:r>
          </a:p>
          <a:p>
            <a:pPr>
              <a:spcBef>
                <a:spcPts val="1200"/>
              </a:spcBef>
              <a:spcAft>
                <a:spcPts val="600"/>
              </a:spcAft>
            </a:pPr>
            <a:r>
              <a:rPr lang="en-US" altLang="en-US" sz="2400" dirty="0"/>
              <a:t>Mohammed J. </a:t>
            </a:r>
            <a:r>
              <a:rPr lang="en-US" altLang="en-US" sz="2400" dirty="0" err="1"/>
              <a:t>Zaki</a:t>
            </a:r>
            <a:r>
              <a:rPr lang="en-US" altLang="en-US" sz="2400" dirty="0"/>
              <a:t> and Wagner </a:t>
            </a:r>
            <a:r>
              <a:rPr lang="en-US" altLang="en-US" sz="2400" dirty="0" err="1"/>
              <a:t>Meira</a:t>
            </a:r>
            <a:r>
              <a:rPr lang="en-US" altLang="en-US" sz="2400" dirty="0"/>
              <a:t>, Jr..  Data Mining and Analysis: Fundamental Concepts and Algorithms.  Cambridge University Press, 2014</a:t>
            </a:r>
          </a:p>
          <a:p>
            <a:pPr lvl="0">
              <a:lnSpc>
                <a:spcPct val="150000"/>
              </a:lnSpc>
              <a:spcBef>
                <a:spcPts val="1200"/>
              </a:spcBef>
              <a:spcAft>
                <a:spcPts val="600"/>
              </a:spcAft>
            </a:pPr>
            <a:r>
              <a:rPr lang="en-US" altLang="en-US" sz="2400" dirty="0">
                <a:solidFill>
                  <a:srgbClr val="000000"/>
                </a:solidFill>
              </a:rPr>
              <a:t>L. Kaufman and P. J. </a:t>
            </a:r>
            <a:r>
              <a:rPr lang="en-US" altLang="en-US" sz="2400" dirty="0" err="1">
                <a:solidFill>
                  <a:srgbClr val="000000"/>
                </a:solidFill>
              </a:rPr>
              <a:t>Rousseeuw</a:t>
            </a:r>
            <a:r>
              <a:rPr lang="en-US" altLang="en-US" sz="2400" dirty="0">
                <a:solidFill>
                  <a:srgbClr val="000000"/>
                </a:solidFill>
              </a:rPr>
              <a:t>, Finding Groups in Data: An Introduction to Cluster Analysis, John Wiley &amp; Sons, </a:t>
            </a:r>
            <a:r>
              <a:rPr lang="en-US" altLang="en-US" sz="2400" dirty="0" smtClean="0">
                <a:solidFill>
                  <a:srgbClr val="000000"/>
                </a:solidFill>
              </a:rPr>
              <a:t>1990</a:t>
            </a:r>
            <a:endParaRPr lang="en-US" altLang="en-US" sz="2400" dirty="0" smtClean="0"/>
          </a:p>
          <a:p>
            <a:pPr lvl="0">
              <a:lnSpc>
                <a:spcPct val="150000"/>
              </a:lnSpc>
              <a:spcBef>
                <a:spcPts val="1200"/>
              </a:spcBef>
              <a:spcAft>
                <a:spcPts val="600"/>
              </a:spcAft>
            </a:pPr>
            <a:r>
              <a:rPr lang="en-US" altLang="en-US" sz="2400" dirty="0" err="1" smtClean="0"/>
              <a:t>Charu</a:t>
            </a:r>
            <a:r>
              <a:rPr lang="en-US" altLang="en-US" sz="2400" dirty="0" smtClean="0"/>
              <a:t> </a:t>
            </a:r>
            <a:r>
              <a:rPr lang="en-US" altLang="en-US" sz="2400" dirty="0"/>
              <a:t>Aggarwal. An Introduction to Clustering Analysis. </a:t>
            </a:r>
            <a:r>
              <a:rPr lang="en-US" altLang="en-US" sz="2400" i="1" dirty="0"/>
              <a:t>in</a:t>
            </a:r>
            <a:r>
              <a:rPr lang="en-US" altLang="en-US" sz="2400" dirty="0"/>
              <a:t> Aggarwal and Reddy (eds.). Data Clustering: Algorithms and Applications (Chapter 1). CRC Press, </a:t>
            </a:r>
            <a:r>
              <a:rPr lang="en-US" altLang="en-US" sz="2400" dirty="0" smtClean="0"/>
              <a:t>2014</a:t>
            </a:r>
          </a:p>
        </p:txBody>
      </p:sp>
    </p:spTree>
    <p:extLst>
      <p:ext uri="{BB962C8B-B14F-4D97-AF65-F5344CB8AC3E}">
        <p14:creationId xmlns:p14="http://schemas.microsoft.com/office/powerpoint/2010/main" val="6967326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0" y="29376"/>
            <a:ext cx="12192000" cy="1131345"/>
          </a:xfrm>
        </p:spPr>
        <p:txBody>
          <a:bodyPr>
            <a:noAutofit/>
          </a:bodyPr>
          <a:lstStyle/>
          <a:p>
            <a:pPr marL="533400" indent="-533400">
              <a:lnSpc>
                <a:spcPct val="150000"/>
              </a:lnSpc>
            </a:pPr>
            <a:r>
              <a:rPr lang="en-US" altLang="en-US" dirty="0" smtClean="0"/>
              <a:t>References: </a:t>
            </a:r>
            <a:r>
              <a:rPr lang="en-US" altLang="en-US" dirty="0"/>
              <a:t>(</a:t>
            </a:r>
            <a:r>
              <a:rPr lang="en-US" altLang="en-US" dirty="0" smtClean="0"/>
              <a:t>II) </a:t>
            </a:r>
            <a:r>
              <a:rPr lang="en-US" altLang="zh-CN" dirty="0" smtClean="0">
                <a:ea typeface="SimSun" panose="02010600030101010101" pitchFamily="2" charset="-122"/>
              </a:rPr>
              <a:t>Partitioning Methods </a:t>
            </a:r>
            <a:endParaRPr lang="en-US" altLang="zh-CN" dirty="0">
              <a:ea typeface="SimSun" panose="02010600030101010101" pitchFamily="2" charset="-122"/>
            </a:endParaRPr>
          </a:p>
        </p:txBody>
      </p:sp>
      <p:sp>
        <p:nvSpPr>
          <p:cNvPr id="25604" name="Rectangle 3"/>
          <p:cNvSpPr>
            <a:spLocks noGrp="1" noChangeArrowheads="1"/>
          </p:cNvSpPr>
          <p:nvPr>
            <p:ph type="body" idx="1"/>
          </p:nvPr>
        </p:nvSpPr>
        <p:spPr>
          <a:xfrm>
            <a:off x="609600" y="1131345"/>
            <a:ext cx="11033156" cy="5495793"/>
          </a:xfrm>
        </p:spPr>
        <p:txBody>
          <a:bodyPr/>
          <a:lstStyle/>
          <a:p>
            <a:pPr>
              <a:spcAft>
                <a:spcPts val="600"/>
              </a:spcAft>
            </a:pPr>
            <a:r>
              <a:rPr lang="en-US" sz="2200" dirty="0" smtClean="0"/>
              <a:t>J. </a:t>
            </a:r>
            <a:r>
              <a:rPr lang="en-US" sz="2200" dirty="0" err="1" smtClean="0"/>
              <a:t>MacQueen</a:t>
            </a:r>
            <a:r>
              <a:rPr lang="en-US" sz="2200" dirty="0" smtClean="0"/>
              <a:t>. Some Methods for Classification and Analysis of Multivariate Observations. In </a:t>
            </a:r>
            <a:r>
              <a:rPr lang="en-US" sz="2200" i="1" dirty="0" smtClean="0"/>
              <a:t>Proc. of the 5th Berkeley </a:t>
            </a:r>
            <a:r>
              <a:rPr lang="en-US" sz="2200" i="1" dirty="0" err="1" smtClean="0"/>
              <a:t>Symp</a:t>
            </a:r>
            <a:r>
              <a:rPr lang="en-US" sz="2200" i="1" dirty="0" smtClean="0"/>
              <a:t>. on Mathematical Statistics and Probability</a:t>
            </a:r>
            <a:r>
              <a:rPr lang="en-US" sz="2200" dirty="0" smtClean="0"/>
              <a:t>, 1967</a:t>
            </a:r>
          </a:p>
          <a:p>
            <a:pPr>
              <a:spcAft>
                <a:spcPts val="600"/>
              </a:spcAft>
            </a:pPr>
            <a:r>
              <a:rPr lang="en-US" sz="2200" dirty="0" smtClean="0"/>
              <a:t>S. Lloyd. Least Squares Quantization in PCM. </a:t>
            </a:r>
            <a:r>
              <a:rPr lang="en-US" sz="2200" i="1" dirty="0" smtClean="0"/>
              <a:t>IEEE Trans. on Information Theory</a:t>
            </a:r>
            <a:r>
              <a:rPr lang="en-US" sz="2200" dirty="0" smtClean="0"/>
              <a:t>, 28(2), 1982</a:t>
            </a:r>
          </a:p>
          <a:p>
            <a:pPr>
              <a:spcAft>
                <a:spcPts val="600"/>
              </a:spcAft>
            </a:pPr>
            <a:r>
              <a:rPr lang="en-US" altLang="zh-CN" sz="2200" dirty="0" smtClean="0">
                <a:ea typeface="SimSun" panose="02010600030101010101" pitchFamily="2" charset="-122"/>
              </a:rPr>
              <a:t>A. K. Jain and R. C. </a:t>
            </a:r>
            <a:r>
              <a:rPr lang="en-US" altLang="zh-CN" sz="2200" dirty="0" err="1" smtClean="0">
                <a:ea typeface="SimSun" panose="02010600030101010101" pitchFamily="2" charset="-122"/>
              </a:rPr>
              <a:t>Dubes</a:t>
            </a:r>
            <a:r>
              <a:rPr lang="en-US" altLang="zh-CN" sz="2200" dirty="0" smtClean="0">
                <a:ea typeface="SimSun" panose="02010600030101010101" pitchFamily="2" charset="-122"/>
              </a:rPr>
              <a:t>. Algorithms for Clustering Data. Prentice Hall, 1988</a:t>
            </a:r>
          </a:p>
          <a:p>
            <a:pPr>
              <a:spcAft>
                <a:spcPts val="600"/>
              </a:spcAft>
            </a:pPr>
            <a:r>
              <a:rPr lang="en-US" altLang="zh-CN" sz="2200" dirty="0" smtClean="0">
                <a:ea typeface="SimSun" panose="02010600030101010101" pitchFamily="2" charset="-122"/>
              </a:rPr>
              <a:t>R. Ng and J. Han. Efficient and Effective Clustering Method for Spatial Data Mining. VLDB'94</a:t>
            </a:r>
          </a:p>
          <a:p>
            <a:pPr>
              <a:spcAft>
                <a:spcPts val="600"/>
              </a:spcAft>
            </a:pPr>
            <a:r>
              <a:rPr lang="en-US" sz="2200" dirty="0" smtClean="0"/>
              <a:t>B. </a:t>
            </a:r>
            <a:r>
              <a:rPr lang="en-US" sz="2200" dirty="0" err="1" smtClean="0"/>
              <a:t>Schölkopf</a:t>
            </a:r>
            <a:r>
              <a:rPr lang="en-US" sz="2200" dirty="0" smtClean="0"/>
              <a:t>, A. </a:t>
            </a:r>
            <a:r>
              <a:rPr lang="en-US" sz="2200" dirty="0" err="1" smtClean="0"/>
              <a:t>Smola</a:t>
            </a:r>
            <a:r>
              <a:rPr lang="en-US" sz="2200" dirty="0" smtClean="0"/>
              <a:t>, and K. R. Müller. Nonlinear Component Analysis as a Kernel Eigenvalue Problem. </a:t>
            </a:r>
            <a:r>
              <a:rPr lang="en-US" sz="2200" i="1" dirty="0" smtClean="0"/>
              <a:t>Neural computation</a:t>
            </a:r>
            <a:r>
              <a:rPr lang="en-US" sz="2200" dirty="0" smtClean="0"/>
              <a:t>, 10(5):1299–1319, 1998</a:t>
            </a:r>
            <a:endParaRPr lang="en-US" altLang="zh-CN" sz="2200" b="1" dirty="0" smtClean="0">
              <a:ea typeface="SimSun" panose="02010600030101010101" pitchFamily="2" charset="-122"/>
            </a:endParaRPr>
          </a:p>
          <a:p>
            <a:pPr>
              <a:spcAft>
                <a:spcPts val="600"/>
              </a:spcAft>
            </a:pPr>
            <a:r>
              <a:rPr lang="en-US" sz="2200" dirty="0" smtClean="0"/>
              <a:t>I. S. </a:t>
            </a:r>
            <a:r>
              <a:rPr lang="en-US" sz="2200" dirty="0" err="1" smtClean="0"/>
              <a:t>Dhillon</a:t>
            </a:r>
            <a:r>
              <a:rPr lang="en-US" sz="2200" dirty="0" smtClean="0"/>
              <a:t>, Y. Guan, and B. </a:t>
            </a:r>
            <a:r>
              <a:rPr lang="en-US" sz="2200" dirty="0" err="1" smtClean="0"/>
              <a:t>Kulis</a:t>
            </a:r>
            <a:r>
              <a:rPr lang="en-US" sz="2200" dirty="0" smtClean="0"/>
              <a:t>. Kernel K-Means: Spectral Clustering and Normalized Cuts. </a:t>
            </a:r>
            <a:r>
              <a:rPr lang="en-US" sz="2200" i="1" dirty="0" smtClean="0"/>
              <a:t>KDD</a:t>
            </a:r>
            <a:r>
              <a:rPr lang="en-US" sz="2200" dirty="0" smtClean="0"/>
              <a:t>’04</a:t>
            </a:r>
          </a:p>
          <a:p>
            <a:pPr>
              <a:spcAft>
                <a:spcPts val="600"/>
              </a:spcAft>
            </a:pPr>
            <a:r>
              <a:rPr lang="en-US" sz="2200" dirty="0" smtClean="0"/>
              <a:t>D. Arthur and S. </a:t>
            </a:r>
            <a:r>
              <a:rPr lang="en-US" sz="2200" dirty="0" err="1" smtClean="0"/>
              <a:t>Vassilvitskii</a:t>
            </a:r>
            <a:r>
              <a:rPr lang="en-US" sz="2200" dirty="0" smtClean="0"/>
              <a:t>. K-means++: The Advantages of Careful Seeding. SODA’07</a:t>
            </a:r>
          </a:p>
          <a:p>
            <a:pPr>
              <a:spcAft>
                <a:spcPts val="600"/>
              </a:spcAft>
            </a:pPr>
            <a:r>
              <a:rPr lang="en-US" sz="2200" dirty="0" smtClean="0"/>
              <a:t>C. K. Reddy and B. </a:t>
            </a:r>
            <a:r>
              <a:rPr lang="en-US" sz="2200" dirty="0" err="1" smtClean="0"/>
              <a:t>Vinzamuri</a:t>
            </a:r>
            <a:r>
              <a:rPr lang="en-US" sz="2200" dirty="0" smtClean="0"/>
              <a:t>. A Survey of </a:t>
            </a:r>
            <a:r>
              <a:rPr lang="en-US" sz="2200" dirty="0" err="1" smtClean="0"/>
              <a:t>Partitional</a:t>
            </a:r>
            <a:r>
              <a:rPr lang="en-US" sz="2200" dirty="0" smtClean="0"/>
              <a:t> and Hierarchical Clustering Algorithms</a:t>
            </a:r>
            <a:r>
              <a:rPr lang="en-US" altLang="en-US" sz="2200" dirty="0" smtClean="0"/>
              <a:t>, in (Chap. 4) Aggarwal and Reddy (eds.), Data Clustering: Algorithms and Applications. CRC Press, 2014</a:t>
            </a:r>
          </a:p>
        </p:txBody>
      </p:sp>
    </p:spTree>
    <p:extLst>
      <p:ext uri="{BB962C8B-B14F-4D97-AF65-F5344CB8AC3E}">
        <p14:creationId xmlns:p14="http://schemas.microsoft.com/office/powerpoint/2010/main" val="32915703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2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4.xml><?xml version="1.0" encoding="utf-8"?>
<a:theme xmlns:a="http://schemas.openxmlformats.org/drawingml/2006/main" name="3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5.xml><?xml version="1.0" encoding="utf-8"?>
<a:theme xmlns:a="http://schemas.openxmlformats.org/drawingml/2006/main" name="4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6.xml><?xml version="1.0" encoding="utf-8"?>
<a:theme xmlns:a="http://schemas.openxmlformats.org/drawingml/2006/main" name="5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7.xml><?xml version="1.0" encoding="utf-8"?>
<a:theme xmlns:a="http://schemas.openxmlformats.org/drawingml/2006/main" name="6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22429</TotalTime>
  <Words>10147</Words>
  <Application>Microsoft Office PowerPoint</Application>
  <PresentationFormat>Widescreen</PresentationFormat>
  <Paragraphs>1421</Paragraphs>
  <Slides>104</Slides>
  <Notes>95</Notes>
  <HiddenSlides>0</HiddenSlides>
  <MMClips>0</MMClips>
  <ScaleCrop>false</ScaleCrop>
  <HeadingPairs>
    <vt:vector size="8" baseType="variant">
      <vt:variant>
        <vt:lpstr>Fonts Used</vt:lpstr>
      </vt:variant>
      <vt:variant>
        <vt:i4>16</vt:i4>
      </vt:variant>
      <vt:variant>
        <vt:lpstr>Theme</vt:lpstr>
      </vt:variant>
      <vt:variant>
        <vt:i4>7</vt:i4>
      </vt:variant>
      <vt:variant>
        <vt:lpstr>Embedded OLE Servers</vt:lpstr>
      </vt:variant>
      <vt:variant>
        <vt:i4>4</vt:i4>
      </vt:variant>
      <vt:variant>
        <vt:lpstr>Slide Titles</vt:lpstr>
      </vt:variant>
      <vt:variant>
        <vt:i4>104</vt:i4>
      </vt:variant>
    </vt:vector>
  </HeadingPairs>
  <TitlesOfParts>
    <vt:vector size="131" baseType="lpstr">
      <vt:lpstr>Dotum</vt:lpstr>
      <vt:lpstr>Gulim</vt:lpstr>
      <vt:lpstr>PMingLiU</vt:lpstr>
      <vt:lpstr>宋体</vt:lpstr>
      <vt:lpstr>宋体</vt:lpstr>
      <vt:lpstr>Abadi MT Condensed Extra Bold</vt:lpstr>
      <vt:lpstr>Arial</vt:lpstr>
      <vt:lpstr>Berlin Sans FB Demi</vt:lpstr>
      <vt:lpstr>Calibri</vt:lpstr>
      <vt:lpstr>Calibri Light</vt:lpstr>
      <vt:lpstr>Cambria Math</vt:lpstr>
      <vt:lpstr>Small Fonts</vt:lpstr>
      <vt:lpstr>Symbol</vt:lpstr>
      <vt:lpstr>Tahoma</vt:lpstr>
      <vt:lpstr>Times New Roman</vt:lpstr>
      <vt:lpstr>Wingdings</vt:lpstr>
      <vt:lpstr>Retrospect</vt:lpstr>
      <vt:lpstr>1_Retrospect</vt:lpstr>
      <vt:lpstr>2_Retrospect</vt:lpstr>
      <vt:lpstr>3_Retrospect</vt:lpstr>
      <vt:lpstr>4_Retrospect</vt:lpstr>
      <vt:lpstr>5_Retrospect</vt:lpstr>
      <vt:lpstr>6_Retrospect</vt:lpstr>
      <vt:lpstr>Equation</vt:lpstr>
      <vt:lpstr>SmartDraw</vt:lpstr>
      <vt:lpstr>Worksheet</vt:lpstr>
      <vt:lpstr>Document</vt:lpstr>
      <vt:lpstr>CS 412 Intro. to Data Mining</vt:lpstr>
      <vt:lpstr>PowerPoint Presentation</vt:lpstr>
      <vt:lpstr>Chapter 10. Cluster Analysis: Basic Concepts and Methods</vt:lpstr>
      <vt:lpstr>Cluster Analysis: An Introduction</vt:lpstr>
      <vt:lpstr>What Is Cluster Analysis?</vt:lpstr>
      <vt:lpstr>What Is Good Clustering?</vt:lpstr>
      <vt:lpstr>Cluster Analysis: Applications</vt:lpstr>
      <vt:lpstr>Considerations for Cluster Analysis</vt:lpstr>
      <vt:lpstr>Requirements and Challenges</vt:lpstr>
      <vt:lpstr>Cluster Analysis: A Multi-Dimensional Categorization</vt:lpstr>
      <vt:lpstr>Typical Clustering Methodologies (I)</vt:lpstr>
      <vt:lpstr>Typical Clustering Methodologies (II)</vt:lpstr>
      <vt:lpstr>Clustering Different Types of Data (I)</vt:lpstr>
      <vt:lpstr>Clustering Different Types of Data (II)</vt:lpstr>
      <vt:lpstr>Clustering Different Types of Data (III)</vt:lpstr>
      <vt:lpstr>User Insights and Interactions in Clustering</vt:lpstr>
      <vt:lpstr>Chapter 10. Cluster Analysis: Basic Concepts and Methods</vt:lpstr>
      <vt:lpstr>Partitioning-Based Clustering Methods</vt:lpstr>
      <vt:lpstr>Partitioning Algorithms: Basic Concepts</vt:lpstr>
      <vt:lpstr>The K-Means Clustering Method </vt:lpstr>
      <vt:lpstr>Example: K-Means Clustering</vt:lpstr>
      <vt:lpstr>Discussion on the K-Means Method</vt:lpstr>
      <vt:lpstr>Variations of K-Means</vt:lpstr>
      <vt:lpstr>Initialization of K-Means</vt:lpstr>
      <vt:lpstr>Example: Poor Initialization May Lead to Poor Clustering</vt:lpstr>
      <vt:lpstr>Handling Outliers: From K-Means to K-Medoids</vt:lpstr>
      <vt:lpstr>PAM: A Typical K-Medoids Algorithm</vt:lpstr>
      <vt:lpstr>Discussion on K-Medoids Clustering</vt:lpstr>
      <vt:lpstr>K-Medians: Handling Outliers by Computing Medians </vt:lpstr>
      <vt:lpstr>K-Modes: Clustering Categorical Data</vt:lpstr>
      <vt:lpstr>Kernel K-Means Clustering</vt:lpstr>
      <vt:lpstr>Kernel Functions and Kernel K-Means Clustering</vt:lpstr>
      <vt:lpstr>Example: Kernel Functions and Kernel K-Means Clustering</vt:lpstr>
      <vt:lpstr>Example: Kernel K-Means Clustering</vt:lpstr>
      <vt:lpstr>Chapter 10. Cluster Analysis: Basic Concepts and Methods</vt:lpstr>
      <vt:lpstr>Hierarchical Clustering Methods</vt:lpstr>
      <vt:lpstr>Hierarchical Clustering: Basic Concepts</vt:lpstr>
      <vt:lpstr>Dendrogram: Shows How Clusters are Merged</vt:lpstr>
      <vt:lpstr>Agglomerative Clustering Algorithm</vt:lpstr>
      <vt:lpstr>Single Link vs. Complete Link in Hierarchical Clustering</vt:lpstr>
      <vt:lpstr>Agglomerative Clustering: Average vs. Centroid Links</vt:lpstr>
      <vt:lpstr>Divisive Clustering</vt:lpstr>
      <vt:lpstr>More on Algorithm Design for Divisive Clustering</vt:lpstr>
      <vt:lpstr>Extensions to Hierarchical Clustering</vt:lpstr>
      <vt:lpstr>BIRCH (Balanced Iterative Reducing and Clustering Using Hierarchies)</vt:lpstr>
      <vt:lpstr>Clustering Feature Vector in BIRCH</vt:lpstr>
      <vt:lpstr>Measures of Cluster: Centroid, Radius and Diameter</vt:lpstr>
      <vt:lpstr>The CF Tree Structure in BIRCH</vt:lpstr>
      <vt:lpstr>BIRCH: A Scalable and Flexible Clustering Method</vt:lpstr>
      <vt:lpstr>CURE: Clustering Using Representatives</vt:lpstr>
      <vt:lpstr>CHAMELEON: Hierarchical Clustering Using Dynamic Modeling  </vt:lpstr>
      <vt:lpstr>Overall Framework of CHAMELEON</vt:lpstr>
      <vt:lpstr>KNN Graphs and Interconnectivity</vt:lpstr>
      <vt:lpstr>Relative Closeness &amp; Merge of Sub-Clusters</vt:lpstr>
      <vt:lpstr>CHAMELEON: Clustering Complex Objects</vt:lpstr>
      <vt:lpstr>Probabilistic Hierarchical Clustering</vt:lpstr>
      <vt:lpstr>Generative Model</vt:lpstr>
      <vt:lpstr>Gaussian Distribution</vt:lpstr>
      <vt:lpstr>A Probabilistic Hierarchical Clustering Algorithm</vt:lpstr>
      <vt:lpstr>Chapter 10. Cluster Analysis: Basic Concepts and Methods</vt:lpstr>
      <vt:lpstr>Density-Based and Grid-Based Clustering Methods</vt:lpstr>
      <vt:lpstr>Density-Based Clustering Methods</vt:lpstr>
      <vt:lpstr>DBSCAN: A Density-Based Spatial Clustering Algorithm</vt:lpstr>
      <vt:lpstr>DBSCAN: Density-Reachable and Density-Connected</vt:lpstr>
      <vt:lpstr>DBSCAN: The Algorithm</vt:lpstr>
      <vt:lpstr>DBSCAN Is Sensitive to the Setting of Parameters</vt:lpstr>
      <vt:lpstr>OPTICS: Ordering Points To Identify Clustering Structure</vt:lpstr>
      <vt:lpstr>OPTICS: An Extension from DBSCAN</vt:lpstr>
      <vt:lpstr>OPTICS: Finding Hierarchically Nested Clustering Structures </vt:lpstr>
      <vt:lpstr>Grid-Based Clustering Methods </vt:lpstr>
      <vt:lpstr>STING: A Statistical Information Grid Approach</vt:lpstr>
      <vt:lpstr>Query Processing in STING and Its Analysis</vt:lpstr>
      <vt:lpstr>CLIQUE: Grid-Based Subspace Clustering</vt:lpstr>
      <vt:lpstr>CLIQUE: SubSpace Clustering with Aprori Pruning</vt:lpstr>
      <vt:lpstr>Major Steps of the CLIQUE Algorithm</vt:lpstr>
      <vt:lpstr>Additional Comments on CLIQUE</vt:lpstr>
      <vt:lpstr>Chapter 10. Cluster Analysis: Basic Concepts and Methods</vt:lpstr>
      <vt:lpstr>Clustering Validation</vt:lpstr>
      <vt:lpstr> Clustering Validation and Assessment</vt:lpstr>
      <vt:lpstr>Measuring Clustering Quality</vt:lpstr>
      <vt:lpstr>Measuring Clustering Quality: External Methods </vt:lpstr>
      <vt:lpstr>Commonly Used External Measures</vt:lpstr>
      <vt:lpstr>Matching-Based Measures (I):  Purity vs. Maximum Matching</vt:lpstr>
      <vt:lpstr>Matching-Based Measures (II): F-Measure</vt:lpstr>
      <vt:lpstr>Entropy-Based Measures (I): Conditional Entropy</vt:lpstr>
      <vt:lpstr>Entropy-Based Measures (II):  Normalized Mutual Information (NMI)</vt:lpstr>
      <vt:lpstr>Pairwise Measures: Four Possibilities for Truth Assignment</vt:lpstr>
      <vt:lpstr>Pairwise Measures: Jaccard Coefficient and Rand Statistic</vt:lpstr>
      <vt:lpstr>Internal Measures (I): BetaCV Measure</vt:lpstr>
      <vt:lpstr>Internal Measures (II): Normalized Cut and Modularity</vt:lpstr>
      <vt:lpstr>Relative Measure</vt:lpstr>
      <vt:lpstr>Cluster Stability</vt:lpstr>
      <vt:lpstr>Other Methods for Finding K, the Number of Clusters</vt:lpstr>
      <vt:lpstr>Clustering Tendency: Whether the Data Contains Inherent Grouping Structure</vt:lpstr>
      <vt:lpstr>Testing Clustering Tendency: A Spatial Histogram Approach</vt:lpstr>
      <vt:lpstr>Chapter 10. Cluster Analysis: Basic Concepts and Methods</vt:lpstr>
      <vt:lpstr>Summary</vt:lpstr>
      <vt:lpstr>References: (I) Cluster Analysis: An Introduction</vt:lpstr>
      <vt:lpstr>References: (II) Partitioning Methods </vt:lpstr>
      <vt:lpstr>References: (III) Hierarchical Methods </vt:lpstr>
      <vt:lpstr>References: (IV) Density- and Grid-Based Methods </vt:lpstr>
      <vt:lpstr>References: (IV) Evaluation of Clustering </vt:lpstr>
      <vt:lpstr>PowerPoint Presentation</vt:lpstr>
      <vt:lpstr>PowerPoint Presentation</vt:lpstr>
    </vt:vector>
  </TitlesOfParts>
  <Company>UIUC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Mining Latent Entity Structures</dc:title>
  <dc:creator>Jiawei Han</dc:creator>
  <cp:lastModifiedBy>Admin</cp:lastModifiedBy>
  <cp:revision>983</cp:revision>
  <cp:lastPrinted>2015-09-24T15:46:10Z</cp:lastPrinted>
  <dcterms:created xsi:type="dcterms:W3CDTF">2014-06-02T15:06:14Z</dcterms:created>
  <dcterms:modified xsi:type="dcterms:W3CDTF">2016-11-16T22:45:23Z</dcterms:modified>
</cp:coreProperties>
</file>